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6"/>
  </p:notesMasterIdLst>
  <p:handoutMasterIdLst>
    <p:handoutMasterId r:id="rId137"/>
  </p:handoutMasterIdLst>
  <p:sldIdLst>
    <p:sldId id="256" r:id="rId2"/>
    <p:sldId id="1052" r:id="rId3"/>
    <p:sldId id="1046" r:id="rId4"/>
    <p:sldId id="1045" r:id="rId5"/>
    <p:sldId id="997" r:id="rId6"/>
    <p:sldId id="258" r:id="rId7"/>
    <p:sldId id="982" r:id="rId8"/>
    <p:sldId id="263" r:id="rId9"/>
    <p:sldId id="983" r:id="rId10"/>
    <p:sldId id="984" r:id="rId11"/>
    <p:sldId id="985" r:id="rId12"/>
    <p:sldId id="986" r:id="rId13"/>
    <p:sldId id="987" r:id="rId14"/>
    <p:sldId id="988" r:id="rId15"/>
    <p:sldId id="989" r:id="rId16"/>
    <p:sldId id="990" r:id="rId17"/>
    <p:sldId id="998" r:id="rId18"/>
    <p:sldId id="992" r:id="rId19"/>
    <p:sldId id="999" r:id="rId20"/>
    <p:sldId id="994" r:id="rId21"/>
    <p:sldId id="995" r:id="rId22"/>
    <p:sldId id="996" r:id="rId23"/>
    <p:sldId id="1000" r:id="rId24"/>
    <p:sldId id="1001" r:id="rId25"/>
    <p:sldId id="1002" r:id="rId26"/>
    <p:sldId id="1003" r:id="rId27"/>
    <p:sldId id="1004" r:id="rId28"/>
    <p:sldId id="1005" r:id="rId29"/>
    <p:sldId id="1006" r:id="rId30"/>
    <p:sldId id="1007" r:id="rId31"/>
    <p:sldId id="1008" r:id="rId32"/>
    <p:sldId id="1009" r:id="rId33"/>
    <p:sldId id="1010" r:id="rId34"/>
    <p:sldId id="1011" r:id="rId35"/>
    <p:sldId id="1012" r:id="rId36"/>
    <p:sldId id="1013" r:id="rId37"/>
    <p:sldId id="1014" r:id="rId38"/>
    <p:sldId id="1015" r:id="rId39"/>
    <p:sldId id="1016" r:id="rId40"/>
    <p:sldId id="1017" r:id="rId41"/>
    <p:sldId id="1018" r:id="rId42"/>
    <p:sldId id="1019" r:id="rId43"/>
    <p:sldId id="1020" r:id="rId44"/>
    <p:sldId id="1021" r:id="rId45"/>
    <p:sldId id="1022" r:id="rId46"/>
    <p:sldId id="727" r:id="rId47"/>
    <p:sldId id="908" r:id="rId48"/>
    <p:sldId id="1023" r:id="rId49"/>
    <p:sldId id="1024" r:id="rId50"/>
    <p:sldId id="1040" r:id="rId51"/>
    <p:sldId id="914" r:id="rId52"/>
    <p:sldId id="906" r:id="rId53"/>
    <p:sldId id="1025" r:id="rId54"/>
    <p:sldId id="897" r:id="rId55"/>
    <p:sldId id="898" r:id="rId56"/>
    <p:sldId id="899" r:id="rId57"/>
    <p:sldId id="900" r:id="rId58"/>
    <p:sldId id="901" r:id="rId59"/>
    <p:sldId id="902" r:id="rId60"/>
    <p:sldId id="903" r:id="rId61"/>
    <p:sldId id="1026" r:id="rId62"/>
    <p:sldId id="894" r:id="rId63"/>
    <p:sldId id="895" r:id="rId64"/>
    <p:sldId id="896" r:id="rId65"/>
    <p:sldId id="1027" r:id="rId66"/>
    <p:sldId id="880" r:id="rId67"/>
    <p:sldId id="882" r:id="rId68"/>
    <p:sldId id="885" r:id="rId69"/>
    <p:sldId id="887" r:id="rId70"/>
    <p:sldId id="886" r:id="rId71"/>
    <p:sldId id="888" r:id="rId72"/>
    <p:sldId id="889" r:id="rId73"/>
    <p:sldId id="890" r:id="rId74"/>
    <p:sldId id="891" r:id="rId75"/>
    <p:sldId id="892" r:id="rId76"/>
    <p:sldId id="1028" r:id="rId77"/>
    <p:sldId id="860" r:id="rId78"/>
    <p:sldId id="854" r:id="rId79"/>
    <p:sldId id="855" r:id="rId80"/>
    <p:sldId id="856" r:id="rId81"/>
    <p:sldId id="857" r:id="rId82"/>
    <p:sldId id="858" r:id="rId83"/>
    <p:sldId id="859" r:id="rId84"/>
    <p:sldId id="853" r:id="rId85"/>
    <p:sldId id="1029" r:id="rId86"/>
    <p:sldId id="879" r:id="rId87"/>
    <p:sldId id="905" r:id="rId88"/>
    <p:sldId id="1030" r:id="rId89"/>
    <p:sldId id="911" r:id="rId90"/>
    <p:sldId id="912" r:id="rId91"/>
    <p:sldId id="913" r:id="rId92"/>
    <p:sldId id="1031" r:id="rId93"/>
    <p:sldId id="916" r:id="rId94"/>
    <p:sldId id="917" r:id="rId95"/>
    <p:sldId id="919" r:id="rId96"/>
    <p:sldId id="920" r:id="rId97"/>
    <p:sldId id="978" r:id="rId98"/>
    <p:sldId id="972" r:id="rId99"/>
    <p:sldId id="922" r:id="rId100"/>
    <p:sldId id="973" r:id="rId101"/>
    <p:sldId id="923" r:id="rId102"/>
    <p:sldId id="974" r:id="rId103"/>
    <p:sldId id="924" r:id="rId104"/>
    <p:sldId id="975" r:id="rId105"/>
    <p:sldId id="925" r:id="rId106"/>
    <p:sldId id="976" r:id="rId107"/>
    <p:sldId id="926" r:id="rId108"/>
    <p:sldId id="977" r:id="rId109"/>
    <p:sldId id="927" r:id="rId110"/>
    <p:sldId id="1032" r:id="rId111"/>
    <p:sldId id="929" r:id="rId112"/>
    <p:sldId id="930" r:id="rId113"/>
    <p:sldId id="931" r:id="rId114"/>
    <p:sldId id="932" r:id="rId115"/>
    <p:sldId id="1033" r:id="rId116"/>
    <p:sldId id="934" r:id="rId117"/>
    <p:sldId id="935" r:id="rId118"/>
    <p:sldId id="936" r:id="rId119"/>
    <p:sldId id="937" r:id="rId120"/>
    <p:sldId id="1034" r:id="rId121"/>
    <p:sldId id="963" r:id="rId122"/>
    <p:sldId id="1036" r:id="rId123"/>
    <p:sldId id="980" r:id="rId124"/>
    <p:sldId id="1035" r:id="rId125"/>
    <p:sldId id="939" r:id="rId126"/>
    <p:sldId id="940" r:id="rId127"/>
    <p:sldId id="981" r:id="rId128"/>
    <p:sldId id="1051" r:id="rId129"/>
    <p:sldId id="1038" r:id="rId130"/>
    <p:sldId id="1044" r:id="rId131"/>
    <p:sldId id="1041" r:id="rId132"/>
    <p:sldId id="1042" r:id="rId133"/>
    <p:sldId id="1043" r:id="rId134"/>
    <p:sldId id="1039" r:id="rId1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and Table of Contents" id="{4C86F61C-55AC-4B82-AA3D-E400820BC1E5}">
          <p14:sldIdLst>
            <p14:sldId id="256"/>
            <p14:sldId id="1052"/>
            <p14:sldId id="1046"/>
            <p14:sldId id="1045"/>
          </p14:sldIdLst>
        </p14:section>
        <p14:section name="Program Overview" id="{BA704D3A-C516-47FF-AAB7-7769CDF97BCB}">
          <p14:sldIdLst>
            <p14:sldId id="997"/>
            <p14:sldId id="258"/>
          </p14:sldIdLst>
        </p14:section>
        <p14:section name="Key Concepts" id="{17682B35-0830-428C-90F0-A45F1F1D7B14}">
          <p14:sldIdLst>
            <p14:sldId id="982"/>
            <p14:sldId id="263"/>
            <p14:sldId id="983"/>
            <p14:sldId id="984"/>
            <p14:sldId id="985"/>
            <p14:sldId id="986"/>
            <p14:sldId id="987"/>
            <p14:sldId id="988"/>
            <p14:sldId id="989"/>
            <p14:sldId id="990"/>
          </p14:sldIdLst>
        </p14:section>
        <p14:section name="Agency Roles" id="{876A1E39-F59D-46A1-A95E-E9DAAD403008}">
          <p14:sldIdLst>
            <p14:sldId id="998"/>
            <p14:sldId id="992"/>
          </p14:sldIdLst>
        </p14:section>
        <p14:section name="Eligibility" id="{DE0F1362-0ED0-462C-A187-4FBF48CD2C6B}">
          <p14:sldIdLst>
            <p14:sldId id="999"/>
            <p14:sldId id="994"/>
            <p14:sldId id="995"/>
            <p14:sldId id="996"/>
          </p14:sldIdLst>
        </p14:section>
        <p14:section name="Timeline" id="{D40FA809-4B90-467F-93E1-1EF5D4318F03}">
          <p14:sldIdLst>
            <p14:sldId id="1000"/>
            <p14:sldId id="1001"/>
          </p14:sldIdLst>
        </p14:section>
        <p14:section name="Request for Application" id="{042B3CCD-B53C-4961-9E18-2EFADD18DC70}">
          <p14:sldIdLst>
            <p14:sldId id="1002"/>
            <p14:sldId id="1003"/>
            <p14:sldId id="1004"/>
            <p14:sldId id="1005"/>
            <p14:sldId id="1006"/>
            <p14:sldId id="1007"/>
          </p14:sldIdLst>
        </p14:section>
        <p14:section name="LETPA" id="{9B7DB6E8-10AA-425F-90DC-CA3B3A0FB5EB}">
          <p14:sldIdLst>
            <p14:sldId id="1008"/>
            <p14:sldId id="1009"/>
            <p14:sldId id="1010"/>
            <p14:sldId id="1011"/>
            <p14:sldId id="1012"/>
            <p14:sldId id="1013"/>
            <p14:sldId id="1014"/>
          </p14:sldIdLst>
        </p14:section>
        <p14:section name="NPA" id="{6FB86906-D3B9-4064-A36E-1BFDDD003DE2}">
          <p14:sldIdLst>
            <p14:sldId id="1015"/>
            <p14:sldId id="1016"/>
            <p14:sldId id="1017"/>
            <p14:sldId id="1018"/>
            <p14:sldId id="1019"/>
            <p14:sldId id="1020"/>
            <p14:sldId id="1021"/>
          </p14:sldIdLst>
        </p14:section>
        <p14:section name="Application Walkthrough" id="{D459D5DD-CC00-4E11-95E7-5CC5E6C192DF}">
          <p14:sldIdLst>
            <p14:sldId id="1022"/>
            <p14:sldId id="727"/>
            <p14:sldId id="908"/>
            <p14:sldId id="1023"/>
            <p14:sldId id="1024"/>
            <p14:sldId id="1040"/>
            <p14:sldId id="914"/>
            <p14:sldId id="906"/>
          </p14:sldIdLst>
        </p14:section>
        <p14:section name="Profile Tab" id="{D7294563-D5D2-474A-80AF-6DC7DE415B5A}">
          <p14:sldIdLst>
            <p14:sldId id="1025"/>
            <p14:sldId id="897"/>
            <p14:sldId id="898"/>
            <p14:sldId id="899"/>
            <p14:sldId id="900"/>
            <p14:sldId id="901"/>
            <p14:sldId id="902"/>
            <p14:sldId id="903"/>
          </p14:sldIdLst>
        </p14:section>
        <p14:section name="Grant.Vendor Tab" id="{F6F52C09-CDB0-4142-A861-885791A50D81}">
          <p14:sldIdLst>
            <p14:sldId id="1026"/>
            <p14:sldId id="894"/>
            <p14:sldId id="895"/>
            <p14:sldId id="896"/>
          </p14:sldIdLst>
        </p14:section>
        <p14:section name="Narrative Tab" id="{A788E47B-53CE-4CB9-8227-C62720F55D3B}">
          <p14:sldIdLst>
            <p14:sldId id="1027"/>
            <p14:sldId id="880"/>
            <p14:sldId id="882"/>
            <p14:sldId id="885"/>
            <p14:sldId id="887"/>
            <p14:sldId id="886"/>
            <p14:sldId id="888"/>
            <p14:sldId id="889"/>
            <p14:sldId id="890"/>
            <p14:sldId id="891"/>
            <p14:sldId id="892"/>
          </p14:sldIdLst>
        </p14:section>
        <p14:section name="Narrative Examples" id="{FB71E758-01C4-4772-8916-57CF0718AABD}">
          <p14:sldIdLst>
            <p14:sldId id="1028"/>
            <p14:sldId id="860"/>
            <p14:sldId id="854"/>
            <p14:sldId id="855"/>
            <p14:sldId id="856"/>
            <p14:sldId id="857"/>
            <p14:sldId id="858"/>
            <p14:sldId id="859"/>
            <p14:sldId id="853"/>
          </p14:sldIdLst>
        </p14:section>
        <p14:section name="Activities Tab" id="{01882ABC-4BEE-4650-9BF2-27A58A7D2566}">
          <p14:sldIdLst>
            <p14:sldId id="1029"/>
            <p14:sldId id="879"/>
            <p14:sldId id="905"/>
          </p14:sldIdLst>
        </p14:section>
        <p14:section name="Measures Tab" id="{2E54F9D3-FE30-45F1-B68E-1D7F4F5B96E9}">
          <p14:sldIdLst>
            <p14:sldId id="1030"/>
            <p14:sldId id="911"/>
            <p14:sldId id="912"/>
            <p14:sldId id="913"/>
          </p14:sldIdLst>
        </p14:section>
        <p14:section name="Budget Tab" id="{F51D9F97-6E6A-4A7C-91E5-33CE09339ED8}">
          <p14:sldIdLst>
            <p14:sldId id="1031"/>
            <p14:sldId id="916"/>
            <p14:sldId id="917"/>
            <p14:sldId id="919"/>
            <p14:sldId id="920"/>
            <p14:sldId id="978"/>
            <p14:sldId id="972"/>
            <p14:sldId id="922"/>
            <p14:sldId id="973"/>
            <p14:sldId id="923"/>
            <p14:sldId id="974"/>
            <p14:sldId id="924"/>
            <p14:sldId id="975"/>
            <p14:sldId id="925"/>
            <p14:sldId id="976"/>
            <p14:sldId id="926"/>
            <p14:sldId id="977"/>
            <p14:sldId id="927"/>
          </p14:sldIdLst>
        </p14:section>
        <p14:section name="Documents Tab" id="{37FDF136-AA70-4145-86AA-9520037E65D1}">
          <p14:sldIdLst>
            <p14:sldId id="1032"/>
            <p14:sldId id="929"/>
            <p14:sldId id="930"/>
            <p14:sldId id="931"/>
            <p14:sldId id="932"/>
          </p14:sldIdLst>
        </p14:section>
        <p14:section name="Homeland Security Tab" id="{1BBBA076-02E9-482C-B9C5-0947A1FD3948}">
          <p14:sldIdLst>
            <p14:sldId id="1033"/>
            <p14:sldId id="934"/>
            <p14:sldId id="935"/>
            <p14:sldId id="936"/>
            <p14:sldId id="937"/>
          </p14:sldIdLst>
        </p14:section>
        <p14:section name="Upload.Files Tab" id="{B98BF4AB-1B2B-4E74-B74B-25E2354FD1F6}">
          <p14:sldIdLst>
            <p14:sldId id="1034"/>
            <p14:sldId id="963"/>
          </p14:sldIdLst>
        </p14:section>
        <p14:section name="Conditions of Funding Tab" id="{CD9CF394-FF49-4352-BF13-61D17C606243}">
          <p14:sldIdLst>
            <p14:sldId id="1036"/>
            <p14:sldId id="980"/>
          </p14:sldIdLst>
        </p14:section>
        <p14:section name="Submitting the Application" id="{DFB845F1-36E2-4EE7-BB9B-09AFE9549FAF}">
          <p14:sldIdLst>
            <p14:sldId id="1035"/>
            <p14:sldId id="939"/>
            <p14:sldId id="940"/>
            <p14:sldId id="981"/>
          </p14:sldIdLst>
        </p14:section>
        <p14:section name="Links and Contacts" id="{9217C54D-05E5-4F6B-9649-EAD4CD59D0CC}">
          <p14:sldIdLst>
            <p14:sldId id="1051"/>
            <p14:sldId id="1038"/>
            <p14:sldId id="1044"/>
            <p14:sldId id="1041"/>
            <p14:sldId id="1042"/>
            <p14:sldId id="1043"/>
            <p14:sldId id="103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D2A448-25EE-8798-BA16-B257AF736D74}" name="Alex Bradshaw" initials="AB" userId="S::alex.bradshaw@gov.texas.gov::7542cca0-7fcf-4e70-bc4c-01db92348020" providerId="AD"/>
  <p188:author id="{E6074A86-7B89-08B0-15A0-4741ABC22E03}" name="Miranda Rodriguez" initials="MR" userId="S::miranda.rodriguez@gov.texas.gov::5fd1c4d5-b4ca-4927-91ad-4eb3e21bd3c1" providerId="AD"/>
  <p188:author id="{854A46B6-6E98-E097-2B8D-E762305ED5E2}" name="Shelby Vaughan" initials="SV" userId="S::shelby.vaughan@gov.texas.gov::1b6e7064-426c-4f4e-917c-ace91f19030c" providerId="AD"/>
  <p188:author id="{D3B1F7EA-1BE1-F752-4361-3FC427A0A00C}" name="Will Ogletree" initials="WO" userId="S::will.ogletree@gov.texas.gov::042cd1d1-ac58-4076-b67c-3619ed6fe59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59" autoAdjust="0"/>
    <p:restoredTop sz="93078" autoAdjust="0"/>
  </p:normalViewPr>
  <p:slideViewPr>
    <p:cSldViewPr snapToGrid="0">
      <p:cViewPr varScale="1">
        <p:scale>
          <a:sx n="80" d="100"/>
          <a:sy n="80" d="100"/>
        </p:scale>
        <p:origin x="442" y="53"/>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microsoft.com/office/2018/10/relationships/authors" Target="author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07813D-FD92-164A-355C-99187B0826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A2689C4-BF3A-2FBB-5B34-865CB1261F6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990F49-EE0C-4034-8298-DC6A4FFD4E14}" type="datetimeFigureOut">
              <a:rPr lang="en-US" smtClean="0"/>
              <a:t>12/5/2024</a:t>
            </a:fld>
            <a:endParaRPr lang="en-US" dirty="0"/>
          </a:p>
        </p:txBody>
      </p:sp>
      <p:sp>
        <p:nvSpPr>
          <p:cNvPr id="4" name="Footer Placeholder 3">
            <a:extLst>
              <a:ext uri="{FF2B5EF4-FFF2-40B4-BE49-F238E27FC236}">
                <a16:creationId xmlns:a16="http://schemas.microsoft.com/office/drawing/2014/main" id="{E58E0232-5B44-99B0-C0DE-2AA4C4299A6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0EB29D6-7158-7F66-0DAD-E4F3F2DDCD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30932D-36FE-4727-9BE2-B085BE715233}" type="slidenum">
              <a:rPr lang="en-US" smtClean="0"/>
              <a:t>‹#›</a:t>
            </a:fld>
            <a:endParaRPr lang="en-US" dirty="0"/>
          </a:p>
        </p:txBody>
      </p:sp>
    </p:spTree>
    <p:extLst>
      <p:ext uri="{BB962C8B-B14F-4D97-AF65-F5344CB8AC3E}">
        <p14:creationId xmlns:p14="http://schemas.microsoft.com/office/powerpoint/2010/main" val="37663885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78028B-8CC2-46A4-A528-2AE289709B2A}" type="datetimeFigureOut">
              <a:rPr lang="en-US" smtClean="0"/>
              <a:t>12/5/2024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4469F4-60F2-4B48-B196-8DA3C2777F18}" type="slidenum">
              <a:rPr lang="en-US" smtClean="0"/>
              <a:t>‹#›</a:t>
            </a:fld>
            <a:endParaRPr lang="en-US" dirty="0"/>
          </a:p>
        </p:txBody>
      </p:sp>
    </p:spTree>
    <p:extLst>
      <p:ext uri="{BB962C8B-B14F-4D97-AF65-F5344CB8AC3E}">
        <p14:creationId xmlns:p14="http://schemas.microsoft.com/office/powerpoint/2010/main" val="4244791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a:t>
            </a:fld>
            <a:endParaRPr lang="en-US" dirty="0"/>
          </a:p>
        </p:txBody>
      </p:sp>
    </p:spTree>
    <p:extLst>
      <p:ext uri="{BB962C8B-B14F-4D97-AF65-F5344CB8AC3E}">
        <p14:creationId xmlns:p14="http://schemas.microsoft.com/office/powerpoint/2010/main" val="1479176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80509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102</a:t>
            </a:fld>
            <a:endParaRPr lang="en-US" dirty="0"/>
          </a:p>
        </p:txBody>
      </p:sp>
    </p:spTree>
    <p:extLst>
      <p:ext uri="{BB962C8B-B14F-4D97-AF65-F5344CB8AC3E}">
        <p14:creationId xmlns:p14="http://schemas.microsoft.com/office/powerpoint/2010/main" val="78688832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103</a:t>
            </a:fld>
            <a:endParaRPr lang="en-US" dirty="0"/>
          </a:p>
        </p:txBody>
      </p:sp>
    </p:spTree>
    <p:extLst>
      <p:ext uri="{BB962C8B-B14F-4D97-AF65-F5344CB8AC3E}">
        <p14:creationId xmlns:p14="http://schemas.microsoft.com/office/powerpoint/2010/main" val="52199808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104</a:t>
            </a:fld>
            <a:endParaRPr lang="en-US" dirty="0"/>
          </a:p>
        </p:txBody>
      </p:sp>
    </p:spTree>
    <p:extLst>
      <p:ext uri="{BB962C8B-B14F-4D97-AF65-F5344CB8AC3E}">
        <p14:creationId xmlns:p14="http://schemas.microsoft.com/office/powerpoint/2010/main" val="253213782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105</a:t>
            </a:fld>
            <a:endParaRPr lang="en-US" dirty="0"/>
          </a:p>
        </p:txBody>
      </p:sp>
    </p:spTree>
    <p:extLst>
      <p:ext uri="{BB962C8B-B14F-4D97-AF65-F5344CB8AC3E}">
        <p14:creationId xmlns:p14="http://schemas.microsoft.com/office/powerpoint/2010/main" val="407017927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106</a:t>
            </a:fld>
            <a:endParaRPr lang="en-US" dirty="0"/>
          </a:p>
        </p:txBody>
      </p:sp>
    </p:spTree>
    <p:extLst>
      <p:ext uri="{BB962C8B-B14F-4D97-AF65-F5344CB8AC3E}">
        <p14:creationId xmlns:p14="http://schemas.microsoft.com/office/powerpoint/2010/main" val="188853381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107</a:t>
            </a:fld>
            <a:endParaRPr lang="en-US" dirty="0"/>
          </a:p>
        </p:txBody>
      </p:sp>
    </p:spTree>
    <p:extLst>
      <p:ext uri="{BB962C8B-B14F-4D97-AF65-F5344CB8AC3E}">
        <p14:creationId xmlns:p14="http://schemas.microsoft.com/office/powerpoint/2010/main" val="33547350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108</a:t>
            </a:fld>
            <a:endParaRPr lang="en-US" dirty="0"/>
          </a:p>
        </p:txBody>
      </p:sp>
    </p:spTree>
    <p:extLst>
      <p:ext uri="{BB962C8B-B14F-4D97-AF65-F5344CB8AC3E}">
        <p14:creationId xmlns:p14="http://schemas.microsoft.com/office/powerpoint/2010/main" val="351315479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109</a:t>
            </a:fld>
            <a:endParaRPr lang="en-US" dirty="0"/>
          </a:p>
        </p:txBody>
      </p:sp>
    </p:spTree>
    <p:extLst>
      <p:ext uri="{BB962C8B-B14F-4D97-AF65-F5344CB8AC3E}">
        <p14:creationId xmlns:p14="http://schemas.microsoft.com/office/powerpoint/2010/main" val="264115011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776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111</a:t>
            </a:fld>
            <a:endParaRPr lang="en-US" dirty="0"/>
          </a:p>
        </p:txBody>
      </p:sp>
    </p:spTree>
    <p:extLst>
      <p:ext uri="{BB962C8B-B14F-4D97-AF65-F5344CB8AC3E}">
        <p14:creationId xmlns:p14="http://schemas.microsoft.com/office/powerpoint/2010/main" val="3014717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30340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112</a:t>
            </a:fld>
            <a:endParaRPr lang="en-US" dirty="0"/>
          </a:p>
        </p:txBody>
      </p:sp>
    </p:spTree>
    <p:extLst>
      <p:ext uri="{BB962C8B-B14F-4D97-AF65-F5344CB8AC3E}">
        <p14:creationId xmlns:p14="http://schemas.microsoft.com/office/powerpoint/2010/main" val="399021414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113</a:t>
            </a:fld>
            <a:endParaRPr lang="en-US" dirty="0"/>
          </a:p>
        </p:txBody>
      </p:sp>
    </p:spTree>
    <p:extLst>
      <p:ext uri="{BB962C8B-B14F-4D97-AF65-F5344CB8AC3E}">
        <p14:creationId xmlns:p14="http://schemas.microsoft.com/office/powerpoint/2010/main" val="354086540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114</a:t>
            </a:fld>
            <a:endParaRPr lang="en-US" dirty="0"/>
          </a:p>
        </p:txBody>
      </p:sp>
    </p:spTree>
    <p:extLst>
      <p:ext uri="{BB962C8B-B14F-4D97-AF65-F5344CB8AC3E}">
        <p14:creationId xmlns:p14="http://schemas.microsoft.com/office/powerpoint/2010/main" val="303582836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84727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116</a:t>
            </a:fld>
            <a:endParaRPr lang="en-US" dirty="0"/>
          </a:p>
        </p:txBody>
      </p:sp>
    </p:spTree>
    <p:extLst>
      <p:ext uri="{BB962C8B-B14F-4D97-AF65-F5344CB8AC3E}">
        <p14:creationId xmlns:p14="http://schemas.microsoft.com/office/powerpoint/2010/main" val="286926556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117</a:t>
            </a:fld>
            <a:endParaRPr lang="en-US" dirty="0"/>
          </a:p>
        </p:txBody>
      </p:sp>
    </p:spTree>
    <p:extLst>
      <p:ext uri="{BB962C8B-B14F-4D97-AF65-F5344CB8AC3E}">
        <p14:creationId xmlns:p14="http://schemas.microsoft.com/office/powerpoint/2010/main" val="368803861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118</a:t>
            </a:fld>
            <a:endParaRPr lang="en-US" dirty="0"/>
          </a:p>
        </p:txBody>
      </p:sp>
    </p:spTree>
    <p:extLst>
      <p:ext uri="{BB962C8B-B14F-4D97-AF65-F5344CB8AC3E}">
        <p14:creationId xmlns:p14="http://schemas.microsoft.com/office/powerpoint/2010/main" val="10596000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119</a:t>
            </a:fld>
            <a:endParaRPr lang="en-US" dirty="0"/>
          </a:p>
        </p:txBody>
      </p:sp>
    </p:spTree>
    <p:extLst>
      <p:ext uri="{BB962C8B-B14F-4D97-AF65-F5344CB8AC3E}">
        <p14:creationId xmlns:p14="http://schemas.microsoft.com/office/powerpoint/2010/main" val="280372378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577982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121</a:t>
            </a:fld>
            <a:endParaRPr lang="en-US" dirty="0"/>
          </a:p>
        </p:txBody>
      </p:sp>
    </p:spTree>
    <p:extLst>
      <p:ext uri="{BB962C8B-B14F-4D97-AF65-F5344CB8AC3E}">
        <p14:creationId xmlns:p14="http://schemas.microsoft.com/office/powerpoint/2010/main" val="3580756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21319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65020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123</a:t>
            </a:fld>
            <a:endParaRPr lang="en-US" dirty="0"/>
          </a:p>
        </p:txBody>
      </p:sp>
    </p:spTree>
    <p:extLst>
      <p:ext uri="{BB962C8B-B14F-4D97-AF65-F5344CB8AC3E}">
        <p14:creationId xmlns:p14="http://schemas.microsoft.com/office/powerpoint/2010/main" val="333500385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828402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125</a:t>
            </a:fld>
            <a:endParaRPr lang="en-US" dirty="0"/>
          </a:p>
        </p:txBody>
      </p:sp>
    </p:spTree>
    <p:extLst>
      <p:ext uri="{BB962C8B-B14F-4D97-AF65-F5344CB8AC3E}">
        <p14:creationId xmlns:p14="http://schemas.microsoft.com/office/powerpoint/2010/main" val="168403731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126</a:t>
            </a:fld>
            <a:endParaRPr lang="en-US" dirty="0"/>
          </a:p>
        </p:txBody>
      </p:sp>
    </p:spTree>
    <p:extLst>
      <p:ext uri="{BB962C8B-B14F-4D97-AF65-F5344CB8AC3E}">
        <p14:creationId xmlns:p14="http://schemas.microsoft.com/office/powerpoint/2010/main" val="365396867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127</a:t>
            </a:fld>
            <a:endParaRPr lang="en-US" dirty="0"/>
          </a:p>
        </p:txBody>
      </p:sp>
    </p:spTree>
    <p:extLst>
      <p:ext uri="{BB962C8B-B14F-4D97-AF65-F5344CB8AC3E}">
        <p14:creationId xmlns:p14="http://schemas.microsoft.com/office/powerpoint/2010/main" val="155152596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383939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85249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65040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7584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034992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7046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90577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680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1229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8754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2892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0457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3493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0724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998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4694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336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46076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0220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5283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471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5498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0082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5916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785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4191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3655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757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0770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2731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02268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2487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4455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54145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46433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571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6</a:t>
            </a:fld>
            <a:endParaRPr lang="en-US" dirty="0"/>
          </a:p>
        </p:txBody>
      </p:sp>
    </p:spTree>
    <p:extLst>
      <p:ext uri="{BB962C8B-B14F-4D97-AF65-F5344CB8AC3E}">
        <p14:creationId xmlns:p14="http://schemas.microsoft.com/office/powerpoint/2010/main" val="7022061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4156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2420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80725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3018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4A2C8-6C88-4E71-83EE-698B9D4FE22F}" type="slidenum">
              <a:rPr lang="en-GB" smtClean="0"/>
              <a:pPr/>
              <a:t>46</a:t>
            </a:fld>
            <a:endParaRPr lang="en-GB" dirty="0"/>
          </a:p>
        </p:txBody>
      </p:sp>
    </p:spTree>
    <p:extLst>
      <p:ext uri="{BB962C8B-B14F-4D97-AF65-F5344CB8AC3E}">
        <p14:creationId xmlns:p14="http://schemas.microsoft.com/office/powerpoint/2010/main" val="4195044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47</a:t>
            </a:fld>
            <a:endParaRPr lang="en-US" dirty="0"/>
          </a:p>
        </p:txBody>
      </p:sp>
    </p:spTree>
    <p:extLst>
      <p:ext uri="{BB962C8B-B14F-4D97-AF65-F5344CB8AC3E}">
        <p14:creationId xmlns:p14="http://schemas.microsoft.com/office/powerpoint/2010/main" val="21588710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22112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46222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2028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51</a:t>
            </a:fld>
            <a:endParaRPr lang="en-US" dirty="0"/>
          </a:p>
        </p:txBody>
      </p:sp>
    </p:spTree>
    <p:extLst>
      <p:ext uri="{BB962C8B-B14F-4D97-AF65-F5344CB8AC3E}">
        <p14:creationId xmlns:p14="http://schemas.microsoft.com/office/powerpoint/2010/main" val="1019175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1752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52</a:t>
            </a:fld>
            <a:endParaRPr lang="en-US" dirty="0"/>
          </a:p>
        </p:txBody>
      </p:sp>
    </p:spTree>
    <p:extLst>
      <p:ext uri="{BB962C8B-B14F-4D97-AF65-F5344CB8AC3E}">
        <p14:creationId xmlns:p14="http://schemas.microsoft.com/office/powerpoint/2010/main" val="11751113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75671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54</a:t>
            </a:fld>
            <a:endParaRPr lang="en-US" dirty="0"/>
          </a:p>
        </p:txBody>
      </p:sp>
    </p:spTree>
    <p:extLst>
      <p:ext uri="{BB962C8B-B14F-4D97-AF65-F5344CB8AC3E}">
        <p14:creationId xmlns:p14="http://schemas.microsoft.com/office/powerpoint/2010/main" val="36296426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55</a:t>
            </a:fld>
            <a:endParaRPr lang="en-US" dirty="0"/>
          </a:p>
        </p:txBody>
      </p:sp>
    </p:spTree>
    <p:extLst>
      <p:ext uri="{BB962C8B-B14F-4D97-AF65-F5344CB8AC3E}">
        <p14:creationId xmlns:p14="http://schemas.microsoft.com/office/powerpoint/2010/main" val="36386635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56</a:t>
            </a:fld>
            <a:endParaRPr lang="en-US" dirty="0"/>
          </a:p>
        </p:txBody>
      </p:sp>
    </p:spTree>
    <p:extLst>
      <p:ext uri="{BB962C8B-B14F-4D97-AF65-F5344CB8AC3E}">
        <p14:creationId xmlns:p14="http://schemas.microsoft.com/office/powerpoint/2010/main" val="24937801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57</a:t>
            </a:fld>
            <a:endParaRPr lang="en-US" dirty="0"/>
          </a:p>
        </p:txBody>
      </p:sp>
    </p:spTree>
    <p:extLst>
      <p:ext uri="{BB962C8B-B14F-4D97-AF65-F5344CB8AC3E}">
        <p14:creationId xmlns:p14="http://schemas.microsoft.com/office/powerpoint/2010/main" val="21643997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58</a:t>
            </a:fld>
            <a:endParaRPr lang="en-US" dirty="0"/>
          </a:p>
        </p:txBody>
      </p:sp>
    </p:spTree>
    <p:extLst>
      <p:ext uri="{BB962C8B-B14F-4D97-AF65-F5344CB8AC3E}">
        <p14:creationId xmlns:p14="http://schemas.microsoft.com/office/powerpoint/2010/main" val="33149389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59</a:t>
            </a:fld>
            <a:endParaRPr lang="en-US" dirty="0"/>
          </a:p>
        </p:txBody>
      </p:sp>
    </p:spTree>
    <p:extLst>
      <p:ext uri="{BB962C8B-B14F-4D97-AF65-F5344CB8AC3E}">
        <p14:creationId xmlns:p14="http://schemas.microsoft.com/office/powerpoint/2010/main" val="30710416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60</a:t>
            </a:fld>
            <a:endParaRPr lang="en-US" dirty="0"/>
          </a:p>
        </p:txBody>
      </p:sp>
    </p:spTree>
    <p:extLst>
      <p:ext uri="{BB962C8B-B14F-4D97-AF65-F5344CB8AC3E}">
        <p14:creationId xmlns:p14="http://schemas.microsoft.com/office/powerpoint/2010/main" val="28457222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320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8</a:t>
            </a:fld>
            <a:endParaRPr lang="en-US" dirty="0"/>
          </a:p>
        </p:txBody>
      </p:sp>
    </p:spTree>
    <p:extLst>
      <p:ext uri="{BB962C8B-B14F-4D97-AF65-F5344CB8AC3E}">
        <p14:creationId xmlns:p14="http://schemas.microsoft.com/office/powerpoint/2010/main" val="28899931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62</a:t>
            </a:fld>
            <a:endParaRPr lang="en-US" dirty="0"/>
          </a:p>
        </p:txBody>
      </p:sp>
    </p:spTree>
    <p:extLst>
      <p:ext uri="{BB962C8B-B14F-4D97-AF65-F5344CB8AC3E}">
        <p14:creationId xmlns:p14="http://schemas.microsoft.com/office/powerpoint/2010/main" val="107389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63</a:t>
            </a:fld>
            <a:endParaRPr lang="en-US" dirty="0"/>
          </a:p>
        </p:txBody>
      </p:sp>
    </p:spTree>
    <p:extLst>
      <p:ext uri="{BB962C8B-B14F-4D97-AF65-F5344CB8AC3E}">
        <p14:creationId xmlns:p14="http://schemas.microsoft.com/office/powerpoint/2010/main" val="39454326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64</a:t>
            </a:fld>
            <a:endParaRPr lang="en-US" dirty="0"/>
          </a:p>
        </p:txBody>
      </p:sp>
    </p:spTree>
    <p:extLst>
      <p:ext uri="{BB962C8B-B14F-4D97-AF65-F5344CB8AC3E}">
        <p14:creationId xmlns:p14="http://schemas.microsoft.com/office/powerpoint/2010/main" val="6277032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7663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66</a:t>
            </a:fld>
            <a:endParaRPr lang="en-US" dirty="0"/>
          </a:p>
        </p:txBody>
      </p:sp>
    </p:spTree>
    <p:extLst>
      <p:ext uri="{BB962C8B-B14F-4D97-AF65-F5344CB8AC3E}">
        <p14:creationId xmlns:p14="http://schemas.microsoft.com/office/powerpoint/2010/main" val="7170896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67</a:t>
            </a:fld>
            <a:endParaRPr lang="en-US" dirty="0"/>
          </a:p>
        </p:txBody>
      </p:sp>
    </p:spTree>
    <p:extLst>
      <p:ext uri="{BB962C8B-B14F-4D97-AF65-F5344CB8AC3E}">
        <p14:creationId xmlns:p14="http://schemas.microsoft.com/office/powerpoint/2010/main" val="25031668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68</a:t>
            </a:fld>
            <a:endParaRPr lang="en-US" dirty="0"/>
          </a:p>
        </p:txBody>
      </p:sp>
    </p:spTree>
    <p:extLst>
      <p:ext uri="{BB962C8B-B14F-4D97-AF65-F5344CB8AC3E}">
        <p14:creationId xmlns:p14="http://schemas.microsoft.com/office/powerpoint/2010/main" val="18378750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69</a:t>
            </a:fld>
            <a:endParaRPr lang="en-US" dirty="0"/>
          </a:p>
        </p:txBody>
      </p:sp>
    </p:spTree>
    <p:extLst>
      <p:ext uri="{BB962C8B-B14F-4D97-AF65-F5344CB8AC3E}">
        <p14:creationId xmlns:p14="http://schemas.microsoft.com/office/powerpoint/2010/main" val="34325068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70</a:t>
            </a:fld>
            <a:endParaRPr lang="en-US" dirty="0"/>
          </a:p>
        </p:txBody>
      </p:sp>
    </p:spTree>
    <p:extLst>
      <p:ext uri="{BB962C8B-B14F-4D97-AF65-F5344CB8AC3E}">
        <p14:creationId xmlns:p14="http://schemas.microsoft.com/office/powerpoint/2010/main" val="15191048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71</a:t>
            </a:fld>
            <a:endParaRPr lang="en-US" dirty="0"/>
          </a:p>
        </p:txBody>
      </p:sp>
    </p:spTree>
    <p:extLst>
      <p:ext uri="{BB962C8B-B14F-4D97-AF65-F5344CB8AC3E}">
        <p14:creationId xmlns:p14="http://schemas.microsoft.com/office/powerpoint/2010/main" val="762676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9123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72</a:t>
            </a:fld>
            <a:endParaRPr lang="en-US" dirty="0"/>
          </a:p>
        </p:txBody>
      </p:sp>
    </p:spTree>
    <p:extLst>
      <p:ext uri="{BB962C8B-B14F-4D97-AF65-F5344CB8AC3E}">
        <p14:creationId xmlns:p14="http://schemas.microsoft.com/office/powerpoint/2010/main" val="26379094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73</a:t>
            </a:fld>
            <a:endParaRPr lang="en-US" dirty="0"/>
          </a:p>
        </p:txBody>
      </p:sp>
    </p:spTree>
    <p:extLst>
      <p:ext uri="{BB962C8B-B14F-4D97-AF65-F5344CB8AC3E}">
        <p14:creationId xmlns:p14="http://schemas.microsoft.com/office/powerpoint/2010/main" val="6101810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74</a:t>
            </a:fld>
            <a:endParaRPr lang="en-US" dirty="0"/>
          </a:p>
        </p:txBody>
      </p:sp>
    </p:spTree>
    <p:extLst>
      <p:ext uri="{BB962C8B-B14F-4D97-AF65-F5344CB8AC3E}">
        <p14:creationId xmlns:p14="http://schemas.microsoft.com/office/powerpoint/2010/main" val="31328677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75</a:t>
            </a:fld>
            <a:endParaRPr lang="en-US" dirty="0"/>
          </a:p>
        </p:txBody>
      </p:sp>
    </p:spTree>
    <p:extLst>
      <p:ext uri="{BB962C8B-B14F-4D97-AF65-F5344CB8AC3E}">
        <p14:creationId xmlns:p14="http://schemas.microsoft.com/office/powerpoint/2010/main" val="33625713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05739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77</a:t>
            </a:fld>
            <a:endParaRPr lang="en-US" dirty="0"/>
          </a:p>
        </p:txBody>
      </p:sp>
    </p:spTree>
    <p:extLst>
      <p:ext uri="{BB962C8B-B14F-4D97-AF65-F5344CB8AC3E}">
        <p14:creationId xmlns:p14="http://schemas.microsoft.com/office/powerpoint/2010/main" val="39852550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78</a:t>
            </a:fld>
            <a:endParaRPr lang="en-US" dirty="0"/>
          </a:p>
        </p:txBody>
      </p:sp>
    </p:spTree>
    <p:extLst>
      <p:ext uri="{BB962C8B-B14F-4D97-AF65-F5344CB8AC3E}">
        <p14:creationId xmlns:p14="http://schemas.microsoft.com/office/powerpoint/2010/main" val="400270375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79</a:t>
            </a:fld>
            <a:endParaRPr lang="en-US" dirty="0"/>
          </a:p>
        </p:txBody>
      </p:sp>
    </p:spTree>
    <p:extLst>
      <p:ext uri="{BB962C8B-B14F-4D97-AF65-F5344CB8AC3E}">
        <p14:creationId xmlns:p14="http://schemas.microsoft.com/office/powerpoint/2010/main" val="5823713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80</a:t>
            </a:fld>
            <a:endParaRPr lang="en-US" dirty="0"/>
          </a:p>
        </p:txBody>
      </p:sp>
    </p:spTree>
    <p:extLst>
      <p:ext uri="{BB962C8B-B14F-4D97-AF65-F5344CB8AC3E}">
        <p14:creationId xmlns:p14="http://schemas.microsoft.com/office/powerpoint/2010/main" val="25885337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81</a:t>
            </a:fld>
            <a:endParaRPr lang="en-US" dirty="0"/>
          </a:p>
        </p:txBody>
      </p:sp>
    </p:spTree>
    <p:extLst>
      <p:ext uri="{BB962C8B-B14F-4D97-AF65-F5344CB8AC3E}">
        <p14:creationId xmlns:p14="http://schemas.microsoft.com/office/powerpoint/2010/main" val="639180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3152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82</a:t>
            </a:fld>
            <a:endParaRPr lang="en-US" dirty="0"/>
          </a:p>
        </p:txBody>
      </p:sp>
    </p:spTree>
    <p:extLst>
      <p:ext uri="{BB962C8B-B14F-4D97-AF65-F5344CB8AC3E}">
        <p14:creationId xmlns:p14="http://schemas.microsoft.com/office/powerpoint/2010/main" val="25332148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83</a:t>
            </a:fld>
            <a:endParaRPr lang="en-US" dirty="0"/>
          </a:p>
        </p:txBody>
      </p:sp>
    </p:spTree>
    <p:extLst>
      <p:ext uri="{BB962C8B-B14F-4D97-AF65-F5344CB8AC3E}">
        <p14:creationId xmlns:p14="http://schemas.microsoft.com/office/powerpoint/2010/main" val="7489490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84</a:t>
            </a:fld>
            <a:endParaRPr lang="en-US" dirty="0"/>
          </a:p>
        </p:txBody>
      </p:sp>
    </p:spTree>
    <p:extLst>
      <p:ext uri="{BB962C8B-B14F-4D97-AF65-F5344CB8AC3E}">
        <p14:creationId xmlns:p14="http://schemas.microsoft.com/office/powerpoint/2010/main" val="355456477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54283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86</a:t>
            </a:fld>
            <a:endParaRPr lang="en-US" dirty="0"/>
          </a:p>
        </p:txBody>
      </p:sp>
    </p:spTree>
    <p:extLst>
      <p:ext uri="{BB962C8B-B14F-4D97-AF65-F5344CB8AC3E}">
        <p14:creationId xmlns:p14="http://schemas.microsoft.com/office/powerpoint/2010/main" val="27415480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87</a:t>
            </a:fld>
            <a:endParaRPr lang="en-US" dirty="0"/>
          </a:p>
        </p:txBody>
      </p:sp>
    </p:spTree>
    <p:extLst>
      <p:ext uri="{BB962C8B-B14F-4D97-AF65-F5344CB8AC3E}">
        <p14:creationId xmlns:p14="http://schemas.microsoft.com/office/powerpoint/2010/main" val="403005335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63841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89</a:t>
            </a:fld>
            <a:endParaRPr lang="en-US" dirty="0"/>
          </a:p>
        </p:txBody>
      </p:sp>
    </p:spTree>
    <p:extLst>
      <p:ext uri="{BB962C8B-B14F-4D97-AF65-F5344CB8AC3E}">
        <p14:creationId xmlns:p14="http://schemas.microsoft.com/office/powerpoint/2010/main" val="29787985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90</a:t>
            </a:fld>
            <a:endParaRPr lang="en-US" dirty="0"/>
          </a:p>
        </p:txBody>
      </p:sp>
    </p:spTree>
    <p:extLst>
      <p:ext uri="{BB962C8B-B14F-4D97-AF65-F5344CB8AC3E}">
        <p14:creationId xmlns:p14="http://schemas.microsoft.com/office/powerpoint/2010/main" val="359956726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91</a:t>
            </a:fld>
            <a:endParaRPr lang="en-US" dirty="0"/>
          </a:p>
        </p:txBody>
      </p:sp>
    </p:spTree>
    <p:extLst>
      <p:ext uri="{BB962C8B-B14F-4D97-AF65-F5344CB8AC3E}">
        <p14:creationId xmlns:p14="http://schemas.microsoft.com/office/powerpoint/2010/main" val="2191587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3829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469F4-60F2-4B48-B196-8DA3C2777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54499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93</a:t>
            </a:fld>
            <a:endParaRPr lang="en-US" dirty="0"/>
          </a:p>
        </p:txBody>
      </p:sp>
    </p:spTree>
    <p:extLst>
      <p:ext uri="{BB962C8B-B14F-4D97-AF65-F5344CB8AC3E}">
        <p14:creationId xmlns:p14="http://schemas.microsoft.com/office/powerpoint/2010/main" val="17221920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94</a:t>
            </a:fld>
            <a:endParaRPr lang="en-US" dirty="0"/>
          </a:p>
        </p:txBody>
      </p:sp>
    </p:spTree>
    <p:extLst>
      <p:ext uri="{BB962C8B-B14F-4D97-AF65-F5344CB8AC3E}">
        <p14:creationId xmlns:p14="http://schemas.microsoft.com/office/powerpoint/2010/main" val="319587897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95</a:t>
            </a:fld>
            <a:endParaRPr lang="en-US" dirty="0"/>
          </a:p>
        </p:txBody>
      </p:sp>
    </p:spTree>
    <p:extLst>
      <p:ext uri="{BB962C8B-B14F-4D97-AF65-F5344CB8AC3E}">
        <p14:creationId xmlns:p14="http://schemas.microsoft.com/office/powerpoint/2010/main" val="314145573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96</a:t>
            </a:fld>
            <a:endParaRPr lang="en-US" dirty="0"/>
          </a:p>
        </p:txBody>
      </p:sp>
    </p:spTree>
    <p:extLst>
      <p:ext uri="{BB962C8B-B14F-4D97-AF65-F5344CB8AC3E}">
        <p14:creationId xmlns:p14="http://schemas.microsoft.com/office/powerpoint/2010/main" val="302069401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97</a:t>
            </a:fld>
            <a:endParaRPr lang="en-US" dirty="0"/>
          </a:p>
        </p:txBody>
      </p:sp>
    </p:spTree>
    <p:extLst>
      <p:ext uri="{BB962C8B-B14F-4D97-AF65-F5344CB8AC3E}">
        <p14:creationId xmlns:p14="http://schemas.microsoft.com/office/powerpoint/2010/main" val="2843295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98</a:t>
            </a:fld>
            <a:endParaRPr lang="en-US" dirty="0"/>
          </a:p>
        </p:txBody>
      </p:sp>
    </p:spTree>
    <p:extLst>
      <p:ext uri="{BB962C8B-B14F-4D97-AF65-F5344CB8AC3E}">
        <p14:creationId xmlns:p14="http://schemas.microsoft.com/office/powerpoint/2010/main" val="161963707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99</a:t>
            </a:fld>
            <a:endParaRPr lang="en-US" dirty="0"/>
          </a:p>
        </p:txBody>
      </p:sp>
    </p:spTree>
    <p:extLst>
      <p:ext uri="{BB962C8B-B14F-4D97-AF65-F5344CB8AC3E}">
        <p14:creationId xmlns:p14="http://schemas.microsoft.com/office/powerpoint/2010/main" val="226684033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100</a:t>
            </a:fld>
            <a:endParaRPr lang="en-US" dirty="0"/>
          </a:p>
        </p:txBody>
      </p:sp>
    </p:spTree>
    <p:extLst>
      <p:ext uri="{BB962C8B-B14F-4D97-AF65-F5344CB8AC3E}">
        <p14:creationId xmlns:p14="http://schemas.microsoft.com/office/powerpoint/2010/main" val="272216746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101</a:t>
            </a:fld>
            <a:endParaRPr lang="en-US" dirty="0"/>
          </a:p>
        </p:txBody>
      </p:sp>
    </p:spTree>
    <p:extLst>
      <p:ext uri="{BB962C8B-B14F-4D97-AF65-F5344CB8AC3E}">
        <p14:creationId xmlns:p14="http://schemas.microsoft.com/office/powerpoint/2010/main" val="2566853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B6617-4ECA-3696-75A7-19C83E27BC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542B41-08EF-B870-47A6-88E70D4FC081}"/>
              </a:ext>
            </a:extLst>
          </p:cNvPr>
          <p:cNvSpPr>
            <a:spLocks noGrp="1"/>
          </p:cNvSpPr>
          <p:nvPr>
            <p:ph type="subTitle" idx="1"/>
          </p:nvPr>
        </p:nvSpPr>
        <p:spPr>
          <a:xfrm>
            <a:off x="1524000" y="3602038"/>
            <a:ext cx="9144000" cy="1655762"/>
          </a:xfrm>
        </p:spPr>
        <p:txBody>
          <a:bodyPr/>
          <a:lstStyle>
            <a:lvl1pPr marL="0" indent="0" algn="ctr">
              <a:buNone/>
              <a:defRPr sz="2400"/>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B2C12F-8CC9-AF39-89A3-501F553C476A}"/>
              </a:ext>
            </a:extLst>
          </p:cNvPr>
          <p:cNvSpPr>
            <a:spLocks noGrp="1"/>
          </p:cNvSpPr>
          <p:nvPr>
            <p:ph type="dt" sz="half" idx="10"/>
          </p:nvPr>
        </p:nvSpPr>
        <p:spPr/>
        <p:txBody>
          <a:bodyPr/>
          <a:lstStyle/>
          <a:p>
            <a:fld id="{36EB491F-F6C2-4BAF-A8C3-1D4DEF2E3F5B}" type="datetime1">
              <a:rPr lang="en-US" smtClean="0"/>
              <a:t>12/5/2024</a:t>
            </a:fld>
            <a:endParaRPr lang="en-US" dirty="0"/>
          </a:p>
        </p:txBody>
      </p:sp>
      <p:sp>
        <p:nvSpPr>
          <p:cNvPr id="5" name="Footer Placeholder 4">
            <a:extLst>
              <a:ext uri="{FF2B5EF4-FFF2-40B4-BE49-F238E27FC236}">
                <a16:creationId xmlns:a16="http://schemas.microsoft.com/office/drawing/2014/main" id="{6533AD28-C2D0-06CE-0252-6F7CBD17A3F8}"/>
              </a:ext>
            </a:extLst>
          </p:cNvPr>
          <p:cNvSpPr>
            <a:spLocks noGrp="1"/>
          </p:cNvSpPr>
          <p:nvPr>
            <p:ph type="ftr" sz="quarter" idx="11"/>
          </p:nvPr>
        </p:nvSpPr>
        <p:spPr/>
        <p:txBody>
          <a:bodyPr/>
          <a:lstStyle/>
          <a:p>
            <a:r>
              <a:rPr lang="en-US" dirty="0"/>
              <a:t>Office of the Texas Governor version 1</a:t>
            </a:r>
          </a:p>
        </p:txBody>
      </p:sp>
      <p:sp>
        <p:nvSpPr>
          <p:cNvPr id="6" name="Slide Number Placeholder 5">
            <a:extLst>
              <a:ext uri="{FF2B5EF4-FFF2-40B4-BE49-F238E27FC236}">
                <a16:creationId xmlns:a16="http://schemas.microsoft.com/office/drawing/2014/main" id="{FD0DA0A9-62AF-F3A1-28C1-FA9479E3933D}"/>
              </a:ext>
            </a:extLst>
          </p:cNvPr>
          <p:cNvSpPr>
            <a:spLocks noGrp="1"/>
          </p:cNvSpPr>
          <p:nvPr>
            <p:ph type="sldNum" sz="quarter" idx="12"/>
          </p:nvPr>
        </p:nvSpPr>
        <p:spPr/>
        <p:txBody>
          <a:bodyPr/>
          <a:lstStyle/>
          <a:p>
            <a:fld id="{42F1CBAC-180D-462D-BE61-715859852091}" type="slidenum">
              <a:rPr lang="en-US" smtClean="0"/>
              <a:t>‹#›</a:t>
            </a:fld>
            <a:endParaRPr lang="en-US" dirty="0"/>
          </a:p>
        </p:txBody>
      </p:sp>
    </p:spTree>
    <p:extLst>
      <p:ext uri="{BB962C8B-B14F-4D97-AF65-F5344CB8AC3E}">
        <p14:creationId xmlns:p14="http://schemas.microsoft.com/office/powerpoint/2010/main" val="2376818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148A9-B25A-0418-9095-19E162B22E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79ECF4-D694-EC28-1642-0999E822DC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3C9DB8-FC3C-8BE4-DD93-DC8012E989E7}"/>
              </a:ext>
            </a:extLst>
          </p:cNvPr>
          <p:cNvSpPr>
            <a:spLocks noGrp="1"/>
          </p:cNvSpPr>
          <p:nvPr>
            <p:ph type="dt" sz="half" idx="10"/>
          </p:nvPr>
        </p:nvSpPr>
        <p:spPr/>
        <p:txBody>
          <a:bodyPr/>
          <a:lstStyle/>
          <a:p>
            <a:fld id="{4A555519-31F3-40DC-88BC-D16BE0F7A073}" type="datetime1">
              <a:rPr lang="en-US" smtClean="0"/>
              <a:t>12/5/2024</a:t>
            </a:fld>
            <a:endParaRPr lang="en-US" dirty="0"/>
          </a:p>
        </p:txBody>
      </p:sp>
      <p:sp>
        <p:nvSpPr>
          <p:cNvPr id="5" name="Footer Placeholder 4">
            <a:extLst>
              <a:ext uri="{FF2B5EF4-FFF2-40B4-BE49-F238E27FC236}">
                <a16:creationId xmlns:a16="http://schemas.microsoft.com/office/drawing/2014/main" id="{10A7E338-43BE-AF92-39C4-FEFC100D1765}"/>
              </a:ext>
            </a:extLst>
          </p:cNvPr>
          <p:cNvSpPr>
            <a:spLocks noGrp="1"/>
          </p:cNvSpPr>
          <p:nvPr>
            <p:ph type="ftr" sz="quarter" idx="11"/>
          </p:nvPr>
        </p:nvSpPr>
        <p:spPr/>
        <p:txBody>
          <a:bodyPr/>
          <a:lstStyle/>
          <a:p>
            <a:r>
              <a:rPr lang="en-US" dirty="0"/>
              <a:t>Office of the Texas Governor version 1</a:t>
            </a:r>
          </a:p>
        </p:txBody>
      </p:sp>
      <p:sp>
        <p:nvSpPr>
          <p:cNvPr id="6" name="Slide Number Placeholder 5">
            <a:extLst>
              <a:ext uri="{FF2B5EF4-FFF2-40B4-BE49-F238E27FC236}">
                <a16:creationId xmlns:a16="http://schemas.microsoft.com/office/drawing/2014/main" id="{5B05EF19-6D79-8722-75C0-DD0812252331}"/>
              </a:ext>
            </a:extLst>
          </p:cNvPr>
          <p:cNvSpPr>
            <a:spLocks noGrp="1"/>
          </p:cNvSpPr>
          <p:nvPr>
            <p:ph type="sldNum" sz="quarter" idx="12"/>
          </p:nvPr>
        </p:nvSpPr>
        <p:spPr/>
        <p:txBody>
          <a:bodyPr/>
          <a:lstStyle/>
          <a:p>
            <a:fld id="{42F1CBAC-180D-462D-BE61-715859852091}" type="slidenum">
              <a:rPr lang="en-US" smtClean="0"/>
              <a:t>‹#›</a:t>
            </a:fld>
            <a:endParaRPr lang="en-US" dirty="0"/>
          </a:p>
        </p:txBody>
      </p:sp>
    </p:spTree>
    <p:extLst>
      <p:ext uri="{BB962C8B-B14F-4D97-AF65-F5344CB8AC3E}">
        <p14:creationId xmlns:p14="http://schemas.microsoft.com/office/powerpoint/2010/main" val="2209380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DFB2CA-D775-7734-89E1-3BF78AE29AB3}"/>
              </a:ext>
            </a:extLst>
          </p:cNvPr>
          <p:cNvSpPr>
            <a:spLocks noGrp="1"/>
          </p:cNvSpPr>
          <p:nvPr>
            <p:ph type="title" orient="vert"/>
          </p:nvPr>
        </p:nvSpPr>
        <p:spPr>
          <a:xfrm>
            <a:off x="8724899"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8228D7-AA77-0D2B-D65D-FA9962116116}"/>
              </a:ext>
            </a:extLst>
          </p:cNvPr>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4FCA5D-D045-EE55-2BFE-03AA217F4B3E}"/>
              </a:ext>
            </a:extLst>
          </p:cNvPr>
          <p:cNvSpPr>
            <a:spLocks noGrp="1"/>
          </p:cNvSpPr>
          <p:nvPr>
            <p:ph type="dt" sz="half" idx="10"/>
          </p:nvPr>
        </p:nvSpPr>
        <p:spPr/>
        <p:txBody>
          <a:bodyPr/>
          <a:lstStyle/>
          <a:p>
            <a:fld id="{EE77572E-AF8E-403D-BDB6-78F49F754293}" type="datetime1">
              <a:rPr lang="en-US" smtClean="0"/>
              <a:t>12/5/2024</a:t>
            </a:fld>
            <a:endParaRPr lang="en-US" dirty="0"/>
          </a:p>
        </p:txBody>
      </p:sp>
      <p:sp>
        <p:nvSpPr>
          <p:cNvPr id="5" name="Footer Placeholder 4">
            <a:extLst>
              <a:ext uri="{FF2B5EF4-FFF2-40B4-BE49-F238E27FC236}">
                <a16:creationId xmlns:a16="http://schemas.microsoft.com/office/drawing/2014/main" id="{1E46601B-3CF7-2A4F-2309-25DDCE8FEFA4}"/>
              </a:ext>
            </a:extLst>
          </p:cNvPr>
          <p:cNvSpPr>
            <a:spLocks noGrp="1"/>
          </p:cNvSpPr>
          <p:nvPr>
            <p:ph type="ftr" sz="quarter" idx="11"/>
          </p:nvPr>
        </p:nvSpPr>
        <p:spPr/>
        <p:txBody>
          <a:bodyPr/>
          <a:lstStyle/>
          <a:p>
            <a:r>
              <a:rPr lang="en-US" dirty="0"/>
              <a:t>Office of the Texas Governor version 1</a:t>
            </a:r>
          </a:p>
        </p:txBody>
      </p:sp>
      <p:sp>
        <p:nvSpPr>
          <p:cNvPr id="6" name="Slide Number Placeholder 5">
            <a:extLst>
              <a:ext uri="{FF2B5EF4-FFF2-40B4-BE49-F238E27FC236}">
                <a16:creationId xmlns:a16="http://schemas.microsoft.com/office/drawing/2014/main" id="{21549F81-C96B-897F-C141-2FA37753394C}"/>
              </a:ext>
            </a:extLst>
          </p:cNvPr>
          <p:cNvSpPr>
            <a:spLocks noGrp="1"/>
          </p:cNvSpPr>
          <p:nvPr>
            <p:ph type="sldNum" sz="quarter" idx="12"/>
          </p:nvPr>
        </p:nvSpPr>
        <p:spPr/>
        <p:txBody>
          <a:bodyPr/>
          <a:lstStyle/>
          <a:p>
            <a:fld id="{42F1CBAC-180D-462D-BE61-715859852091}" type="slidenum">
              <a:rPr lang="en-US" smtClean="0"/>
              <a:t>‹#›</a:t>
            </a:fld>
            <a:endParaRPr lang="en-US" dirty="0"/>
          </a:p>
        </p:txBody>
      </p:sp>
    </p:spTree>
    <p:extLst>
      <p:ext uri="{BB962C8B-B14F-4D97-AF65-F5344CB8AC3E}">
        <p14:creationId xmlns:p14="http://schemas.microsoft.com/office/powerpoint/2010/main" val="3917860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D63FD-35C3-C4BD-F74D-2ABB749D37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7B40EF-DA9D-7650-3736-7F74480079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621A2E-A58E-7668-333B-4FD4C41E917F}"/>
              </a:ext>
            </a:extLst>
          </p:cNvPr>
          <p:cNvSpPr>
            <a:spLocks noGrp="1"/>
          </p:cNvSpPr>
          <p:nvPr>
            <p:ph type="dt" sz="half" idx="10"/>
          </p:nvPr>
        </p:nvSpPr>
        <p:spPr/>
        <p:txBody>
          <a:bodyPr/>
          <a:lstStyle/>
          <a:p>
            <a:fld id="{90C4DF8E-2B33-403E-A514-F9D1C99FD366}" type="datetime1">
              <a:rPr lang="en-US" smtClean="0"/>
              <a:t>12/5/2024</a:t>
            </a:fld>
            <a:endParaRPr lang="en-US" dirty="0"/>
          </a:p>
        </p:txBody>
      </p:sp>
      <p:sp>
        <p:nvSpPr>
          <p:cNvPr id="5" name="Footer Placeholder 4">
            <a:extLst>
              <a:ext uri="{FF2B5EF4-FFF2-40B4-BE49-F238E27FC236}">
                <a16:creationId xmlns:a16="http://schemas.microsoft.com/office/drawing/2014/main" id="{147858E6-00D0-6D88-F0DC-2CEE368FD0A9}"/>
              </a:ext>
            </a:extLst>
          </p:cNvPr>
          <p:cNvSpPr>
            <a:spLocks noGrp="1"/>
          </p:cNvSpPr>
          <p:nvPr>
            <p:ph type="ftr" sz="quarter" idx="11"/>
          </p:nvPr>
        </p:nvSpPr>
        <p:spPr/>
        <p:txBody>
          <a:bodyPr/>
          <a:lstStyle/>
          <a:p>
            <a:r>
              <a:rPr lang="en-US" dirty="0"/>
              <a:t>Office of the Texas Governor version 1</a:t>
            </a:r>
          </a:p>
        </p:txBody>
      </p:sp>
      <p:sp>
        <p:nvSpPr>
          <p:cNvPr id="6" name="Slide Number Placeholder 5">
            <a:extLst>
              <a:ext uri="{FF2B5EF4-FFF2-40B4-BE49-F238E27FC236}">
                <a16:creationId xmlns:a16="http://schemas.microsoft.com/office/drawing/2014/main" id="{3E317271-9CA2-61CC-FD1F-154C42825E97}"/>
              </a:ext>
            </a:extLst>
          </p:cNvPr>
          <p:cNvSpPr>
            <a:spLocks noGrp="1"/>
          </p:cNvSpPr>
          <p:nvPr>
            <p:ph type="sldNum" sz="quarter" idx="12"/>
          </p:nvPr>
        </p:nvSpPr>
        <p:spPr/>
        <p:txBody>
          <a:bodyPr/>
          <a:lstStyle/>
          <a:p>
            <a:fld id="{42F1CBAC-180D-462D-BE61-715859852091}" type="slidenum">
              <a:rPr lang="en-US" smtClean="0"/>
              <a:t>‹#›</a:t>
            </a:fld>
            <a:endParaRPr lang="en-US" dirty="0"/>
          </a:p>
        </p:txBody>
      </p:sp>
    </p:spTree>
    <p:extLst>
      <p:ext uri="{BB962C8B-B14F-4D97-AF65-F5344CB8AC3E}">
        <p14:creationId xmlns:p14="http://schemas.microsoft.com/office/powerpoint/2010/main" val="594466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654ED-90BF-92EA-CDE8-C6F89333C442}"/>
              </a:ext>
            </a:extLst>
          </p:cNvPr>
          <p:cNvSpPr>
            <a:spLocks noGrp="1"/>
          </p:cNvSpPr>
          <p:nvPr>
            <p:ph type="title"/>
          </p:nvPr>
        </p:nvSpPr>
        <p:spPr>
          <a:xfrm>
            <a:off x="831852"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492021-785B-7883-B5D6-58EB5E65A825}"/>
              </a:ext>
            </a:extLst>
          </p:cNvPr>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6" indent="0">
              <a:buNone/>
              <a:defRPr sz="2000">
                <a:solidFill>
                  <a:schemeClr val="tx1">
                    <a:tint val="75000"/>
                  </a:schemeClr>
                </a:solidFill>
              </a:defRPr>
            </a:lvl2pPr>
            <a:lvl3pPr marL="914411" indent="0">
              <a:buNone/>
              <a:defRPr sz="1801">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736384-50FF-3F5A-8235-66E7665EA5DC}"/>
              </a:ext>
            </a:extLst>
          </p:cNvPr>
          <p:cNvSpPr>
            <a:spLocks noGrp="1"/>
          </p:cNvSpPr>
          <p:nvPr>
            <p:ph type="dt" sz="half" idx="10"/>
          </p:nvPr>
        </p:nvSpPr>
        <p:spPr/>
        <p:txBody>
          <a:bodyPr/>
          <a:lstStyle/>
          <a:p>
            <a:fld id="{AEB95386-DDDA-4530-85C4-805621938498}" type="datetime1">
              <a:rPr lang="en-US" smtClean="0"/>
              <a:t>12/5/2024</a:t>
            </a:fld>
            <a:endParaRPr lang="en-US" dirty="0"/>
          </a:p>
        </p:txBody>
      </p:sp>
      <p:sp>
        <p:nvSpPr>
          <p:cNvPr id="5" name="Footer Placeholder 4">
            <a:extLst>
              <a:ext uri="{FF2B5EF4-FFF2-40B4-BE49-F238E27FC236}">
                <a16:creationId xmlns:a16="http://schemas.microsoft.com/office/drawing/2014/main" id="{89D01BE3-3876-B544-5B03-059BF389F934}"/>
              </a:ext>
            </a:extLst>
          </p:cNvPr>
          <p:cNvSpPr>
            <a:spLocks noGrp="1"/>
          </p:cNvSpPr>
          <p:nvPr>
            <p:ph type="ftr" sz="quarter" idx="11"/>
          </p:nvPr>
        </p:nvSpPr>
        <p:spPr/>
        <p:txBody>
          <a:bodyPr/>
          <a:lstStyle/>
          <a:p>
            <a:r>
              <a:rPr lang="en-US" dirty="0"/>
              <a:t>Office of the Texas Governor version 1</a:t>
            </a:r>
          </a:p>
        </p:txBody>
      </p:sp>
      <p:sp>
        <p:nvSpPr>
          <p:cNvPr id="6" name="Slide Number Placeholder 5">
            <a:extLst>
              <a:ext uri="{FF2B5EF4-FFF2-40B4-BE49-F238E27FC236}">
                <a16:creationId xmlns:a16="http://schemas.microsoft.com/office/drawing/2014/main" id="{3BC14F41-3BCC-0261-DEDF-FC32A66D2ABB}"/>
              </a:ext>
            </a:extLst>
          </p:cNvPr>
          <p:cNvSpPr>
            <a:spLocks noGrp="1"/>
          </p:cNvSpPr>
          <p:nvPr>
            <p:ph type="sldNum" sz="quarter" idx="12"/>
          </p:nvPr>
        </p:nvSpPr>
        <p:spPr/>
        <p:txBody>
          <a:bodyPr/>
          <a:lstStyle/>
          <a:p>
            <a:fld id="{42F1CBAC-180D-462D-BE61-715859852091}" type="slidenum">
              <a:rPr lang="en-US" smtClean="0"/>
              <a:t>‹#›</a:t>
            </a:fld>
            <a:endParaRPr lang="en-US" dirty="0"/>
          </a:p>
        </p:txBody>
      </p:sp>
    </p:spTree>
    <p:extLst>
      <p:ext uri="{BB962C8B-B14F-4D97-AF65-F5344CB8AC3E}">
        <p14:creationId xmlns:p14="http://schemas.microsoft.com/office/powerpoint/2010/main" val="2214091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58D82-5E18-2933-CA7F-CFFB7B9711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51599F-E023-5581-3B84-5A043977DD3E}"/>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C129A6-1BEA-1187-7051-D0DE95820D06}"/>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74D32D-F60A-7279-B4EB-90070EC79EEA}"/>
              </a:ext>
            </a:extLst>
          </p:cNvPr>
          <p:cNvSpPr>
            <a:spLocks noGrp="1"/>
          </p:cNvSpPr>
          <p:nvPr>
            <p:ph type="dt" sz="half" idx="10"/>
          </p:nvPr>
        </p:nvSpPr>
        <p:spPr/>
        <p:txBody>
          <a:bodyPr/>
          <a:lstStyle/>
          <a:p>
            <a:fld id="{4698071C-4806-44E0-B7EA-19FB60348CC2}" type="datetime1">
              <a:rPr lang="en-US" smtClean="0"/>
              <a:t>12/5/2024</a:t>
            </a:fld>
            <a:endParaRPr lang="en-US" dirty="0"/>
          </a:p>
        </p:txBody>
      </p:sp>
      <p:sp>
        <p:nvSpPr>
          <p:cNvPr id="6" name="Footer Placeholder 5">
            <a:extLst>
              <a:ext uri="{FF2B5EF4-FFF2-40B4-BE49-F238E27FC236}">
                <a16:creationId xmlns:a16="http://schemas.microsoft.com/office/drawing/2014/main" id="{874B622B-9A5B-86AA-39DA-8BA0FC911F88}"/>
              </a:ext>
            </a:extLst>
          </p:cNvPr>
          <p:cNvSpPr>
            <a:spLocks noGrp="1"/>
          </p:cNvSpPr>
          <p:nvPr>
            <p:ph type="ftr" sz="quarter" idx="11"/>
          </p:nvPr>
        </p:nvSpPr>
        <p:spPr/>
        <p:txBody>
          <a:bodyPr/>
          <a:lstStyle/>
          <a:p>
            <a:r>
              <a:rPr lang="en-US" dirty="0"/>
              <a:t>Office of the Texas Governor version 1</a:t>
            </a:r>
          </a:p>
        </p:txBody>
      </p:sp>
      <p:sp>
        <p:nvSpPr>
          <p:cNvPr id="7" name="Slide Number Placeholder 6">
            <a:extLst>
              <a:ext uri="{FF2B5EF4-FFF2-40B4-BE49-F238E27FC236}">
                <a16:creationId xmlns:a16="http://schemas.microsoft.com/office/drawing/2014/main" id="{9B075751-164D-D0A6-F6AC-2E06A89D39D0}"/>
              </a:ext>
            </a:extLst>
          </p:cNvPr>
          <p:cNvSpPr>
            <a:spLocks noGrp="1"/>
          </p:cNvSpPr>
          <p:nvPr>
            <p:ph type="sldNum" sz="quarter" idx="12"/>
          </p:nvPr>
        </p:nvSpPr>
        <p:spPr/>
        <p:txBody>
          <a:bodyPr/>
          <a:lstStyle/>
          <a:p>
            <a:fld id="{42F1CBAC-180D-462D-BE61-715859852091}" type="slidenum">
              <a:rPr lang="en-US" smtClean="0"/>
              <a:t>‹#›</a:t>
            </a:fld>
            <a:endParaRPr lang="en-US" dirty="0"/>
          </a:p>
        </p:txBody>
      </p:sp>
    </p:spTree>
    <p:extLst>
      <p:ext uri="{BB962C8B-B14F-4D97-AF65-F5344CB8AC3E}">
        <p14:creationId xmlns:p14="http://schemas.microsoft.com/office/powerpoint/2010/main" val="1147695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853A0-40FB-5917-81FA-0AFA7098D40C}"/>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CB53A9-ADDE-24F1-128D-7AE7A7B7CB7D}"/>
              </a:ext>
            </a:extLst>
          </p:cNvPr>
          <p:cNvSpPr>
            <a:spLocks noGrp="1"/>
          </p:cNvSpPr>
          <p:nvPr>
            <p:ph type="body" idx="1"/>
          </p:nvPr>
        </p:nvSpPr>
        <p:spPr>
          <a:xfrm>
            <a:off x="839789" y="1681163"/>
            <a:ext cx="5157787" cy="82391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EE443E-90BD-6E3A-936B-C513444D6D05}"/>
              </a:ext>
            </a:extLst>
          </p:cNvPr>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BAD77B-733F-3BB3-A0DB-147D4A5ED32C}"/>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71A82F-FA28-2CD6-1C4D-FC66C865254C}"/>
              </a:ext>
            </a:extLst>
          </p:cNvPr>
          <p:cNvSpPr>
            <a:spLocks noGrp="1"/>
          </p:cNvSpPr>
          <p:nvPr>
            <p:ph sz="quarter" idx="4"/>
          </p:nvPr>
        </p:nvSpPr>
        <p:spPr>
          <a:xfrm>
            <a:off x="6172202"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EA98A8-0CDF-0FE3-C629-EC5B9CE1A8D0}"/>
              </a:ext>
            </a:extLst>
          </p:cNvPr>
          <p:cNvSpPr>
            <a:spLocks noGrp="1"/>
          </p:cNvSpPr>
          <p:nvPr>
            <p:ph type="dt" sz="half" idx="10"/>
          </p:nvPr>
        </p:nvSpPr>
        <p:spPr/>
        <p:txBody>
          <a:bodyPr/>
          <a:lstStyle/>
          <a:p>
            <a:fld id="{7CEE313B-CE4E-4FD8-9272-A395CF4448E0}" type="datetime1">
              <a:rPr lang="en-US" smtClean="0"/>
              <a:t>12/5/2024</a:t>
            </a:fld>
            <a:endParaRPr lang="en-US" dirty="0"/>
          </a:p>
        </p:txBody>
      </p:sp>
      <p:sp>
        <p:nvSpPr>
          <p:cNvPr id="8" name="Footer Placeholder 7">
            <a:extLst>
              <a:ext uri="{FF2B5EF4-FFF2-40B4-BE49-F238E27FC236}">
                <a16:creationId xmlns:a16="http://schemas.microsoft.com/office/drawing/2014/main" id="{8135D456-02EF-964C-41A7-DEFA7304A34C}"/>
              </a:ext>
            </a:extLst>
          </p:cNvPr>
          <p:cNvSpPr>
            <a:spLocks noGrp="1"/>
          </p:cNvSpPr>
          <p:nvPr>
            <p:ph type="ftr" sz="quarter" idx="11"/>
          </p:nvPr>
        </p:nvSpPr>
        <p:spPr/>
        <p:txBody>
          <a:bodyPr/>
          <a:lstStyle/>
          <a:p>
            <a:r>
              <a:rPr lang="en-US" dirty="0"/>
              <a:t>Office of the Texas Governor version 1</a:t>
            </a:r>
          </a:p>
        </p:txBody>
      </p:sp>
      <p:sp>
        <p:nvSpPr>
          <p:cNvPr id="9" name="Slide Number Placeholder 8">
            <a:extLst>
              <a:ext uri="{FF2B5EF4-FFF2-40B4-BE49-F238E27FC236}">
                <a16:creationId xmlns:a16="http://schemas.microsoft.com/office/drawing/2014/main" id="{15AE63FB-D7E0-C834-7BDB-AB7713AE645B}"/>
              </a:ext>
            </a:extLst>
          </p:cNvPr>
          <p:cNvSpPr>
            <a:spLocks noGrp="1"/>
          </p:cNvSpPr>
          <p:nvPr>
            <p:ph type="sldNum" sz="quarter" idx="12"/>
          </p:nvPr>
        </p:nvSpPr>
        <p:spPr/>
        <p:txBody>
          <a:bodyPr/>
          <a:lstStyle/>
          <a:p>
            <a:fld id="{42F1CBAC-180D-462D-BE61-715859852091}" type="slidenum">
              <a:rPr lang="en-US" smtClean="0"/>
              <a:t>‹#›</a:t>
            </a:fld>
            <a:endParaRPr lang="en-US" dirty="0"/>
          </a:p>
        </p:txBody>
      </p:sp>
    </p:spTree>
    <p:extLst>
      <p:ext uri="{BB962C8B-B14F-4D97-AF65-F5344CB8AC3E}">
        <p14:creationId xmlns:p14="http://schemas.microsoft.com/office/powerpoint/2010/main" val="4268507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1055D-DAAC-FE10-57D7-261554A091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B4C1F4-845D-B0BB-1071-370021AE0AFA}"/>
              </a:ext>
            </a:extLst>
          </p:cNvPr>
          <p:cNvSpPr>
            <a:spLocks noGrp="1"/>
          </p:cNvSpPr>
          <p:nvPr>
            <p:ph type="dt" sz="half" idx="10"/>
          </p:nvPr>
        </p:nvSpPr>
        <p:spPr/>
        <p:txBody>
          <a:bodyPr/>
          <a:lstStyle/>
          <a:p>
            <a:fld id="{18AC280E-1FB4-44D8-A64C-DD3300D1D909}" type="datetime1">
              <a:rPr lang="en-US" smtClean="0"/>
              <a:t>12/5/2024</a:t>
            </a:fld>
            <a:endParaRPr lang="en-US" dirty="0"/>
          </a:p>
        </p:txBody>
      </p:sp>
      <p:sp>
        <p:nvSpPr>
          <p:cNvPr id="4" name="Footer Placeholder 3">
            <a:extLst>
              <a:ext uri="{FF2B5EF4-FFF2-40B4-BE49-F238E27FC236}">
                <a16:creationId xmlns:a16="http://schemas.microsoft.com/office/drawing/2014/main" id="{DE8024D8-03D7-4992-E5D2-0C3967A8EF78}"/>
              </a:ext>
            </a:extLst>
          </p:cNvPr>
          <p:cNvSpPr>
            <a:spLocks noGrp="1"/>
          </p:cNvSpPr>
          <p:nvPr>
            <p:ph type="ftr" sz="quarter" idx="11"/>
          </p:nvPr>
        </p:nvSpPr>
        <p:spPr/>
        <p:txBody>
          <a:bodyPr/>
          <a:lstStyle/>
          <a:p>
            <a:r>
              <a:rPr lang="en-US" dirty="0"/>
              <a:t>Office of the Texas Governor version 1</a:t>
            </a:r>
          </a:p>
        </p:txBody>
      </p:sp>
      <p:sp>
        <p:nvSpPr>
          <p:cNvPr id="5" name="Slide Number Placeholder 4">
            <a:extLst>
              <a:ext uri="{FF2B5EF4-FFF2-40B4-BE49-F238E27FC236}">
                <a16:creationId xmlns:a16="http://schemas.microsoft.com/office/drawing/2014/main" id="{91AA4BCD-8B44-B631-14EC-838072245045}"/>
              </a:ext>
            </a:extLst>
          </p:cNvPr>
          <p:cNvSpPr>
            <a:spLocks noGrp="1"/>
          </p:cNvSpPr>
          <p:nvPr>
            <p:ph type="sldNum" sz="quarter" idx="12"/>
          </p:nvPr>
        </p:nvSpPr>
        <p:spPr/>
        <p:txBody>
          <a:bodyPr/>
          <a:lstStyle/>
          <a:p>
            <a:fld id="{42F1CBAC-180D-462D-BE61-715859852091}" type="slidenum">
              <a:rPr lang="en-US" smtClean="0"/>
              <a:t>‹#›</a:t>
            </a:fld>
            <a:endParaRPr lang="en-US" dirty="0"/>
          </a:p>
        </p:txBody>
      </p:sp>
    </p:spTree>
    <p:extLst>
      <p:ext uri="{BB962C8B-B14F-4D97-AF65-F5344CB8AC3E}">
        <p14:creationId xmlns:p14="http://schemas.microsoft.com/office/powerpoint/2010/main" val="106387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2FD318-D6CD-FECF-F7F4-2593CB1AA26C}"/>
              </a:ext>
            </a:extLst>
          </p:cNvPr>
          <p:cNvSpPr>
            <a:spLocks noGrp="1"/>
          </p:cNvSpPr>
          <p:nvPr>
            <p:ph type="dt" sz="half" idx="10"/>
          </p:nvPr>
        </p:nvSpPr>
        <p:spPr/>
        <p:txBody>
          <a:bodyPr/>
          <a:lstStyle/>
          <a:p>
            <a:fld id="{5FE8C295-6293-4A26-9257-F1CAB32E2120}" type="datetime1">
              <a:rPr lang="en-US" smtClean="0"/>
              <a:t>12/5/2024</a:t>
            </a:fld>
            <a:endParaRPr lang="en-US" dirty="0"/>
          </a:p>
        </p:txBody>
      </p:sp>
      <p:sp>
        <p:nvSpPr>
          <p:cNvPr id="3" name="Footer Placeholder 2">
            <a:extLst>
              <a:ext uri="{FF2B5EF4-FFF2-40B4-BE49-F238E27FC236}">
                <a16:creationId xmlns:a16="http://schemas.microsoft.com/office/drawing/2014/main" id="{B9B740AD-C1DF-A759-6EC2-DA7AA60AD158}"/>
              </a:ext>
            </a:extLst>
          </p:cNvPr>
          <p:cNvSpPr>
            <a:spLocks noGrp="1"/>
          </p:cNvSpPr>
          <p:nvPr>
            <p:ph type="ftr" sz="quarter" idx="11"/>
          </p:nvPr>
        </p:nvSpPr>
        <p:spPr/>
        <p:txBody>
          <a:bodyPr/>
          <a:lstStyle/>
          <a:p>
            <a:r>
              <a:rPr lang="en-US" dirty="0"/>
              <a:t>Office of the Texas Governor version 1</a:t>
            </a:r>
          </a:p>
        </p:txBody>
      </p:sp>
      <p:sp>
        <p:nvSpPr>
          <p:cNvPr id="4" name="Slide Number Placeholder 3">
            <a:extLst>
              <a:ext uri="{FF2B5EF4-FFF2-40B4-BE49-F238E27FC236}">
                <a16:creationId xmlns:a16="http://schemas.microsoft.com/office/drawing/2014/main" id="{A6B12E19-6B5F-FCCC-77BC-3C0A7DDDF2A9}"/>
              </a:ext>
            </a:extLst>
          </p:cNvPr>
          <p:cNvSpPr>
            <a:spLocks noGrp="1"/>
          </p:cNvSpPr>
          <p:nvPr>
            <p:ph type="sldNum" sz="quarter" idx="12"/>
          </p:nvPr>
        </p:nvSpPr>
        <p:spPr/>
        <p:txBody>
          <a:bodyPr/>
          <a:lstStyle/>
          <a:p>
            <a:fld id="{42F1CBAC-180D-462D-BE61-715859852091}" type="slidenum">
              <a:rPr lang="en-US" smtClean="0"/>
              <a:t>‹#›</a:t>
            </a:fld>
            <a:endParaRPr lang="en-US" dirty="0"/>
          </a:p>
        </p:txBody>
      </p:sp>
    </p:spTree>
    <p:extLst>
      <p:ext uri="{BB962C8B-B14F-4D97-AF65-F5344CB8AC3E}">
        <p14:creationId xmlns:p14="http://schemas.microsoft.com/office/powerpoint/2010/main" val="752315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EA73A-217C-6889-CE2C-BF6F1012BED2}"/>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581B1F-629A-4BBB-1268-362B7D9A583E}"/>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A50601-5044-6144-BA2C-2DF52137CBB6}"/>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n-US"/>
              <a:t>Click to edit Master text styles</a:t>
            </a:r>
          </a:p>
        </p:txBody>
      </p:sp>
      <p:sp>
        <p:nvSpPr>
          <p:cNvPr id="5" name="Date Placeholder 4">
            <a:extLst>
              <a:ext uri="{FF2B5EF4-FFF2-40B4-BE49-F238E27FC236}">
                <a16:creationId xmlns:a16="http://schemas.microsoft.com/office/drawing/2014/main" id="{6F541740-BBC0-BC69-BA6B-4617F4E57FFD}"/>
              </a:ext>
            </a:extLst>
          </p:cNvPr>
          <p:cNvSpPr>
            <a:spLocks noGrp="1"/>
          </p:cNvSpPr>
          <p:nvPr>
            <p:ph type="dt" sz="half" idx="10"/>
          </p:nvPr>
        </p:nvSpPr>
        <p:spPr/>
        <p:txBody>
          <a:bodyPr/>
          <a:lstStyle/>
          <a:p>
            <a:fld id="{8237A633-EA1F-4111-81BC-C90BED4538B1}" type="datetime1">
              <a:rPr lang="en-US" smtClean="0"/>
              <a:t>12/5/2024</a:t>
            </a:fld>
            <a:endParaRPr lang="en-US" dirty="0"/>
          </a:p>
        </p:txBody>
      </p:sp>
      <p:sp>
        <p:nvSpPr>
          <p:cNvPr id="6" name="Footer Placeholder 5">
            <a:extLst>
              <a:ext uri="{FF2B5EF4-FFF2-40B4-BE49-F238E27FC236}">
                <a16:creationId xmlns:a16="http://schemas.microsoft.com/office/drawing/2014/main" id="{F826718E-BDF8-965B-86B1-D452406D0739}"/>
              </a:ext>
            </a:extLst>
          </p:cNvPr>
          <p:cNvSpPr>
            <a:spLocks noGrp="1"/>
          </p:cNvSpPr>
          <p:nvPr>
            <p:ph type="ftr" sz="quarter" idx="11"/>
          </p:nvPr>
        </p:nvSpPr>
        <p:spPr/>
        <p:txBody>
          <a:bodyPr/>
          <a:lstStyle/>
          <a:p>
            <a:r>
              <a:rPr lang="en-US" dirty="0"/>
              <a:t>Office of the Texas Governor version 1</a:t>
            </a:r>
          </a:p>
        </p:txBody>
      </p:sp>
      <p:sp>
        <p:nvSpPr>
          <p:cNvPr id="7" name="Slide Number Placeholder 6">
            <a:extLst>
              <a:ext uri="{FF2B5EF4-FFF2-40B4-BE49-F238E27FC236}">
                <a16:creationId xmlns:a16="http://schemas.microsoft.com/office/drawing/2014/main" id="{AFC1A697-C1C9-632F-1E5A-AC4BCE8223AF}"/>
              </a:ext>
            </a:extLst>
          </p:cNvPr>
          <p:cNvSpPr>
            <a:spLocks noGrp="1"/>
          </p:cNvSpPr>
          <p:nvPr>
            <p:ph type="sldNum" sz="quarter" idx="12"/>
          </p:nvPr>
        </p:nvSpPr>
        <p:spPr/>
        <p:txBody>
          <a:bodyPr/>
          <a:lstStyle/>
          <a:p>
            <a:fld id="{42F1CBAC-180D-462D-BE61-715859852091}" type="slidenum">
              <a:rPr lang="en-US" smtClean="0"/>
              <a:t>‹#›</a:t>
            </a:fld>
            <a:endParaRPr lang="en-US" dirty="0"/>
          </a:p>
        </p:txBody>
      </p:sp>
    </p:spTree>
    <p:extLst>
      <p:ext uri="{BB962C8B-B14F-4D97-AF65-F5344CB8AC3E}">
        <p14:creationId xmlns:p14="http://schemas.microsoft.com/office/powerpoint/2010/main" val="2221984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57E1C-1E79-7DCD-37C5-B67394562BE4}"/>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12AFA4-D04D-736C-67FC-B1D78A03B1E0}"/>
              </a:ext>
            </a:extLst>
          </p:cNvPr>
          <p:cNvSpPr>
            <a:spLocks noGrp="1"/>
          </p:cNvSpPr>
          <p:nvPr>
            <p:ph type="pic" idx="1"/>
          </p:nvPr>
        </p:nvSpPr>
        <p:spPr>
          <a:xfrm>
            <a:off x="5183188" y="987425"/>
            <a:ext cx="6172201" cy="4873625"/>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lang="en-US" dirty="0"/>
          </a:p>
        </p:txBody>
      </p:sp>
      <p:sp>
        <p:nvSpPr>
          <p:cNvPr id="4" name="Text Placeholder 3">
            <a:extLst>
              <a:ext uri="{FF2B5EF4-FFF2-40B4-BE49-F238E27FC236}">
                <a16:creationId xmlns:a16="http://schemas.microsoft.com/office/drawing/2014/main" id="{ED336B4F-FE63-52D7-D23F-704E4DFC7079}"/>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n-US"/>
              <a:t>Click to edit Master text styles</a:t>
            </a:r>
          </a:p>
        </p:txBody>
      </p:sp>
      <p:sp>
        <p:nvSpPr>
          <p:cNvPr id="5" name="Date Placeholder 4">
            <a:extLst>
              <a:ext uri="{FF2B5EF4-FFF2-40B4-BE49-F238E27FC236}">
                <a16:creationId xmlns:a16="http://schemas.microsoft.com/office/drawing/2014/main" id="{66E28E8E-DEAC-0993-D21E-9871D91C69FA}"/>
              </a:ext>
            </a:extLst>
          </p:cNvPr>
          <p:cNvSpPr>
            <a:spLocks noGrp="1"/>
          </p:cNvSpPr>
          <p:nvPr>
            <p:ph type="dt" sz="half" idx="10"/>
          </p:nvPr>
        </p:nvSpPr>
        <p:spPr/>
        <p:txBody>
          <a:bodyPr/>
          <a:lstStyle/>
          <a:p>
            <a:fld id="{655602D6-5CEA-412C-8677-935C9CE3EC80}" type="datetime1">
              <a:rPr lang="en-US" smtClean="0"/>
              <a:t>12/5/2024</a:t>
            </a:fld>
            <a:endParaRPr lang="en-US" dirty="0"/>
          </a:p>
        </p:txBody>
      </p:sp>
      <p:sp>
        <p:nvSpPr>
          <p:cNvPr id="6" name="Footer Placeholder 5">
            <a:extLst>
              <a:ext uri="{FF2B5EF4-FFF2-40B4-BE49-F238E27FC236}">
                <a16:creationId xmlns:a16="http://schemas.microsoft.com/office/drawing/2014/main" id="{0B18A7D2-A336-9C88-1C04-59C71E34D001}"/>
              </a:ext>
            </a:extLst>
          </p:cNvPr>
          <p:cNvSpPr>
            <a:spLocks noGrp="1"/>
          </p:cNvSpPr>
          <p:nvPr>
            <p:ph type="ftr" sz="quarter" idx="11"/>
          </p:nvPr>
        </p:nvSpPr>
        <p:spPr/>
        <p:txBody>
          <a:bodyPr/>
          <a:lstStyle/>
          <a:p>
            <a:r>
              <a:rPr lang="en-US" dirty="0"/>
              <a:t>Office of the Texas Governor version 1</a:t>
            </a:r>
          </a:p>
        </p:txBody>
      </p:sp>
      <p:sp>
        <p:nvSpPr>
          <p:cNvPr id="7" name="Slide Number Placeholder 6">
            <a:extLst>
              <a:ext uri="{FF2B5EF4-FFF2-40B4-BE49-F238E27FC236}">
                <a16:creationId xmlns:a16="http://schemas.microsoft.com/office/drawing/2014/main" id="{D99F6DA1-6F1D-B230-B621-2A66B694DFC7}"/>
              </a:ext>
            </a:extLst>
          </p:cNvPr>
          <p:cNvSpPr>
            <a:spLocks noGrp="1"/>
          </p:cNvSpPr>
          <p:nvPr>
            <p:ph type="sldNum" sz="quarter" idx="12"/>
          </p:nvPr>
        </p:nvSpPr>
        <p:spPr/>
        <p:txBody>
          <a:bodyPr/>
          <a:lstStyle/>
          <a:p>
            <a:fld id="{42F1CBAC-180D-462D-BE61-715859852091}" type="slidenum">
              <a:rPr lang="en-US" smtClean="0"/>
              <a:t>‹#›</a:t>
            </a:fld>
            <a:endParaRPr lang="en-US" dirty="0"/>
          </a:p>
        </p:txBody>
      </p:sp>
    </p:spTree>
    <p:extLst>
      <p:ext uri="{BB962C8B-B14F-4D97-AF65-F5344CB8AC3E}">
        <p14:creationId xmlns:p14="http://schemas.microsoft.com/office/powerpoint/2010/main" val="294149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A22FC3-6ECD-DF04-80E7-16F7F1738710}"/>
              </a:ext>
            </a:extLst>
          </p:cNvPr>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5B8925-FD31-3F46-7D4D-B799CDB1ABF4}"/>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55FACD-B5D4-0621-9BB5-0B9B80F20825}"/>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D28021-F77E-4A7D-818B-3F56976BA898}" type="datetime1">
              <a:rPr lang="en-US" smtClean="0"/>
              <a:t>12/5/2024</a:t>
            </a:fld>
            <a:endParaRPr lang="en-US" dirty="0"/>
          </a:p>
        </p:txBody>
      </p:sp>
      <p:sp>
        <p:nvSpPr>
          <p:cNvPr id="5" name="Footer Placeholder 4">
            <a:extLst>
              <a:ext uri="{FF2B5EF4-FFF2-40B4-BE49-F238E27FC236}">
                <a16:creationId xmlns:a16="http://schemas.microsoft.com/office/drawing/2014/main" id="{84C944A0-7B75-C75D-76B3-E082905D9227}"/>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Office of the Texas Governor version 1</a:t>
            </a:r>
          </a:p>
        </p:txBody>
      </p:sp>
      <p:sp>
        <p:nvSpPr>
          <p:cNvPr id="6" name="Slide Number Placeholder 5">
            <a:extLst>
              <a:ext uri="{FF2B5EF4-FFF2-40B4-BE49-F238E27FC236}">
                <a16:creationId xmlns:a16="http://schemas.microsoft.com/office/drawing/2014/main" id="{9F4BC6D0-C238-3675-FE56-AF5A29BAE645}"/>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F1CBAC-180D-462D-BE61-715859852091}" type="slidenum">
              <a:rPr lang="en-US" smtClean="0"/>
              <a:t>‹#›</a:t>
            </a:fld>
            <a:endParaRPr lang="en-US" dirty="0"/>
          </a:p>
        </p:txBody>
      </p:sp>
    </p:spTree>
    <p:extLst>
      <p:ext uri="{BB962C8B-B14F-4D97-AF65-F5344CB8AC3E}">
        <p14:creationId xmlns:p14="http://schemas.microsoft.com/office/powerpoint/2010/main" val="725285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Vrqzd2YvLAhWnlYMKHf2dBjIQjRwIBw&amp;url=https://en.wikipedia.org/wiki/List_of_Governors_of_Texas&amp;bvm=bv.114733917,d.amc&amp;psig=AFQjCNFftIZDQZwbpsl2gVm-qyTyuT178w&amp;ust=1456241835788882"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9.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10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1.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10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3.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10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5.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10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7.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76.jpg"/><Relationship Id="rId4" Type="http://schemas.openxmlformats.org/officeDocument/2006/relationships/image" Target="../media/image7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9.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1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0.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11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1.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1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2.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hyperlink" Target="https://www.fema.gov/emergency-managers/national-preparedness/mission-core-capabilities" TargetMode="External"/><Relationship Id="rId2" Type="http://schemas.openxmlformats.org/officeDocument/2006/relationships/notesSlide" Target="../notesSlides/notesSlide114.xml"/><Relationship Id="rId1" Type="http://schemas.openxmlformats.org/officeDocument/2006/relationships/slideLayout" Target="../slideLayouts/slideLayout4.xml"/><Relationship Id="rId5" Type="http://schemas.openxmlformats.org/officeDocument/2006/relationships/image" Target="../media/image83.png"/><Relationship Id="rId4" Type="http://schemas.openxmlformats.org/officeDocument/2006/relationships/image" Target="../media/image82.jpeg"/></Relationships>
</file>

<file path=ppt/slides/_rels/slide1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5.xml"/><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11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6.xml"/><Relationship Id="rId1" Type="http://schemas.openxmlformats.org/officeDocument/2006/relationships/slideLayout" Target="../slideLayouts/slideLayout4.xml"/><Relationship Id="rId4" Type="http://schemas.openxmlformats.org/officeDocument/2006/relationships/image" Target="../media/image83.png"/></Relationships>
</file>

<file path=ppt/slides/_rels/slide11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7.xml"/><Relationship Id="rId1" Type="http://schemas.openxmlformats.org/officeDocument/2006/relationships/slideLayout" Target="../slideLayouts/slideLayout4.xml"/><Relationship Id="rId4" Type="http://schemas.openxmlformats.org/officeDocument/2006/relationships/image" Target="../media/image8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9.xml"/><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1.xml"/><Relationship Id="rId1" Type="http://schemas.openxmlformats.org/officeDocument/2006/relationships/slideLayout" Target="../slideLayouts/slideLayout4.xml"/><Relationship Id="rId5" Type="http://schemas.openxmlformats.org/officeDocument/2006/relationships/image" Target="../media/image91.jpg"/><Relationship Id="rId4" Type="http://schemas.openxmlformats.org/officeDocument/2006/relationships/image" Target="../media/image90.png"/></Relationships>
</file>

<file path=ppt/slides/_rels/slide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3.xml"/><Relationship Id="rId1" Type="http://schemas.openxmlformats.org/officeDocument/2006/relationships/slideLayout" Target="../slideLayouts/slideLayout4.xml"/><Relationship Id="rId4" Type="http://schemas.openxmlformats.org/officeDocument/2006/relationships/image" Target="../media/image93.png"/></Relationships>
</file>

<file path=ppt/slides/_rels/slide12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4.xml"/><Relationship Id="rId1" Type="http://schemas.openxmlformats.org/officeDocument/2006/relationships/slideLayout" Target="../slideLayouts/slideLayout4.xml"/><Relationship Id="rId5" Type="http://schemas.openxmlformats.org/officeDocument/2006/relationships/image" Target="../media/image93.png"/><Relationship Id="rId4" Type="http://schemas.openxmlformats.org/officeDocument/2006/relationships/image" Target="../media/image95.png"/></Relationships>
</file>

<file path=ppt/slides/_rels/slide1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5.xml"/><Relationship Id="rId1" Type="http://schemas.openxmlformats.org/officeDocument/2006/relationships/slideLayout" Target="../slideLayouts/slideLayout4.xml"/><Relationship Id="rId6" Type="http://schemas.openxmlformats.org/officeDocument/2006/relationships/image" Target="../media/image98.jpg"/><Relationship Id="rId5" Type="http://schemas.openxmlformats.org/officeDocument/2006/relationships/image" Target="../media/image97.jpg"/><Relationship Id="rId4" Type="http://schemas.openxmlformats.org/officeDocument/2006/relationships/image" Target="../media/image96.jpg"/></Relationships>
</file>

<file path=ppt/slides/_rels/slide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8" Type="http://schemas.openxmlformats.org/officeDocument/2006/relationships/hyperlink" Target="https://egrants.gov.texas.gov/uploads/egrants_files/2024_Guide_to_Grants.pdf" TargetMode="External"/><Relationship Id="rId3" Type="http://schemas.openxmlformats.org/officeDocument/2006/relationships/hyperlink" Target="https://www.fema.gov/authorized-equipment-list" TargetMode="External"/><Relationship Id="rId7" Type="http://schemas.openxmlformats.org/officeDocument/2006/relationships/hyperlink" Target="https://egrants.gov.texas.gov/updates.aspx" TargetMode="External"/><Relationship Id="rId2" Type="http://schemas.openxmlformats.org/officeDocument/2006/relationships/notesSlide" Target="../notesSlides/notesSlide127.xml"/><Relationship Id="rId1" Type="http://schemas.openxmlformats.org/officeDocument/2006/relationships/slideLayout" Target="../slideLayouts/slideLayout4.xml"/><Relationship Id="rId6" Type="http://schemas.openxmlformats.org/officeDocument/2006/relationships/hyperlink" Target="https://egrants.gov.texas.gov/uploads/egrants_files/FAQs_eGrants.pdf" TargetMode="External"/><Relationship Id="rId5" Type="http://schemas.openxmlformats.org/officeDocument/2006/relationships/hyperlink" Target="https://egrants.gov.texas.gov/uploads/egrants_files/eGrants_Guide_to_Creating_an_Application_12.2020.pdf" TargetMode="External"/><Relationship Id="rId4" Type="http://schemas.openxmlformats.org/officeDocument/2006/relationships/hyperlink" Target="http://www.ecfr.gov/cgi-bin/textidx?tpl=/ecfrbrowse/Title02/2cfr200_main_02.tpl" TargetMode="External"/><Relationship Id="rId9" Type="http://schemas.openxmlformats.org/officeDocument/2006/relationships/hyperlink" Target="https://www.fema.gov/grants/preparedness/homeland-security"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hyperlink" Target="https://txregionalcouncil.org/" TargetMode="External"/><Relationship Id="rId2" Type="http://schemas.openxmlformats.org/officeDocument/2006/relationships/notesSlide" Target="../notesSlides/notesSlide128.xml"/><Relationship Id="rId1" Type="http://schemas.openxmlformats.org/officeDocument/2006/relationships/slideLayout" Target="../slideLayouts/slideLayout4.xml"/><Relationship Id="rId4" Type="http://schemas.openxmlformats.org/officeDocument/2006/relationships/image" Target="../media/image99.png"/></Relationships>
</file>

<file path=ppt/slides/_rels/slide131.xml.rels><?xml version="1.0" encoding="UTF-8" standalone="yes"?>
<Relationships xmlns="http://schemas.openxmlformats.org/package/2006/relationships"><Relationship Id="rId3" Type="http://schemas.openxmlformats.org/officeDocument/2006/relationships/hyperlink" Target="mailto:Will.Ogletree@gov.texas.gov" TargetMode="External"/><Relationship Id="rId2" Type="http://schemas.openxmlformats.org/officeDocument/2006/relationships/notesSlide" Target="../notesSlides/notesSlide129.xml"/><Relationship Id="rId1" Type="http://schemas.openxmlformats.org/officeDocument/2006/relationships/slideLayout" Target="../slideLayouts/slideLayout4.xml"/><Relationship Id="rId6" Type="http://schemas.openxmlformats.org/officeDocument/2006/relationships/hyperlink" Target="mailto:eGrants@gov.texas.gov" TargetMode="External"/><Relationship Id="rId5" Type="http://schemas.openxmlformats.org/officeDocument/2006/relationships/hyperlink" Target="mailto:Jim.Hershey@gov.texas.gov" TargetMode="External"/><Relationship Id="rId4" Type="http://schemas.openxmlformats.org/officeDocument/2006/relationships/hyperlink" Target="mailto:Miranda.Rodriguez@gov.texas.gov" TargetMode="External"/></Relationships>
</file>

<file path=ppt/slides/_rels/slide132.xml.rels><?xml version="1.0" encoding="UTF-8" standalone="yes"?>
<Relationships xmlns="http://schemas.openxmlformats.org/package/2006/relationships"><Relationship Id="rId3" Type="http://schemas.openxmlformats.org/officeDocument/2006/relationships/hyperlink" Target="mailto:Efren.Chavez@gov.texas.gov" TargetMode="External"/><Relationship Id="rId2" Type="http://schemas.openxmlformats.org/officeDocument/2006/relationships/notesSlide" Target="../notesSlides/notesSlide130.xml"/><Relationship Id="rId1" Type="http://schemas.openxmlformats.org/officeDocument/2006/relationships/slideLayout" Target="../slideLayouts/slideLayout4.xml"/><Relationship Id="rId5" Type="http://schemas.openxmlformats.org/officeDocument/2006/relationships/hyperlink" Target="mailto:Mitchell.Hachey@gov.texas.gov" TargetMode="External"/><Relationship Id="rId4" Type="http://schemas.openxmlformats.org/officeDocument/2006/relationships/hyperlink" Target="mailto:Chris.Edwards@gov.texas.gov" TargetMode="External"/></Relationships>
</file>

<file path=ppt/slides/_rels/slide133.xml.rels><?xml version="1.0" encoding="UTF-8" standalone="yes"?>
<Relationships xmlns="http://schemas.openxmlformats.org/package/2006/relationships"><Relationship Id="rId3" Type="http://schemas.openxmlformats.org/officeDocument/2006/relationships/hyperlink" Target="mailto:robert.gamez@gov.texas.gov" TargetMode="External"/><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Vrqzd2YvLAhWnlYMKHf2dBjIQjRwIBw&amp;url=https://en.wikipedia.org/wiki/List_of_Governors_of_Texas&amp;bvm=bv.114733917,d.amc&amp;psig=AFQjCNFftIZDQZwbpsl2gVm-qyTyuT178w&amp;ust=1456241835788882" TargetMode="External"/><Relationship Id="rId2" Type="http://schemas.openxmlformats.org/officeDocument/2006/relationships/notesSlide" Target="../notesSlides/notesSlide132.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www.fema.gov/emergency-managers/national-preparedness/risk-capability-assessment/#spr"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hyperlink" Target="mailto:brandon.gentry@dps.texas.gov" TargetMode="External"/><Relationship Id="rId4" Type="http://schemas.openxmlformats.org/officeDocument/2006/relationships/hyperlink" Target="https://www.fema.gov/emergency-managers/national-preparedness/risk-capability-assessment/#thira"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gov.texas.gov/uploads/files/press/HSSP_2021-2025.pdf"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dir.my.site.com/SecurityTrainingVerification/s/CybersecurityTrainingCertification"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hyperlink" Target="https://www.dps.texas.gov/section/crime-laboratory/sexual-assault-evidence-tracking-program"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sam.gov/" TargetMode="External"/><Relationship Id="rId7" Type="http://schemas.openxmlformats.org/officeDocument/2006/relationships/hyperlink" Target="mailto:tdem.plans@tdem.texas.gov"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hyperlink" Target="https://www.fema.gov/emergency-managers/nims" TargetMode="External"/><Relationship Id="rId5" Type="http://schemas.openxmlformats.org/officeDocument/2006/relationships/hyperlink" Target="https://www.fema.gov/emergency-managers/national-preparedness/goal" TargetMode="External"/><Relationship Id="rId4" Type="http://schemas.openxmlformats.org/officeDocument/2006/relationships/hyperlink" Target="https://www.fema.gov/emergency-managers/national-preparedness/mission-core-capabilitie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egrants.gov.texas.gov/fundingopp"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610.png"/><Relationship Id="rId18" Type="http://schemas.openxmlformats.org/officeDocument/2006/relationships/slide" Target="slide25.xml"/><Relationship Id="rId3" Type="http://schemas.openxmlformats.org/officeDocument/2006/relationships/slide" Target="slide5.xml"/><Relationship Id="rId21" Type="http://schemas.openxmlformats.org/officeDocument/2006/relationships/slide" Target="slide31.xml"/><Relationship Id="rId7" Type="http://schemas.openxmlformats.org/officeDocument/2006/relationships/image" Target="../media/image44.png"/><Relationship Id="rId12" Type="http://schemas.openxmlformats.org/officeDocument/2006/relationships/slide" Target="slide19.xml"/><Relationship Id="rId17" Type="http://schemas.openxmlformats.org/officeDocument/2006/relationships/image" Target="../media/image8.png"/><Relationship Id="rId25" Type="http://schemas.openxmlformats.org/officeDocument/2006/relationships/image" Target="../media/image100.png"/><Relationship Id="rId2" Type="http://schemas.openxmlformats.org/officeDocument/2006/relationships/image" Target="../media/image3.png"/><Relationship Id="rId16" Type="http://schemas.openxmlformats.org/officeDocument/2006/relationships/image" Target="../media/image76.png"/><Relationship Id="rId20"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slide" Target="slide7.xml"/><Relationship Id="rId11" Type="http://schemas.openxmlformats.org/officeDocument/2006/relationships/image" Target="../media/image6.png"/><Relationship Id="rId24" Type="http://schemas.openxmlformats.org/officeDocument/2006/relationships/slide" Target="slide38.xml"/><Relationship Id="rId5" Type="http://schemas.openxmlformats.org/officeDocument/2006/relationships/image" Target="../media/image4.png"/><Relationship Id="rId15" Type="http://schemas.openxmlformats.org/officeDocument/2006/relationships/slide" Target="slide23.xml"/><Relationship Id="rId23" Type="http://schemas.openxmlformats.org/officeDocument/2006/relationships/image" Target="../media/image10.png"/><Relationship Id="rId10" Type="http://schemas.openxmlformats.org/officeDocument/2006/relationships/image" Target="../media/image58.png"/><Relationship Id="rId19" Type="http://schemas.openxmlformats.org/officeDocument/2006/relationships/image" Target="../media/image82.png"/><Relationship Id="rId4" Type="http://schemas.openxmlformats.org/officeDocument/2006/relationships/image" Target="../media/image36.png"/><Relationship Id="rId9" Type="http://schemas.openxmlformats.org/officeDocument/2006/relationships/slide" Target="slide17.xml"/><Relationship Id="rId14" Type="http://schemas.openxmlformats.org/officeDocument/2006/relationships/image" Target="../media/image7.png"/><Relationship Id="rId22" Type="http://schemas.openxmlformats.org/officeDocument/2006/relationships/image" Target="../media/image9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3" Type="http://schemas.openxmlformats.org/officeDocument/2006/relationships/image" Target="../media/image140.png"/><Relationship Id="rId18" Type="http://schemas.openxmlformats.org/officeDocument/2006/relationships/slide" Target="slide88.xml"/><Relationship Id="rId26" Type="http://schemas.openxmlformats.org/officeDocument/2006/relationships/image" Target="../media/image19.png"/><Relationship Id="rId39" Type="http://schemas.openxmlformats.org/officeDocument/2006/relationships/slide" Target="slide128.xml"/><Relationship Id="rId21" Type="http://schemas.openxmlformats.org/officeDocument/2006/relationships/slide" Target="slide92.xml"/><Relationship Id="rId34" Type="http://schemas.openxmlformats.org/officeDocument/2006/relationships/image" Target="../media/image210.png"/><Relationship Id="rId42" Type="http://schemas.openxmlformats.org/officeDocument/2006/relationships/slide" Target="slide45.xml"/><Relationship Id="rId7" Type="http://schemas.openxmlformats.org/officeDocument/2006/relationships/image" Target="../media/image120.png"/><Relationship Id="rId2" Type="http://schemas.openxmlformats.org/officeDocument/2006/relationships/image" Target="../media/image11.png"/><Relationship Id="rId16" Type="http://schemas.openxmlformats.org/officeDocument/2006/relationships/image" Target="../media/image150.png"/><Relationship Id="rId20" Type="http://schemas.openxmlformats.org/officeDocument/2006/relationships/image" Target="../media/image17.png"/><Relationship Id="rId29" Type="http://schemas.openxmlformats.org/officeDocument/2006/relationships/image" Target="../media/image20.png"/><Relationship Id="rId41"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slide" Target="slide61.xml"/><Relationship Id="rId11" Type="http://schemas.openxmlformats.org/officeDocument/2006/relationships/image" Target="../media/image14.png"/><Relationship Id="rId24" Type="http://schemas.openxmlformats.org/officeDocument/2006/relationships/slide" Target="slide110.xml"/><Relationship Id="rId32" Type="http://schemas.openxmlformats.org/officeDocument/2006/relationships/image" Target="../media/image21.png"/><Relationship Id="rId37" Type="http://schemas.openxmlformats.org/officeDocument/2006/relationships/image" Target="../media/image220.png"/><Relationship Id="rId40" Type="http://schemas.openxmlformats.org/officeDocument/2006/relationships/image" Target="../media/image230.png"/><Relationship Id="rId5" Type="http://schemas.openxmlformats.org/officeDocument/2006/relationships/image" Target="../media/image12.png"/><Relationship Id="rId15" Type="http://schemas.openxmlformats.org/officeDocument/2006/relationships/slide" Target="slide85.xml"/><Relationship Id="rId23" Type="http://schemas.openxmlformats.org/officeDocument/2006/relationships/image" Target="../media/image18.png"/><Relationship Id="rId28" Type="http://schemas.openxmlformats.org/officeDocument/2006/relationships/image" Target="../media/image190.png"/><Relationship Id="rId36" Type="http://schemas.openxmlformats.org/officeDocument/2006/relationships/slide" Target="slide124.xml"/><Relationship Id="rId10" Type="http://schemas.openxmlformats.org/officeDocument/2006/relationships/image" Target="../media/image130.png"/><Relationship Id="rId19" Type="http://schemas.openxmlformats.org/officeDocument/2006/relationships/image" Target="../media/image160.png"/><Relationship Id="rId31" Type="http://schemas.openxmlformats.org/officeDocument/2006/relationships/image" Target="../media/image200.png"/><Relationship Id="rId4" Type="http://schemas.openxmlformats.org/officeDocument/2006/relationships/image" Target="../media/image110.png"/><Relationship Id="rId9" Type="http://schemas.openxmlformats.org/officeDocument/2006/relationships/slide" Target="slide65.xml"/><Relationship Id="rId14" Type="http://schemas.openxmlformats.org/officeDocument/2006/relationships/image" Target="../media/image15.png"/><Relationship Id="rId22" Type="http://schemas.openxmlformats.org/officeDocument/2006/relationships/image" Target="../media/image170.png"/><Relationship Id="rId27" Type="http://schemas.openxmlformats.org/officeDocument/2006/relationships/slide" Target="slide115.xml"/><Relationship Id="rId30" Type="http://schemas.openxmlformats.org/officeDocument/2006/relationships/slide" Target="slide120.xml"/><Relationship Id="rId35" Type="http://schemas.openxmlformats.org/officeDocument/2006/relationships/image" Target="../media/image22.png"/><Relationship Id="rId43" Type="http://schemas.openxmlformats.org/officeDocument/2006/relationships/image" Target="../media/image240.png"/><Relationship Id="rId8" Type="http://schemas.openxmlformats.org/officeDocument/2006/relationships/image" Target="../media/image13.png"/><Relationship Id="rId3" Type="http://schemas.openxmlformats.org/officeDocument/2006/relationships/slide" Target="slide53.xml"/><Relationship Id="rId12" Type="http://schemas.openxmlformats.org/officeDocument/2006/relationships/slide" Target="slide76.xml"/><Relationship Id="rId17" Type="http://schemas.openxmlformats.org/officeDocument/2006/relationships/image" Target="../media/image16.png"/><Relationship Id="rId25" Type="http://schemas.openxmlformats.org/officeDocument/2006/relationships/image" Target="../media/image180.png"/><Relationship Id="rId33" Type="http://schemas.openxmlformats.org/officeDocument/2006/relationships/slide" Target="slide122.xml"/><Relationship Id="rId38" Type="http://schemas.openxmlformats.org/officeDocument/2006/relationships/image" Target="../media/image2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3" Type="http://schemas.openxmlformats.org/officeDocument/2006/relationships/hyperlink" Target="https://egrants.gov.texas.gov/Default.aspx"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36.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egrants.gov.texas.gov/fundingopp" TargetMode="External"/><Relationship Id="rId7"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image" Target="../media/image37.jpg"/><Relationship Id="rId9"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jpg"/></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63.xml.rels><?xml version="1.0" encoding="UTF-8" standalone="yes"?>
<Relationships xmlns="http://schemas.openxmlformats.org/package/2006/relationships"><Relationship Id="rId3" Type="http://schemas.openxmlformats.org/officeDocument/2006/relationships/hyperlink" Target="https://www.sam.gov/" TargetMode="External"/><Relationship Id="rId2" Type="http://schemas.openxmlformats.org/officeDocument/2006/relationships/notesSlide" Target="../notesSlides/notesSlide61.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2.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hyperlink" Target="https://gov.texas.gov/uploads/files/press/HSSP_2021-2025.pdf" TargetMode="External"/><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7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s://www.fema.gov/emergency-managers/national-preparedness/mission-core-capabilities" TargetMode="External"/><Relationship Id="rId5" Type="http://schemas.openxmlformats.org/officeDocument/2006/relationships/hyperlink" Target="https://www.fema.gov/sites/default/files/2020-06/national_preparedness_goal_2nd_edition.pdf" TargetMode="External"/><Relationship Id="rId4" Type="http://schemas.openxmlformats.org/officeDocument/2006/relationships/image" Target="../media/image26.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4.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8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5.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7.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8.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9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9.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1.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9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2.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9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3.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9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4.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9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7.xml"/><Relationship Id="rId1" Type="http://schemas.openxmlformats.org/officeDocument/2006/relationships/slideLayout" Target="../slideLayouts/slideLayout4.xml"/><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9A5BDA9-986C-0C3E-8167-FBDD51400397}"/>
              </a:ext>
            </a:extLst>
          </p:cNvPr>
          <p:cNvSpPr>
            <a:spLocks noGrp="1"/>
          </p:cNvSpPr>
          <p:nvPr>
            <p:ph type="ctrTitle"/>
          </p:nvPr>
        </p:nvSpPr>
        <p:spPr>
          <a:xfrm>
            <a:off x="982638" y="2272276"/>
            <a:ext cx="4613300" cy="3163224"/>
          </a:xfrm>
        </p:spPr>
        <p:txBody>
          <a:bodyPr anchor="t">
            <a:normAutofit/>
          </a:bodyPr>
          <a:lstStyle/>
          <a:p>
            <a:pPr algn="l"/>
            <a:r>
              <a:rPr lang="en-US" sz="4800" b="1" dirty="0">
                <a:latin typeface="Aptos" panose="020B0004020202020204" pitchFamily="34" charset="0"/>
              </a:rPr>
              <a:t>Application Development Workshop</a:t>
            </a:r>
          </a:p>
        </p:txBody>
      </p:sp>
      <p:sp>
        <p:nvSpPr>
          <p:cNvPr id="3" name="Subtitle 2">
            <a:extLst>
              <a:ext uri="{FF2B5EF4-FFF2-40B4-BE49-F238E27FC236}">
                <a16:creationId xmlns:a16="http://schemas.microsoft.com/office/drawing/2014/main" id="{119C1081-67ED-6640-3C23-EB2A1E27FFEA}"/>
              </a:ext>
            </a:extLst>
          </p:cNvPr>
          <p:cNvSpPr>
            <a:spLocks noGrp="1"/>
          </p:cNvSpPr>
          <p:nvPr>
            <p:ph type="subTitle" idx="1"/>
          </p:nvPr>
        </p:nvSpPr>
        <p:spPr>
          <a:xfrm>
            <a:off x="982638" y="4300538"/>
            <a:ext cx="4408228" cy="724185"/>
          </a:xfrm>
        </p:spPr>
        <p:txBody>
          <a:bodyPr anchor="b">
            <a:normAutofit lnSpcReduction="10000"/>
          </a:bodyPr>
          <a:lstStyle/>
          <a:p>
            <a:pPr algn="l"/>
            <a:r>
              <a:rPr lang="en-US" dirty="0">
                <a:latin typeface="Aptos" panose="020B0004020202020204" pitchFamily="34" charset="0"/>
              </a:rPr>
              <a:t>State Homeland Security Grant Program (SHSP)</a:t>
            </a:r>
          </a:p>
        </p:txBody>
      </p:sp>
      <p:sp>
        <p:nvSpPr>
          <p:cNvPr id="79" name="Rectangle 78">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2" descr="https://upload.wikimedia.org/wikipedia/commons/thumb/f/fa/Seal_of_the_Governor_of_Texas.svg/2000px-Seal_of_the_Governor_of_Texas.svg.png">
            <a:hlinkClick r:id="rId3"/>
            <a:extLst>
              <a:ext uri="{FF2B5EF4-FFF2-40B4-BE49-F238E27FC236}">
                <a16:creationId xmlns:a16="http://schemas.microsoft.com/office/drawing/2014/main" id="{30574D44-D3AE-FA20-54BB-024FDFE2F5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3" b="-3"/>
          <a:stretch/>
        </p:blipFill>
        <p:spPr bwMode="auto">
          <a:xfrm>
            <a:off x="5745251" y="105091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8EC91C28-9FE9-78DF-237B-6407CD17B816}"/>
              </a:ext>
            </a:extLst>
          </p:cNvPr>
          <p:cNvSpPr>
            <a:spLocks noGrp="1"/>
          </p:cNvSpPr>
          <p:nvPr>
            <p:ph type="ftr" sz="quarter" idx="11"/>
          </p:nvPr>
        </p:nvSpPr>
        <p:spPr/>
        <p:txBody>
          <a:bodyPr/>
          <a:lstStyle/>
          <a:p>
            <a:r>
              <a:rPr lang="en-US" dirty="0"/>
              <a:t>Office of the Texas Governor version 1.0.0</a:t>
            </a:r>
          </a:p>
        </p:txBody>
      </p:sp>
    </p:spTree>
    <p:extLst>
      <p:ext uri="{BB962C8B-B14F-4D97-AF65-F5344CB8AC3E}">
        <p14:creationId xmlns:p14="http://schemas.microsoft.com/office/powerpoint/2010/main" val="3929054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993E1DB-47FB-F405-E9C2-D0207F178BDD}"/>
              </a:ext>
            </a:extLst>
          </p:cNvPr>
          <p:cNvSpPr>
            <a:spLocks noGrp="1"/>
          </p:cNvSpPr>
          <p:nvPr>
            <p:ph type="title"/>
          </p:nvPr>
        </p:nvSpPr>
        <p:spPr>
          <a:xfrm>
            <a:off x="1371598" y="544946"/>
            <a:ext cx="9477377" cy="1030515"/>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2.(A) The National Preparedness Goal, Mission Areas and Core Capabilities</a:t>
            </a:r>
          </a:p>
        </p:txBody>
      </p:sp>
      <p:sp>
        <p:nvSpPr>
          <p:cNvPr id="3" name="Content Placeholder 2">
            <a:extLst>
              <a:ext uri="{FF2B5EF4-FFF2-40B4-BE49-F238E27FC236}">
                <a16:creationId xmlns:a16="http://schemas.microsoft.com/office/drawing/2014/main" id="{0DF91100-E268-87DE-3541-1034F1BE5ABC}"/>
              </a:ext>
            </a:extLst>
          </p:cNvPr>
          <p:cNvSpPr>
            <a:spLocks noGrp="1"/>
          </p:cNvSpPr>
          <p:nvPr>
            <p:ph sz="half" idx="1"/>
          </p:nvPr>
        </p:nvSpPr>
        <p:spPr>
          <a:xfrm>
            <a:off x="1371598" y="1825625"/>
            <a:ext cx="4872041" cy="4629987"/>
          </a:xfrm>
        </p:spPr>
        <p:txBody>
          <a:bodyPr vert="horz" lIns="91440" tIns="45720" rIns="91440" bIns="45720" rtlCol="0">
            <a:normAutofit fontScale="85000" lnSpcReduction="20000"/>
          </a:bodyPr>
          <a:lstStyle/>
          <a:p>
            <a:pPr marL="0" indent="0">
              <a:lnSpc>
                <a:spcPct val="100000"/>
              </a:lnSpc>
              <a:spcBef>
                <a:spcPts val="0"/>
              </a:spcBef>
              <a:buNone/>
              <a:defRPr/>
            </a:pPr>
            <a:r>
              <a:rPr lang="en-US" sz="1600" dirty="0">
                <a:solidFill>
                  <a:srgbClr val="1E1E1E"/>
                </a:solidFill>
                <a:latin typeface="Aptos" panose="020B0004020202020204" pitchFamily="34" charset="0"/>
                <a:ea typeface="Source Sans Pro" panose="020B0503030403020204" pitchFamily="34" charset="0"/>
              </a:rPr>
              <a:t>Core Capabilities are the essential functions defined by FEMA as critical to the success of each mission area.</a:t>
            </a:r>
          </a:p>
          <a:p>
            <a:pPr marL="0" indent="0">
              <a:lnSpc>
                <a:spcPct val="100000"/>
              </a:lnSpc>
              <a:spcBef>
                <a:spcPts val="0"/>
              </a:spcBef>
              <a:buNone/>
              <a:defRPr/>
            </a:pPr>
            <a:endParaRPr lang="en-US" sz="1600" dirty="0">
              <a:solidFill>
                <a:srgbClr val="1E1E1E"/>
              </a:solidFill>
              <a:latin typeface="Aptos" panose="020B0004020202020204" pitchFamily="34" charset="0"/>
              <a:ea typeface="Source Sans Pro" panose="020B0503030403020204" pitchFamily="34" charset="0"/>
            </a:endParaRPr>
          </a:p>
          <a:p>
            <a:pPr marL="0" indent="0">
              <a:lnSpc>
                <a:spcPct val="100000"/>
              </a:lnSpc>
              <a:spcBef>
                <a:spcPts val="0"/>
              </a:spcBef>
              <a:buNone/>
              <a:defRPr/>
            </a:pPr>
            <a:r>
              <a:rPr lang="en-US" sz="1600" dirty="0">
                <a:solidFill>
                  <a:srgbClr val="1E1E1E"/>
                </a:solidFill>
                <a:latin typeface="Aptos" panose="020B0004020202020204" pitchFamily="34" charset="0"/>
                <a:ea typeface="Source Sans Pro" panose="020B0503030403020204" pitchFamily="34" charset="0"/>
              </a:rPr>
              <a:t>Some Core Capabilities may overlap two or more mission areas, and some are only applicable to one.</a:t>
            </a:r>
          </a:p>
          <a:p>
            <a:pPr marL="0" indent="0">
              <a:lnSpc>
                <a:spcPct val="100000"/>
              </a:lnSpc>
              <a:spcBef>
                <a:spcPts val="0"/>
              </a:spcBef>
              <a:buNone/>
              <a:defRPr/>
            </a:pPr>
            <a:endParaRPr lang="en-US" sz="1600" dirty="0">
              <a:solidFill>
                <a:srgbClr val="1E1E1E"/>
              </a:solidFill>
              <a:latin typeface="Aptos" panose="020B0004020202020204" pitchFamily="34" charset="0"/>
              <a:ea typeface="Source Sans Pro" panose="020B0503030403020204" pitchFamily="34" charset="0"/>
            </a:endParaRPr>
          </a:p>
          <a:p>
            <a:pPr marL="0" marR="0" indent="0">
              <a:lnSpc>
                <a:spcPct val="107000"/>
              </a:lnSpc>
              <a:spcBef>
                <a:spcPts val="0"/>
              </a:spcBef>
              <a:spcAft>
                <a:spcPts val="800"/>
              </a:spcAft>
              <a:buNone/>
            </a:pPr>
            <a:r>
              <a:rPr lang="en-US" sz="1600" kern="100" dirty="0">
                <a:effectLst/>
                <a:latin typeface="Aptos" panose="020B0004020202020204" pitchFamily="34" charset="0"/>
                <a:ea typeface="Calibri" panose="020F0502020204030204" pitchFamily="34" charset="0"/>
                <a:cs typeface="Times New Roman" panose="02020603050405020304" pitchFamily="18" charset="0"/>
              </a:rPr>
              <a:t>When an application is submitted to the Public Safety Office(PSO), applicants are required to identify which core </a:t>
            </a:r>
            <a:r>
              <a:rPr lang="en-US" sz="1600" kern="100" dirty="0">
                <a:latin typeface="Aptos" panose="020B0004020202020204" pitchFamily="34" charset="0"/>
                <a:ea typeface="Calibri" panose="020F0502020204030204" pitchFamily="34" charset="0"/>
                <a:cs typeface="Times New Roman" panose="02020603050405020304" pitchFamily="18" charset="0"/>
              </a:rPr>
              <a:t>c</a:t>
            </a:r>
            <a:r>
              <a:rPr lang="en-US" sz="1600" kern="100" dirty="0">
                <a:effectLst/>
                <a:latin typeface="Aptos" panose="020B0004020202020204" pitchFamily="34" charset="0"/>
                <a:ea typeface="Calibri" panose="020F0502020204030204" pitchFamily="34" charset="0"/>
                <a:cs typeface="Times New Roman" panose="02020603050405020304" pitchFamily="18" charset="0"/>
              </a:rPr>
              <a:t>apability </a:t>
            </a:r>
            <a:r>
              <a:rPr lang="en-US" sz="1600" kern="100" dirty="0">
                <a:latin typeface="Aptos" panose="020B0004020202020204" pitchFamily="34" charset="0"/>
                <a:ea typeface="Calibri" panose="020F0502020204030204" pitchFamily="34" charset="0"/>
                <a:cs typeface="Times New Roman" panose="02020603050405020304" pitchFamily="18" charset="0"/>
              </a:rPr>
              <a:t>g</a:t>
            </a:r>
            <a:r>
              <a:rPr lang="en-US" sz="1600" kern="100" dirty="0">
                <a:effectLst/>
                <a:latin typeface="Aptos" panose="020B0004020202020204" pitchFamily="34" charset="0"/>
                <a:ea typeface="Calibri" panose="020F0502020204030204" pitchFamily="34" charset="0"/>
                <a:cs typeface="Times New Roman" panose="02020603050405020304" pitchFamily="18" charset="0"/>
              </a:rPr>
              <a:t>ap this project will sustain or enhance. The commonly addressed core </a:t>
            </a:r>
            <a:r>
              <a:rPr lang="en-US" sz="1600" kern="100" dirty="0">
                <a:latin typeface="Aptos" panose="020B0004020202020204" pitchFamily="34" charset="0"/>
                <a:ea typeface="Calibri" panose="020F0502020204030204" pitchFamily="34" charset="0"/>
                <a:cs typeface="Times New Roman" panose="02020603050405020304" pitchFamily="18" charset="0"/>
              </a:rPr>
              <a:t>c</a:t>
            </a:r>
            <a:r>
              <a:rPr lang="en-US" sz="1600" kern="100" dirty="0">
                <a:effectLst/>
                <a:latin typeface="Aptos" panose="020B0004020202020204" pitchFamily="34" charset="0"/>
                <a:ea typeface="Calibri" panose="020F0502020204030204" pitchFamily="34" charset="0"/>
                <a:cs typeface="Times New Roman" panose="02020603050405020304" pitchFamily="18" charset="0"/>
              </a:rPr>
              <a:t>apability gaps are: </a:t>
            </a:r>
          </a:p>
          <a:p>
            <a:pPr marL="285753" indent="-285753">
              <a:lnSpc>
                <a:spcPct val="120000"/>
              </a:lnSpc>
              <a:spcBef>
                <a:spcPts val="0"/>
              </a:spcBef>
              <a:buSzPct val="70000"/>
              <a:defRPr/>
            </a:pPr>
            <a:r>
              <a:rPr lang="en-US" sz="1600" dirty="0">
                <a:solidFill>
                  <a:srgbClr val="1E1E1E"/>
                </a:solidFill>
                <a:latin typeface="Aptos" panose="020B0004020202020204" pitchFamily="34" charset="0"/>
                <a:ea typeface="Source Sans Pro" panose="020B0503030403020204" pitchFamily="34" charset="0"/>
              </a:rPr>
              <a:t>Interdiction and Disruption</a:t>
            </a:r>
          </a:p>
          <a:p>
            <a:pPr marL="285753" indent="-285753">
              <a:lnSpc>
                <a:spcPct val="120000"/>
              </a:lnSpc>
              <a:spcBef>
                <a:spcPts val="0"/>
              </a:spcBef>
              <a:buSzPct val="70000"/>
              <a:defRPr/>
            </a:pPr>
            <a:r>
              <a:rPr lang="en-US" sz="1600" dirty="0">
                <a:solidFill>
                  <a:srgbClr val="1E1E1E"/>
                </a:solidFill>
                <a:latin typeface="Aptos" panose="020B0004020202020204" pitchFamily="34" charset="0"/>
                <a:ea typeface="Source Sans Pro" panose="020B0503030403020204" pitchFamily="34" charset="0"/>
              </a:rPr>
              <a:t>Planning</a:t>
            </a:r>
          </a:p>
          <a:p>
            <a:pPr marL="285753" indent="-285753">
              <a:lnSpc>
                <a:spcPct val="120000"/>
              </a:lnSpc>
              <a:spcBef>
                <a:spcPts val="0"/>
              </a:spcBef>
              <a:buSzPct val="70000"/>
              <a:defRPr/>
            </a:pPr>
            <a:r>
              <a:rPr lang="en-US" sz="1600" dirty="0">
                <a:solidFill>
                  <a:srgbClr val="1E1E1E"/>
                </a:solidFill>
                <a:latin typeface="Aptos" panose="020B0004020202020204" pitchFamily="34" charset="0"/>
                <a:ea typeface="Source Sans Pro" panose="020B0503030403020204" pitchFamily="34" charset="0"/>
              </a:rPr>
              <a:t>Operational Communications</a:t>
            </a:r>
          </a:p>
          <a:p>
            <a:pPr marL="285753" indent="-285753">
              <a:lnSpc>
                <a:spcPct val="120000"/>
              </a:lnSpc>
              <a:spcBef>
                <a:spcPts val="0"/>
              </a:spcBef>
              <a:buSzPct val="70000"/>
              <a:defRPr/>
            </a:pPr>
            <a:r>
              <a:rPr lang="en-US" sz="1600" dirty="0">
                <a:solidFill>
                  <a:srgbClr val="1E1E1E"/>
                </a:solidFill>
                <a:latin typeface="Aptos" panose="020B0004020202020204" pitchFamily="34" charset="0"/>
                <a:ea typeface="Source Sans Pro" panose="020B0503030403020204" pitchFamily="34" charset="0"/>
              </a:rPr>
              <a:t>Intelligence and Information Sharing</a:t>
            </a:r>
          </a:p>
          <a:p>
            <a:pPr marL="285753" indent="-285753">
              <a:lnSpc>
                <a:spcPct val="120000"/>
              </a:lnSpc>
              <a:spcBef>
                <a:spcPts val="0"/>
              </a:spcBef>
              <a:buSzPct val="70000"/>
              <a:defRPr/>
            </a:pPr>
            <a:r>
              <a:rPr lang="en-US" sz="1600" dirty="0">
                <a:solidFill>
                  <a:srgbClr val="1E1E1E"/>
                </a:solidFill>
                <a:latin typeface="Aptos" panose="020B0004020202020204" pitchFamily="34" charset="0"/>
                <a:ea typeface="Source Sans Pro" panose="020B0503030403020204" pitchFamily="34" charset="0"/>
              </a:rPr>
              <a:t>Screening, Search and Detection</a:t>
            </a:r>
          </a:p>
          <a:p>
            <a:pPr marL="285753" indent="-285753">
              <a:lnSpc>
                <a:spcPct val="120000"/>
              </a:lnSpc>
              <a:spcBef>
                <a:spcPts val="0"/>
              </a:spcBef>
              <a:buSzPct val="70000"/>
              <a:defRPr/>
            </a:pPr>
            <a:r>
              <a:rPr lang="en-US" sz="1600" dirty="0">
                <a:solidFill>
                  <a:srgbClr val="1E1E1E"/>
                </a:solidFill>
                <a:latin typeface="Aptos" panose="020B0004020202020204" pitchFamily="34" charset="0"/>
                <a:ea typeface="Source Sans Pro" panose="020B0503030403020204" pitchFamily="34" charset="0"/>
              </a:rPr>
              <a:t>Community Resilience</a:t>
            </a:r>
          </a:p>
          <a:p>
            <a:pPr marL="285753" indent="-285753">
              <a:lnSpc>
                <a:spcPct val="120000"/>
              </a:lnSpc>
              <a:spcBef>
                <a:spcPts val="0"/>
              </a:spcBef>
              <a:buSzPct val="70000"/>
              <a:defRPr/>
            </a:pPr>
            <a:r>
              <a:rPr lang="en-US" sz="1600" dirty="0">
                <a:solidFill>
                  <a:srgbClr val="1E1E1E"/>
                </a:solidFill>
                <a:latin typeface="Aptos" panose="020B0004020202020204" pitchFamily="34" charset="0"/>
                <a:ea typeface="Source Sans Pro" panose="020B0503030403020204" pitchFamily="34" charset="0"/>
              </a:rPr>
              <a:t>Operational Coordination</a:t>
            </a:r>
          </a:p>
          <a:p>
            <a:pPr marL="285753" indent="-285753">
              <a:lnSpc>
                <a:spcPct val="120000"/>
              </a:lnSpc>
              <a:spcBef>
                <a:spcPts val="0"/>
              </a:spcBef>
              <a:buSzPct val="70000"/>
              <a:defRPr/>
            </a:pPr>
            <a:r>
              <a:rPr lang="en-US" sz="1600" dirty="0">
                <a:solidFill>
                  <a:srgbClr val="1E1E1E"/>
                </a:solidFill>
                <a:latin typeface="Aptos" panose="020B0004020202020204" pitchFamily="34" charset="0"/>
                <a:ea typeface="Source Sans Pro" panose="020B0503030403020204" pitchFamily="34" charset="0"/>
              </a:rPr>
              <a:t>Environmental Response/Health and Safety</a:t>
            </a:r>
          </a:p>
          <a:p>
            <a:pPr marL="285753" indent="-285753">
              <a:lnSpc>
                <a:spcPct val="120000"/>
              </a:lnSpc>
              <a:spcBef>
                <a:spcPts val="0"/>
              </a:spcBef>
              <a:buSzPct val="70000"/>
              <a:defRPr/>
            </a:pPr>
            <a:r>
              <a:rPr lang="en-US" sz="1600" dirty="0">
                <a:solidFill>
                  <a:srgbClr val="1E1E1E"/>
                </a:solidFill>
                <a:latin typeface="Aptos" panose="020B0004020202020204" pitchFamily="34" charset="0"/>
                <a:ea typeface="Source Sans Pro" panose="020B0503030403020204" pitchFamily="34" charset="0"/>
              </a:rPr>
              <a:t>Cybersecurity</a:t>
            </a:r>
          </a:p>
          <a:p>
            <a:pPr marL="285753" indent="-285753">
              <a:lnSpc>
                <a:spcPct val="120000"/>
              </a:lnSpc>
              <a:spcBef>
                <a:spcPts val="0"/>
              </a:spcBef>
              <a:buSzPct val="70000"/>
              <a:defRPr/>
            </a:pPr>
            <a:r>
              <a:rPr lang="en-US" sz="1600" dirty="0">
                <a:solidFill>
                  <a:srgbClr val="1E1E1E"/>
                </a:solidFill>
                <a:latin typeface="Aptos" panose="020B0004020202020204" pitchFamily="34" charset="0"/>
                <a:ea typeface="Source Sans Pro" panose="020B0503030403020204" pitchFamily="34" charset="0"/>
              </a:rPr>
              <a:t>Physical Protective Measures</a:t>
            </a:r>
          </a:p>
          <a:p>
            <a:pPr marL="285753" indent="-285753">
              <a:lnSpc>
                <a:spcPct val="120000"/>
              </a:lnSpc>
              <a:spcBef>
                <a:spcPts val="0"/>
              </a:spcBef>
              <a:buSzPct val="70000"/>
              <a:defRPr/>
            </a:pPr>
            <a:r>
              <a:rPr lang="en-US" sz="1600" dirty="0">
                <a:solidFill>
                  <a:srgbClr val="1E1E1E"/>
                </a:solidFill>
                <a:latin typeface="Aptos" panose="020B0004020202020204" pitchFamily="34" charset="0"/>
                <a:ea typeface="Source Sans Pro" panose="020B0503030403020204" pitchFamily="34" charset="0"/>
              </a:rPr>
              <a:t>Public Information and Warning</a:t>
            </a:r>
            <a:endParaRPr lang="en-US" sz="1600" dirty="0">
              <a:latin typeface="Aptos" panose="020B0004020202020204" pitchFamily="34" charset="0"/>
              <a:ea typeface="Source Sans Pro" panose="020B0503030403020204" pitchFamily="34" charset="0"/>
            </a:endParaRPr>
          </a:p>
        </p:txBody>
      </p:sp>
      <p:pic>
        <p:nvPicPr>
          <p:cNvPr id="6" name="Content Placeholder 5">
            <a:extLst>
              <a:ext uri="{FF2B5EF4-FFF2-40B4-BE49-F238E27FC236}">
                <a16:creationId xmlns:a16="http://schemas.microsoft.com/office/drawing/2014/main" id="{189ED3BB-3554-09E9-ED78-84A0993CB83D}"/>
              </a:ext>
            </a:extLst>
          </p:cNvPr>
          <p:cNvPicPr>
            <a:picLocks noGrp="1" noChangeAspect="1"/>
          </p:cNvPicPr>
          <p:nvPr>
            <p:ph sz="half" idx="2"/>
          </p:nvPr>
        </p:nvPicPr>
        <p:blipFill>
          <a:blip r:embed="rId3"/>
          <a:stretch>
            <a:fillRect/>
          </a:stretch>
        </p:blipFill>
        <p:spPr>
          <a:xfrm>
            <a:off x="6480653" y="1825625"/>
            <a:ext cx="4564694"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541438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0" name="TextBox 9">
            <a:extLst>
              <a:ext uri="{FF2B5EF4-FFF2-40B4-BE49-F238E27FC236}">
                <a16:creationId xmlns:a16="http://schemas.microsoft.com/office/drawing/2014/main" id="{B07B1B2F-90BC-6B12-EB93-03B5E1461914}"/>
              </a:ext>
            </a:extLst>
          </p:cNvPr>
          <p:cNvSpPr txBox="1"/>
          <p:nvPr/>
        </p:nvSpPr>
        <p:spPr>
          <a:xfrm>
            <a:off x="968025" y="2030844"/>
            <a:ext cx="10277854" cy="3724096"/>
          </a:xfrm>
          <a:prstGeom prst="rect">
            <a:avLst/>
          </a:prstGeom>
          <a:noFill/>
        </p:spPr>
        <p:txBody>
          <a:bodyPr wrap="square" rtlCol="0">
            <a:spAutoFit/>
          </a:bodyPr>
          <a:lstStyle/>
          <a:p>
            <a:r>
              <a:rPr lang="en-US" sz="1400" b="1" i="0" dirty="0">
                <a:solidFill>
                  <a:srgbClr val="000000"/>
                </a:solidFill>
                <a:effectLst/>
                <a:latin typeface="Aptos" panose="020B0004020202020204" pitchFamily="34" charset="0"/>
              </a:rPr>
              <a:t>Personnel Contracts (Training Consultant)</a:t>
            </a:r>
          </a:p>
          <a:p>
            <a:r>
              <a:rPr lang="en-US" sz="1100" b="1" dirty="0">
                <a:solidFill>
                  <a:srgbClr val="000000"/>
                </a:solidFill>
                <a:latin typeface="Aptos" panose="020B0004020202020204" pitchFamily="34" charset="0"/>
              </a:rPr>
              <a:t>Budget Code: </a:t>
            </a:r>
            <a:r>
              <a:rPr lang="en-US" sz="1100" dirty="0">
                <a:solidFill>
                  <a:srgbClr val="000000"/>
                </a:solidFill>
                <a:latin typeface="Aptos" panose="020B0004020202020204" pitchFamily="34" charset="0"/>
              </a:rPr>
              <a:t>Consultant (Training)</a:t>
            </a:r>
            <a:endParaRPr lang="en-US" sz="1100" i="0" dirty="0">
              <a:solidFill>
                <a:srgbClr val="000000"/>
              </a:solidFill>
              <a:effectLst/>
              <a:latin typeface="Aptos" panose="020B0004020202020204" pitchFamily="34" charset="0"/>
            </a:endParaRPr>
          </a:p>
          <a:p>
            <a:r>
              <a:rPr lang="en-US" sz="1000" b="0" i="0" dirty="0">
                <a:solidFill>
                  <a:srgbClr val="000000"/>
                </a:solidFill>
                <a:effectLst/>
                <a:latin typeface="Aptos" panose="020B0004020202020204" pitchFamily="34" charset="0"/>
              </a:rPr>
              <a:t>Training Consultant - Support for Training. Lone Star COG to provide support and training to stakeholders throughout the region. USFA Type 3 All-Hazard Incident Management Team Training Introduction course; In-person training for 25 participants in Masonville TX, March 27 to March 31, 2023. Rate of service $65 an hour x 100 hours = $6500.00</a:t>
            </a:r>
          </a:p>
          <a:p>
            <a:endParaRPr lang="en-US" sz="1200" dirty="0">
              <a:solidFill>
                <a:srgbClr val="000000"/>
              </a:solidFill>
              <a:latin typeface="Aptos" panose="020B0004020202020204" pitchFamily="34" charset="0"/>
            </a:endParaRPr>
          </a:p>
          <a:p>
            <a:r>
              <a:rPr lang="en-US" sz="1400" b="1" dirty="0">
                <a:solidFill>
                  <a:srgbClr val="000000"/>
                </a:solidFill>
                <a:latin typeface="Aptos" panose="020B0004020202020204" pitchFamily="34" charset="0"/>
              </a:rPr>
              <a:t>Communications Tower Leases</a:t>
            </a:r>
          </a:p>
          <a:p>
            <a:r>
              <a:rPr lang="en-US" sz="1100" b="1" dirty="0">
                <a:solidFill>
                  <a:srgbClr val="000000"/>
                </a:solidFill>
                <a:latin typeface="Aptos" panose="020B0004020202020204" pitchFamily="34" charset="0"/>
              </a:rPr>
              <a:t>Budget Code: </a:t>
            </a:r>
            <a:r>
              <a:rPr lang="en-US" sz="1100" dirty="0">
                <a:solidFill>
                  <a:srgbClr val="000000"/>
                </a:solidFill>
                <a:latin typeface="Aptos" panose="020B0004020202020204" pitchFamily="34" charset="0"/>
              </a:rPr>
              <a:t>06CP-03-TOWR Systems, Antenna and Tower (leased)</a:t>
            </a:r>
          </a:p>
          <a:p>
            <a:r>
              <a:rPr lang="en-US" sz="1000" i="0" u="none" strike="noStrike" dirty="0">
                <a:solidFill>
                  <a:srgbClr val="000000"/>
                </a:solidFill>
                <a:effectLst/>
                <a:latin typeface="Aptos" panose="020B0004020202020204" pitchFamily="34" charset="0"/>
              </a:rPr>
              <a:t>Tower space leased through Mega Towers Corp , to hold </a:t>
            </a:r>
            <a:r>
              <a:rPr lang="en-US" sz="1000" dirty="0">
                <a:solidFill>
                  <a:srgbClr val="000000"/>
                </a:solidFill>
                <a:latin typeface="Aptos" panose="020B0004020202020204" pitchFamily="34" charset="0"/>
              </a:rPr>
              <a:t>Texas County’s</a:t>
            </a:r>
            <a:r>
              <a:rPr lang="en-US" sz="1000" i="0" u="none" strike="noStrike" dirty="0">
                <a:solidFill>
                  <a:srgbClr val="000000"/>
                </a:solidFill>
                <a:effectLst/>
                <a:latin typeface="Aptos" panose="020B0004020202020204" pitchFamily="34" charset="0"/>
              </a:rPr>
              <a:t> interoperable communications equipment. </a:t>
            </a:r>
            <a:r>
              <a:rPr lang="en-US" sz="1000" dirty="0">
                <a:solidFill>
                  <a:srgbClr val="000000"/>
                </a:solidFill>
                <a:latin typeface="Aptos" panose="020B0004020202020204" pitchFamily="34" charset="0"/>
              </a:rPr>
              <a:t>T</a:t>
            </a:r>
            <a:r>
              <a:rPr lang="en-US" sz="1000" i="0" u="none" strike="noStrike" dirty="0">
                <a:solidFill>
                  <a:srgbClr val="000000"/>
                </a:solidFill>
                <a:effectLst/>
                <a:latin typeface="Aptos" panose="020B0004020202020204" pitchFamily="34" charset="0"/>
              </a:rPr>
              <a:t>he annual cost to be $11,290.24 invoiced monthly ($11,290.24 / 12 months = $940.85) for the period of 10/1/17 - 9/30/18.</a:t>
            </a:r>
          </a:p>
          <a:p>
            <a:endParaRPr lang="en-US" sz="1200" dirty="0">
              <a:latin typeface="Aptos" panose="020B0004020202020204" pitchFamily="34" charset="0"/>
            </a:endParaRPr>
          </a:p>
          <a:p>
            <a:r>
              <a:rPr lang="en-US" sz="1400" b="1" dirty="0">
                <a:latin typeface="Aptos" panose="020B0004020202020204" pitchFamily="34" charset="0"/>
              </a:rPr>
              <a:t>Emergency Alert Service</a:t>
            </a:r>
          </a:p>
          <a:p>
            <a:r>
              <a:rPr lang="en-US" sz="1100" b="1" dirty="0">
                <a:latin typeface="Aptos" panose="020B0004020202020204" pitchFamily="34" charset="0"/>
              </a:rPr>
              <a:t>Budget Code: </a:t>
            </a:r>
            <a:r>
              <a:rPr lang="en-US" sz="1100" dirty="0">
                <a:latin typeface="Aptos" panose="020B0004020202020204" pitchFamily="34" charset="0"/>
              </a:rPr>
              <a:t>04AP-09-ALRT - Systems, Public Notification and Warning</a:t>
            </a:r>
          </a:p>
          <a:p>
            <a:r>
              <a:rPr lang="en-US" sz="1000" dirty="0">
                <a:latin typeface="Aptos" panose="020B0004020202020204" pitchFamily="34" charset="0"/>
              </a:rPr>
              <a:t>CodeRED Mass notification Service - CodeRed is a mass notification service that allows organizations to send emergency alerts, warnings, and important updates to residents and employees via phone calls, text messages, and emails. Annual cost for the Lone Star COG seven county region is $60,000.00. The contract service period will run from 10/1/2025 through 9/30/2026. </a:t>
            </a:r>
          </a:p>
          <a:p>
            <a:r>
              <a:rPr lang="en-US" sz="1000" dirty="0">
                <a:latin typeface="Aptos" panose="020B0004020202020204" pitchFamily="34" charset="0"/>
              </a:rPr>
              <a:t>Fusion </a:t>
            </a:r>
          </a:p>
          <a:p>
            <a:endParaRPr lang="en-US" sz="1200" dirty="0">
              <a:latin typeface="Aptos" panose="020B0004020202020204" pitchFamily="34" charset="0"/>
            </a:endParaRPr>
          </a:p>
          <a:p>
            <a:r>
              <a:rPr lang="en-US" sz="1400" b="1" dirty="0">
                <a:latin typeface="Aptos" panose="020B0004020202020204" pitchFamily="34" charset="0"/>
              </a:rPr>
              <a:t>Radios installation and Programing</a:t>
            </a:r>
          </a:p>
          <a:p>
            <a:r>
              <a:rPr lang="en-US" sz="1100" b="1" i="0" dirty="0">
                <a:solidFill>
                  <a:srgbClr val="000000"/>
                </a:solidFill>
                <a:effectLst/>
                <a:latin typeface="Aptos" panose="020B0004020202020204" pitchFamily="34" charset="0"/>
              </a:rPr>
              <a:t>Budget Code: </a:t>
            </a:r>
            <a:r>
              <a:rPr lang="en-US" sz="1100" i="0" dirty="0">
                <a:solidFill>
                  <a:srgbClr val="000000"/>
                </a:solidFill>
                <a:effectLst/>
                <a:latin typeface="Aptos" panose="020B0004020202020204" pitchFamily="34" charset="0"/>
              </a:rPr>
              <a:t>Equipment * 21GN-00-INST Installation</a:t>
            </a:r>
            <a:endParaRPr lang="en-US" sz="1100" dirty="0">
              <a:latin typeface="Aptos" panose="020B0004020202020204" pitchFamily="34" charset="0"/>
            </a:endParaRPr>
          </a:p>
          <a:p>
            <a:r>
              <a:rPr lang="en-US" sz="1000" i="0" dirty="0">
                <a:solidFill>
                  <a:srgbClr val="212529"/>
                </a:solidFill>
                <a:effectLst/>
                <a:latin typeface="Aptos" panose="020B0004020202020204" pitchFamily="34" charset="0"/>
              </a:rPr>
              <a:t>Installation and programing costs for the Mobile and Portable Radios. Mobile Installation and Programing $500.00 per unit X 4 = $2,000.00. Programing of portable radios at $150 per unit X 20 units = $3,000.00</a:t>
            </a:r>
            <a:endParaRPr lang="en-US" sz="1000" dirty="0">
              <a:latin typeface="Aptos" panose="020B0004020202020204" pitchFamily="34" charset="0"/>
            </a:endParaRPr>
          </a:p>
        </p:txBody>
      </p:sp>
      <p:pic>
        <p:nvPicPr>
          <p:cNvPr id="2" name="Picture 1">
            <a:extLst>
              <a:ext uri="{FF2B5EF4-FFF2-40B4-BE49-F238E27FC236}">
                <a16:creationId xmlns:a16="http://schemas.microsoft.com/office/drawing/2014/main" id="{E6794BDB-0B60-B00B-4422-E3EFEB60DE53}"/>
              </a:ext>
            </a:extLst>
          </p:cNvPr>
          <p:cNvPicPr>
            <a:picLocks noChangeAspect="1"/>
          </p:cNvPicPr>
          <p:nvPr/>
        </p:nvPicPr>
        <p:blipFill rotWithShape="1">
          <a:blip r:embed="rId3"/>
          <a:srcRect l="353" t="5709" r="773" b="9268"/>
          <a:stretch/>
        </p:blipFill>
        <p:spPr>
          <a:xfrm>
            <a:off x="968025" y="329697"/>
            <a:ext cx="10277856" cy="313156"/>
          </a:xfrm>
          <a:prstGeom prst="rect">
            <a:avLst/>
          </a:prstGeom>
        </p:spPr>
      </p:pic>
      <p:sp>
        <p:nvSpPr>
          <p:cNvPr id="6" name="Title 1">
            <a:extLst>
              <a:ext uri="{FF2B5EF4-FFF2-40B4-BE49-F238E27FC236}">
                <a16:creationId xmlns:a16="http://schemas.microsoft.com/office/drawing/2014/main" id="{922A5EBD-87B8-0404-9171-06418B94EB33}"/>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Budget / Details Tab: </a:t>
            </a:r>
            <a:r>
              <a:rPr lang="en-US" sz="2800" i="1" dirty="0">
                <a:latin typeface="Aptos" panose="020B0004020202020204" pitchFamily="34" charset="0"/>
              </a:rPr>
              <a:t>Contractual &amp; Professional Services</a:t>
            </a:r>
          </a:p>
        </p:txBody>
      </p:sp>
    </p:spTree>
    <p:extLst>
      <p:ext uri="{BB962C8B-B14F-4D97-AF65-F5344CB8AC3E}">
        <p14:creationId xmlns:p14="http://schemas.microsoft.com/office/powerpoint/2010/main" val="1277331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24" name="TextBox 23">
            <a:extLst>
              <a:ext uri="{FF2B5EF4-FFF2-40B4-BE49-F238E27FC236}">
                <a16:creationId xmlns:a16="http://schemas.microsoft.com/office/drawing/2014/main" id="{69012FFD-1D69-03F3-DE24-6222654230C8}"/>
              </a:ext>
            </a:extLst>
          </p:cNvPr>
          <p:cNvSpPr txBox="1"/>
          <p:nvPr/>
        </p:nvSpPr>
        <p:spPr>
          <a:xfrm>
            <a:off x="1286931" y="2175932"/>
            <a:ext cx="3941933" cy="984885"/>
          </a:xfrm>
          <a:prstGeom prst="rect">
            <a:avLst/>
          </a:prstGeom>
          <a:noFill/>
        </p:spPr>
        <p:txBody>
          <a:bodyPr wrap="square" rtlCol="0">
            <a:spAutoFit/>
          </a:bodyPr>
          <a:lstStyle/>
          <a:p>
            <a:r>
              <a:rPr lang="en-US" sz="800" kern="100" dirty="0">
                <a:effectLst/>
                <a:latin typeface="Calibri" panose="020F0502020204030204" pitchFamily="34" charset="0"/>
                <a:ea typeface="Calibri" panose="020F0502020204030204" pitchFamily="34" charset="0"/>
                <a:cs typeface="Times New Roman" panose="02020603050405020304" pitchFamily="18" charset="0"/>
              </a:rPr>
              <a:t>Structural Collapse Specialist training for 18 members of the Masonville Urban Search and Rescue Team. Estimated costs include per diem, flights and hotel at $3950/person x 18 = $71,100. The Structural Collapse Specialist (Technician) course provides the knowledge, skills, and abilities to perform rescues at structural collapse scenes due to terrorist incidents or other emergency event. Dates are TBD and will be updated.</a:t>
            </a:r>
          </a:p>
          <a:p>
            <a:endParaRPr lang="en-US" dirty="0"/>
          </a:p>
        </p:txBody>
      </p:sp>
      <p:sp>
        <p:nvSpPr>
          <p:cNvPr id="25" name="TextBox 24">
            <a:extLst>
              <a:ext uri="{FF2B5EF4-FFF2-40B4-BE49-F238E27FC236}">
                <a16:creationId xmlns:a16="http://schemas.microsoft.com/office/drawing/2014/main" id="{6F17B2ED-9A58-5AFC-1467-DF2E1684D238}"/>
              </a:ext>
            </a:extLst>
          </p:cNvPr>
          <p:cNvSpPr txBox="1"/>
          <p:nvPr/>
        </p:nvSpPr>
        <p:spPr>
          <a:xfrm>
            <a:off x="1921935" y="2997198"/>
            <a:ext cx="1397002" cy="261610"/>
          </a:xfrm>
          <a:prstGeom prst="rect">
            <a:avLst/>
          </a:prstGeom>
          <a:noFill/>
        </p:spPr>
        <p:txBody>
          <a:bodyPr wrap="square" rtlCol="0">
            <a:spAutoFit/>
          </a:bodyPr>
          <a:lstStyle/>
          <a:p>
            <a:r>
              <a:rPr lang="en-US" sz="1100" dirty="0"/>
              <a:t>$71,100.00</a:t>
            </a:r>
          </a:p>
        </p:txBody>
      </p:sp>
      <p:grpSp>
        <p:nvGrpSpPr>
          <p:cNvPr id="10" name="Group 9">
            <a:extLst>
              <a:ext uri="{FF2B5EF4-FFF2-40B4-BE49-F238E27FC236}">
                <a16:creationId xmlns:a16="http://schemas.microsoft.com/office/drawing/2014/main" id="{565CF9F2-339E-7673-4F9B-29C7F89D8444}"/>
              </a:ext>
            </a:extLst>
          </p:cNvPr>
          <p:cNvGrpSpPr/>
          <p:nvPr/>
        </p:nvGrpSpPr>
        <p:grpSpPr>
          <a:xfrm>
            <a:off x="1086295" y="1772004"/>
            <a:ext cx="10019409" cy="3336713"/>
            <a:chOff x="1086295" y="1772004"/>
            <a:chExt cx="10019409" cy="3336713"/>
          </a:xfrm>
        </p:grpSpPr>
        <p:sp>
          <p:nvSpPr>
            <p:cNvPr id="17" name="object 4">
              <a:extLst>
                <a:ext uri="{FF2B5EF4-FFF2-40B4-BE49-F238E27FC236}">
                  <a16:creationId xmlns:a16="http://schemas.microsoft.com/office/drawing/2014/main" id="{FB7B3222-955F-BC2B-7E8F-0B8EE3C88D54}"/>
                </a:ext>
              </a:extLst>
            </p:cNvPr>
            <p:cNvSpPr txBox="1"/>
            <p:nvPr/>
          </p:nvSpPr>
          <p:spPr>
            <a:xfrm>
              <a:off x="5676544" y="1778062"/>
              <a:ext cx="5429160" cy="3330655"/>
            </a:xfrm>
            <a:prstGeom prst="rect">
              <a:avLst/>
            </a:prstGeom>
          </p:spPr>
          <p:txBody>
            <a:bodyPr vert="horz" wrap="square" lIns="0" tIns="12065" rIns="0" bIns="0" rtlCol="0">
              <a:spAutoFit/>
            </a:bodyPr>
            <a:lstStyle/>
            <a:p>
              <a:pPr marL="0" marR="0">
                <a:lnSpc>
                  <a:spcPct val="107000"/>
                </a:lnSpc>
                <a:spcBef>
                  <a:spcPts val="0"/>
                </a:spcBef>
                <a:spcAft>
                  <a:spcPts val="800"/>
                </a:spcAft>
              </a:pPr>
              <a:r>
                <a:rPr lang="en-US" sz="1050" kern="100" dirty="0">
                  <a:effectLst/>
                  <a:latin typeface="Aptos" panose="020B0004020202020204" pitchFamily="34" charset="0"/>
                  <a:ea typeface="Verdana" panose="020B0604030504040204" pitchFamily="34" charset="0"/>
                  <a:cs typeface="Times New Roman" panose="02020603050405020304" pitchFamily="18" charset="0"/>
                </a:rPr>
                <a:t>This category is for travel/training costs for Grantee Agency Personnel only. Costs for non-agency personnel should be placed under operating expenses or contractual, as applicable.</a:t>
              </a:r>
            </a:p>
            <a:p>
              <a:pPr marL="0" marR="0">
                <a:lnSpc>
                  <a:spcPct val="107000"/>
                </a:lnSpc>
                <a:spcBef>
                  <a:spcPts val="0"/>
                </a:spcBef>
                <a:spcAft>
                  <a:spcPts val="800"/>
                </a:spcAft>
              </a:pPr>
              <a:r>
                <a:rPr lang="en-US" sz="1050" b="1" kern="100" dirty="0">
                  <a:effectLst/>
                  <a:latin typeface="Aptos" panose="020B0004020202020204" pitchFamily="34" charset="0"/>
                  <a:ea typeface="Verdana" panose="020B0604030504040204" pitchFamily="34" charset="0"/>
                  <a:cs typeface="Times New Roman" panose="02020603050405020304" pitchFamily="18" charset="0"/>
                </a:rPr>
                <a:t>Line-Item Descriptions must include:</a:t>
              </a:r>
            </a:p>
            <a:p>
              <a:pPr marL="171450" marR="0" indent="-171450">
                <a:lnSpc>
                  <a:spcPct val="107000"/>
                </a:lnSpc>
                <a:spcBef>
                  <a:spcPts val="0"/>
                </a:spcBef>
                <a:spcAft>
                  <a:spcPts val="800"/>
                </a:spcAft>
                <a:buFont typeface="Arial" panose="020B0604020202020204" pitchFamily="34" charset="0"/>
                <a:buChar char="•"/>
              </a:pPr>
              <a:r>
                <a:rPr lang="en-US" sz="1050" kern="100" dirty="0">
                  <a:effectLst/>
                  <a:latin typeface="Aptos" panose="020B0004020202020204" pitchFamily="34" charset="0"/>
                  <a:ea typeface="Verdana" panose="020B0604030504040204" pitchFamily="34" charset="0"/>
                  <a:cs typeface="Times New Roman" panose="02020603050405020304" pitchFamily="18" charset="0"/>
                </a:rPr>
                <a:t>A Conference name, dates, and/or location of travel (if known)</a:t>
              </a:r>
            </a:p>
            <a:p>
              <a:pPr marL="171450" marR="0" indent="-171450">
                <a:lnSpc>
                  <a:spcPct val="107000"/>
                </a:lnSpc>
                <a:spcBef>
                  <a:spcPts val="0"/>
                </a:spcBef>
                <a:spcAft>
                  <a:spcPts val="800"/>
                </a:spcAft>
                <a:buFont typeface="Arial" panose="020B0604020202020204" pitchFamily="34" charset="0"/>
                <a:buChar char="•"/>
              </a:pPr>
              <a:r>
                <a:rPr lang="en-US" sz="1050" kern="100" dirty="0">
                  <a:effectLst/>
                  <a:latin typeface="Aptos" panose="020B0004020202020204" pitchFamily="34" charset="0"/>
                  <a:ea typeface="Verdana" panose="020B0604030504040204" pitchFamily="34" charset="0"/>
                  <a:cs typeface="Times New Roman" panose="02020603050405020304" pitchFamily="18" charset="0"/>
                </a:rPr>
                <a:t>Number of personnel traveling</a:t>
              </a:r>
            </a:p>
            <a:p>
              <a:pPr marL="171450" indent="-171450">
                <a:lnSpc>
                  <a:spcPct val="107000"/>
                </a:lnSpc>
                <a:spcAft>
                  <a:spcPts val="800"/>
                </a:spcAft>
                <a:buFont typeface="Arial" panose="020B0604020202020204" pitchFamily="34" charset="0"/>
                <a:buChar char="•"/>
              </a:pPr>
              <a:r>
                <a:rPr lang="en-US" sz="1050" dirty="0">
                  <a:latin typeface="Aptos" panose="020B0004020202020204" pitchFamily="34" charset="0"/>
                  <a:ea typeface="Verdana" panose="020B0604030504040204" pitchFamily="34" charset="0"/>
                </a:rPr>
                <a:t>Additional details to demonstrate that the budgeted costs are reasonable and necessary (i.e., the number of days and nights for lodging, per diem rates, estimated trip costs per person, etc.)</a:t>
              </a:r>
            </a:p>
            <a:p>
              <a:pPr marL="171450" marR="0" indent="-171450">
                <a:lnSpc>
                  <a:spcPct val="107000"/>
                </a:lnSpc>
                <a:spcBef>
                  <a:spcPts val="0"/>
                </a:spcBef>
                <a:spcAft>
                  <a:spcPts val="800"/>
                </a:spcAft>
                <a:buFont typeface="Arial" panose="020B0604020202020204" pitchFamily="34" charset="0"/>
                <a:buChar char="•"/>
              </a:pPr>
              <a:r>
                <a:rPr lang="en-US" sz="1050" kern="100" dirty="0">
                  <a:effectLst/>
                  <a:latin typeface="Aptos" panose="020B0004020202020204" pitchFamily="34" charset="0"/>
                  <a:ea typeface="Verdana" panose="020B0604030504040204" pitchFamily="34" charset="0"/>
                  <a:cs typeface="Times New Roman" panose="02020603050405020304" pitchFamily="18" charset="0"/>
                </a:rPr>
                <a:t>Applicants should use two separate line items for training registration/course fees and mileage/incidental costs</a:t>
              </a:r>
            </a:p>
            <a:p>
              <a:pPr marL="171450" marR="0" indent="-171450">
                <a:lnSpc>
                  <a:spcPct val="107000"/>
                </a:lnSpc>
                <a:spcBef>
                  <a:spcPts val="0"/>
                </a:spcBef>
                <a:spcAft>
                  <a:spcPts val="800"/>
                </a:spcAft>
                <a:buFont typeface="Arial" panose="020B0604020202020204" pitchFamily="34" charset="0"/>
                <a:buChar char="•"/>
              </a:pPr>
              <a:r>
                <a:rPr lang="en-US" sz="1050" kern="100" dirty="0">
                  <a:effectLst/>
                  <a:latin typeface="Aptos" panose="020B0004020202020204" pitchFamily="34" charset="0"/>
                  <a:ea typeface="Verdana" panose="020B0604030504040204" pitchFamily="34" charset="0"/>
                  <a:cs typeface="Times New Roman" panose="02020603050405020304" pitchFamily="18" charset="0"/>
                </a:rPr>
                <a:t>When a line item includes any training, a GM will place a special Training Review Condition hold on the item. This hold requires the Applicant to submit a Training Review form and receive approval prior to attending training. (</a:t>
              </a:r>
              <a:r>
                <a:rPr lang="en-US" sz="1050" i="1" u="sng" kern="100" dirty="0">
                  <a:effectLst/>
                  <a:latin typeface="Aptos" panose="020B0004020202020204" pitchFamily="34" charset="0"/>
                  <a:ea typeface="Verdana" panose="020B0604030504040204" pitchFamily="34" charset="0"/>
                  <a:cs typeface="Times New Roman" panose="02020603050405020304" pitchFamily="18" charset="0"/>
                </a:rPr>
                <a:t>NOTE</a:t>
              </a:r>
              <a:r>
                <a:rPr lang="en-US" sz="1050" i="1" kern="100" dirty="0">
                  <a:effectLst/>
                  <a:latin typeface="Aptos" panose="020B0004020202020204" pitchFamily="34" charset="0"/>
                  <a:ea typeface="Verdana" panose="020B0604030504040204" pitchFamily="34" charset="0"/>
                  <a:cs typeface="Times New Roman" panose="02020603050405020304" pitchFamily="18" charset="0"/>
                </a:rPr>
                <a:t>: Applicants should use two separate line items for registration/course fees and mileage/incidental costs.</a:t>
              </a:r>
              <a:r>
                <a:rPr lang="en-US" sz="1050" kern="100" dirty="0">
                  <a:effectLst/>
                  <a:latin typeface="Aptos" panose="020B0004020202020204" pitchFamily="34" charset="0"/>
                  <a:ea typeface="Verdana" panose="020B0604030504040204" pitchFamily="34" charset="0"/>
                  <a:cs typeface="Times New Roman" panose="02020603050405020304" pitchFamily="18" charset="0"/>
                </a:rPr>
                <a:t>)</a:t>
              </a:r>
            </a:p>
            <a:p>
              <a:pPr marL="285750" marR="0" indent="-285750">
                <a:lnSpc>
                  <a:spcPct val="107000"/>
                </a:lnSpc>
                <a:spcBef>
                  <a:spcPts val="0"/>
                </a:spcBef>
                <a:spcAft>
                  <a:spcPts val="800"/>
                </a:spcAft>
                <a:buFont typeface="Wingdings" panose="05000000000000000000" pitchFamily="2" charset="2"/>
                <a:buChar char="v"/>
              </a:pPr>
              <a:endParaRPr lang="en-US" sz="1200" kern="100" dirty="0">
                <a:effectLst/>
                <a:latin typeface="Verdana" panose="020B0604030504040204" pitchFamily="34" charset="0"/>
                <a:ea typeface="Verdana" panose="020B0604030504040204" pitchFamily="34" charset="0"/>
                <a:cs typeface="Times New Roman" panose="02020603050405020304" pitchFamily="18" charset="0"/>
              </a:endParaRPr>
            </a:p>
          </p:txBody>
        </p:sp>
        <p:pic>
          <p:nvPicPr>
            <p:cNvPr id="28" name="Picture 27">
              <a:extLst>
                <a:ext uri="{FF2B5EF4-FFF2-40B4-BE49-F238E27FC236}">
                  <a16:creationId xmlns:a16="http://schemas.microsoft.com/office/drawing/2014/main" id="{B37AA9DF-49D2-626F-69C7-1D1A22A4F7A2}"/>
                </a:ext>
              </a:extLst>
            </p:cNvPr>
            <p:cNvPicPr>
              <a:picLocks noChangeAspect="1"/>
            </p:cNvPicPr>
            <p:nvPr/>
          </p:nvPicPr>
          <p:blipFill>
            <a:blip r:embed="rId3"/>
            <a:stretch>
              <a:fillRect/>
            </a:stretch>
          </p:blipFill>
          <p:spPr>
            <a:xfrm>
              <a:off x="1086295" y="1772004"/>
              <a:ext cx="4362644" cy="2970311"/>
            </a:xfrm>
            <a:prstGeom prst="rect">
              <a:avLst/>
            </a:prstGeom>
          </p:spPr>
        </p:pic>
      </p:grpSp>
      <p:pic>
        <p:nvPicPr>
          <p:cNvPr id="4" name="Picture 3">
            <a:extLst>
              <a:ext uri="{FF2B5EF4-FFF2-40B4-BE49-F238E27FC236}">
                <a16:creationId xmlns:a16="http://schemas.microsoft.com/office/drawing/2014/main" id="{0883D79F-B9FE-5424-9E3A-342449FE10E7}"/>
              </a:ext>
            </a:extLst>
          </p:cNvPr>
          <p:cNvPicPr>
            <a:picLocks noChangeAspect="1"/>
          </p:cNvPicPr>
          <p:nvPr/>
        </p:nvPicPr>
        <p:blipFill rotWithShape="1">
          <a:blip r:embed="rId4"/>
          <a:srcRect l="353" t="5709" r="773" b="9268"/>
          <a:stretch/>
        </p:blipFill>
        <p:spPr>
          <a:xfrm>
            <a:off x="968025" y="329697"/>
            <a:ext cx="10277856" cy="313156"/>
          </a:xfrm>
          <a:prstGeom prst="rect">
            <a:avLst/>
          </a:prstGeom>
        </p:spPr>
      </p:pic>
      <p:sp>
        <p:nvSpPr>
          <p:cNvPr id="6" name="Title 1">
            <a:extLst>
              <a:ext uri="{FF2B5EF4-FFF2-40B4-BE49-F238E27FC236}">
                <a16:creationId xmlns:a16="http://schemas.microsoft.com/office/drawing/2014/main" id="{E4B899A4-645A-C4E4-1365-98E59E951F0D}"/>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Budget / Details Tab: </a:t>
            </a:r>
            <a:r>
              <a:rPr lang="en-US" sz="2800" dirty="0">
                <a:latin typeface="Aptos" panose="020B0004020202020204" pitchFamily="34" charset="0"/>
              </a:rPr>
              <a:t>Travel &amp; Training</a:t>
            </a:r>
          </a:p>
        </p:txBody>
      </p:sp>
      <p:graphicFrame>
        <p:nvGraphicFramePr>
          <p:cNvPr id="7" name="Table 6">
            <a:extLst>
              <a:ext uri="{FF2B5EF4-FFF2-40B4-BE49-F238E27FC236}">
                <a16:creationId xmlns:a16="http://schemas.microsoft.com/office/drawing/2014/main" id="{4D77908A-2327-32B6-EADA-0C37FB297304}"/>
              </a:ext>
            </a:extLst>
          </p:cNvPr>
          <p:cNvGraphicFramePr>
            <a:graphicFrameLocks noGrp="1"/>
          </p:cNvGraphicFramePr>
          <p:nvPr>
            <p:extLst>
              <p:ext uri="{D42A27DB-BD31-4B8C-83A1-F6EECF244321}">
                <p14:modId xmlns:p14="http://schemas.microsoft.com/office/powerpoint/2010/main" val="2626462812"/>
              </p:ext>
            </p:extLst>
          </p:nvPr>
        </p:nvGraphicFramePr>
        <p:xfrm>
          <a:off x="1086296" y="5108717"/>
          <a:ext cx="10019409" cy="654179"/>
        </p:xfrm>
        <a:graphic>
          <a:graphicData uri="http://schemas.openxmlformats.org/drawingml/2006/table">
            <a:tbl>
              <a:tblPr firstRow="1" bandRow="1">
                <a:tableStyleId>{F2DE63D5-997A-4646-A377-4702673A728D}</a:tableStyleId>
              </a:tblPr>
              <a:tblGrid>
                <a:gridCol w="10019409">
                  <a:extLst>
                    <a:ext uri="{9D8B030D-6E8A-4147-A177-3AD203B41FA5}">
                      <a16:colId xmlns:a16="http://schemas.microsoft.com/office/drawing/2014/main" val="778927854"/>
                    </a:ext>
                  </a:extLst>
                </a:gridCol>
              </a:tblGrid>
              <a:tr h="351788">
                <a:tc>
                  <a:txBody>
                    <a:bodyPr/>
                    <a:lstStyle/>
                    <a:p>
                      <a:pPr algn="ctr"/>
                      <a:r>
                        <a:rPr lang="en-US" dirty="0">
                          <a:latin typeface="Aptos" panose="020B0004020202020204" pitchFamily="34" charset="0"/>
                        </a:rPr>
                        <a:t>Common Issues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462729032"/>
                  </a:ext>
                </a:extLst>
              </a:tr>
              <a:tr h="288292">
                <a:tc>
                  <a:txBody>
                    <a:bodyPr/>
                    <a:lstStyle/>
                    <a:p>
                      <a:pPr marL="377825" marR="0" lvl="0" indent="-286385" algn="l" defTabSz="914411" rtl="0" eaLnBrk="1" fontAlgn="auto" latinLnBrk="0" hangingPunct="1">
                        <a:lnSpc>
                          <a:spcPct val="100000"/>
                        </a:lnSpc>
                        <a:spcBef>
                          <a:spcPts val="710"/>
                        </a:spcBef>
                        <a:spcAft>
                          <a:spcPts val="0"/>
                        </a:spcAft>
                        <a:buClrTx/>
                        <a:buSzTx/>
                        <a:buFont typeface="Wingdings"/>
                        <a:buChar char=""/>
                        <a:tabLst>
                          <a:tab pos="377825" algn="l"/>
                        </a:tabLst>
                        <a:defRPr/>
                      </a:pPr>
                      <a:r>
                        <a:rPr lang="en-US" sz="1000" b="1" dirty="0">
                          <a:solidFill>
                            <a:srgbClr val="404040"/>
                          </a:solidFill>
                          <a:latin typeface="Aptos" panose="020B0004020202020204" pitchFamily="34" charset="0"/>
                          <a:cs typeface="Verdana"/>
                        </a:rPr>
                        <a:t>Line-item descriptions do not contain enough information to determine the reasonableness or benefit of the travel/training.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9019832"/>
                  </a:ext>
                </a:extLst>
              </a:tr>
            </a:tbl>
          </a:graphicData>
        </a:graphic>
      </p:graphicFrame>
    </p:spTree>
    <p:extLst>
      <p:ext uri="{BB962C8B-B14F-4D97-AF65-F5344CB8AC3E}">
        <p14:creationId xmlns:p14="http://schemas.microsoft.com/office/powerpoint/2010/main" val="20338094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0" name="TextBox 9">
            <a:extLst>
              <a:ext uri="{FF2B5EF4-FFF2-40B4-BE49-F238E27FC236}">
                <a16:creationId xmlns:a16="http://schemas.microsoft.com/office/drawing/2014/main" id="{B07B1B2F-90BC-6B12-EB93-03B5E1461914}"/>
              </a:ext>
            </a:extLst>
          </p:cNvPr>
          <p:cNvSpPr txBox="1"/>
          <p:nvPr/>
        </p:nvSpPr>
        <p:spPr>
          <a:xfrm>
            <a:off x="957072" y="1672068"/>
            <a:ext cx="10277856" cy="4385816"/>
          </a:xfrm>
          <a:prstGeom prst="rect">
            <a:avLst/>
          </a:prstGeom>
          <a:noFill/>
        </p:spPr>
        <p:txBody>
          <a:bodyPr wrap="square" rtlCol="0">
            <a:spAutoFit/>
          </a:bodyPr>
          <a:lstStyle/>
          <a:p>
            <a:r>
              <a:rPr lang="en-US" sz="1400" b="1" dirty="0">
                <a:latin typeface="Aptos" panose="020B0004020202020204" pitchFamily="34" charset="0"/>
              </a:rPr>
              <a:t>In-State Incidentals and/or Mileage (Planning)</a:t>
            </a:r>
          </a:p>
          <a:p>
            <a:r>
              <a:rPr lang="en-US" sz="1100" b="1" dirty="0">
                <a:latin typeface="Aptos" panose="020B0004020202020204" pitchFamily="34" charset="0"/>
              </a:rPr>
              <a:t>Budget Code: </a:t>
            </a:r>
            <a:r>
              <a:rPr lang="en-US" sz="1100" dirty="0">
                <a:latin typeface="Aptos" panose="020B0004020202020204" pitchFamily="34" charset="0"/>
              </a:rPr>
              <a:t>In-State Incidentals and/or Mileage (Planning)</a:t>
            </a:r>
          </a:p>
          <a:p>
            <a:r>
              <a:rPr lang="en-US" sz="1000" i="1" dirty="0">
                <a:latin typeface="Aptos" panose="020B0004020202020204" pitchFamily="34" charset="0"/>
              </a:rPr>
              <a:t>Incidentals, per diem, transportation, and hotel for up to 3 Homeland Security Team members to attend the National Homeland Security Conference in June 2024. Location and dates to be determined. Estimated Costs of Per Diem, Flights and hotel at $2000.00 per staff member</a:t>
            </a:r>
          </a:p>
          <a:p>
            <a:endParaRPr lang="en-US" sz="1100" dirty="0">
              <a:latin typeface="Aptos" panose="020B0004020202020204" pitchFamily="34" charset="0"/>
            </a:endParaRPr>
          </a:p>
          <a:p>
            <a:r>
              <a:rPr lang="en-US" sz="1400" b="1" dirty="0">
                <a:latin typeface="Aptos" panose="020B0004020202020204" pitchFamily="34" charset="0"/>
              </a:rPr>
              <a:t>Mileage to an in-State meeting</a:t>
            </a:r>
          </a:p>
          <a:p>
            <a:r>
              <a:rPr lang="en-US" sz="1100" b="1" dirty="0">
                <a:latin typeface="Aptos" panose="020B0004020202020204" pitchFamily="34" charset="0"/>
              </a:rPr>
              <a:t>Budget Code: </a:t>
            </a:r>
            <a:r>
              <a:rPr lang="en-US" sz="1100" dirty="0">
                <a:latin typeface="Aptos" panose="020B0004020202020204" pitchFamily="34" charset="0"/>
              </a:rPr>
              <a:t>In-State Incidentals and/or Mileage (Planning)</a:t>
            </a:r>
            <a:endParaRPr lang="en-US" sz="1100" b="1" dirty="0">
              <a:latin typeface="Aptos" panose="020B0004020202020204" pitchFamily="34" charset="0"/>
            </a:endParaRPr>
          </a:p>
          <a:p>
            <a:r>
              <a:rPr lang="en-US" sz="1000" i="1" dirty="0">
                <a:latin typeface="Aptos" panose="020B0004020202020204" pitchFamily="34" charset="0"/>
              </a:rPr>
              <a:t>Mileage for vehicles for travel within </a:t>
            </a:r>
            <a:r>
              <a:rPr lang="en-US" sz="1000" i="1">
                <a:latin typeface="Aptos" panose="020B0004020202020204" pitchFamily="34" charset="0"/>
              </a:rPr>
              <a:t>the LSCOG </a:t>
            </a:r>
            <a:r>
              <a:rPr lang="en-US" sz="1000" i="1" dirty="0">
                <a:latin typeface="Aptos" panose="020B0004020202020204" pitchFamily="34" charset="0"/>
              </a:rPr>
              <a:t>Region, travel from COG to COG, or to TARC. Estimated at 53 cents per mile for 755 miles.</a:t>
            </a:r>
          </a:p>
          <a:p>
            <a:endParaRPr lang="en-US" sz="1100" dirty="0">
              <a:latin typeface="Aptos" panose="020B0004020202020204" pitchFamily="34" charset="0"/>
            </a:endParaRPr>
          </a:p>
          <a:p>
            <a:r>
              <a:rPr lang="en-US" sz="1400" b="1" dirty="0">
                <a:latin typeface="Aptos" panose="020B0004020202020204" pitchFamily="34" charset="0"/>
              </a:rPr>
              <a:t>Travel to Out-of-State Conferences</a:t>
            </a:r>
          </a:p>
          <a:p>
            <a:r>
              <a:rPr lang="en-US" sz="1100" b="1" dirty="0">
                <a:latin typeface="Aptos" panose="020B0004020202020204" pitchFamily="34" charset="0"/>
              </a:rPr>
              <a:t>Budget Code</a:t>
            </a:r>
            <a:r>
              <a:rPr lang="en-US" sz="1100" dirty="0">
                <a:latin typeface="Aptos" panose="020B0004020202020204" pitchFamily="34" charset="0"/>
              </a:rPr>
              <a:t>: Out-of-State Incidentals and/or Mileage (Planning)</a:t>
            </a:r>
          </a:p>
          <a:p>
            <a:r>
              <a:rPr lang="en-US" sz="1000" i="1" dirty="0">
                <a:latin typeface="Aptos" panose="020B0004020202020204" pitchFamily="34" charset="0"/>
              </a:rPr>
              <a:t>Travel expenses for the UASI/National Homeland Security Conference, and the International Association of Emergency Management Conference. Sending 2 Masonville Police Department Planners estimated at $3,880 per staff member which includes Per Diem, Flights and hotel. Location and dates to be determined.</a:t>
            </a:r>
          </a:p>
          <a:p>
            <a:endParaRPr lang="en-US" sz="1100" b="1" dirty="0">
              <a:latin typeface="Aptos" panose="020B0004020202020204" pitchFamily="34" charset="0"/>
            </a:endParaRPr>
          </a:p>
          <a:p>
            <a:r>
              <a:rPr lang="en-US" sz="1400" b="1" dirty="0">
                <a:latin typeface="Aptos" panose="020B0004020202020204" pitchFamily="34" charset="0"/>
              </a:rPr>
              <a:t>Out-of-State Conference Registration</a:t>
            </a:r>
          </a:p>
          <a:p>
            <a:r>
              <a:rPr lang="en-US" sz="1100" b="1" dirty="0">
                <a:latin typeface="Aptos" panose="020B0004020202020204" pitchFamily="34" charset="0"/>
              </a:rPr>
              <a:t>Budget Code</a:t>
            </a:r>
            <a:r>
              <a:rPr lang="en-US" sz="1100" dirty="0">
                <a:latin typeface="Aptos" panose="020B0004020202020204" pitchFamily="34" charset="0"/>
              </a:rPr>
              <a:t>: Out-of-State Registration Fees (Planning)</a:t>
            </a:r>
          </a:p>
          <a:p>
            <a:r>
              <a:rPr lang="en-US" sz="1000" dirty="0">
                <a:latin typeface="Aptos" panose="020B0004020202020204" pitchFamily="34" charset="0"/>
              </a:rPr>
              <a:t>Registration fees for up to 3 Emergency Management staff to attend the June 2024 National Homeland Security Conference. The conference brings key stakeholders together from all states and all Urban Areas so they can collaborate on Homeland Security events, trends, response capabilities, planning, and grant management. The location will be in Miami Beach on 5/23/2024 – 5/28/2024. Registration is $500 / person </a:t>
            </a:r>
          </a:p>
          <a:p>
            <a:endParaRPr lang="en-US" sz="1100" dirty="0">
              <a:latin typeface="Aptos" panose="020B0004020202020204" pitchFamily="34" charset="0"/>
            </a:endParaRPr>
          </a:p>
          <a:p>
            <a:r>
              <a:rPr lang="en-US" sz="1400" b="1" dirty="0">
                <a:latin typeface="Aptos" panose="020B0004020202020204" pitchFamily="34" charset="0"/>
              </a:rPr>
              <a:t>Responder Training Registration Fees</a:t>
            </a:r>
          </a:p>
          <a:p>
            <a:r>
              <a:rPr lang="en-US" sz="1100" b="1" dirty="0">
                <a:latin typeface="Aptos" panose="020B0004020202020204" pitchFamily="34" charset="0"/>
              </a:rPr>
              <a:t>Budget Code</a:t>
            </a:r>
            <a:r>
              <a:rPr lang="en-US" sz="1100" dirty="0">
                <a:latin typeface="Aptos" panose="020B0004020202020204" pitchFamily="34" charset="0"/>
              </a:rPr>
              <a:t>: In-State Registration Fees (Training)</a:t>
            </a:r>
          </a:p>
          <a:p>
            <a:r>
              <a:rPr lang="en-US" sz="1000" dirty="0">
                <a:latin typeface="Aptos" panose="020B0004020202020204" pitchFamily="34" charset="0"/>
              </a:rPr>
              <a:t>Recertification and evaluation for Explosives detection K9 handlers to maintain canine certification for both handler and animal. The training is scheduled to occur in Masonville Tx on March 17</a:t>
            </a:r>
            <a:r>
              <a:rPr lang="en-US" sz="1000" baseline="30000" dirty="0">
                <a:latin typeface="Aptos" panose="020B0004020202020204" pitchFamily="34" charset="0"/>
              </a:rPr>
              <a:t>th</a:t>
            </a:r>
            <a:r>
              <a:rPr lang="en-US" sz="1000" dirty="0">
                <a:latin typeface="Aptos" panose="020B0004020202020204" pitchFamily="34" charset="0"/>
              </a:rPr>
              <a:t>, 2025. Registration fees are for (2) two Texas County Sheriff's Office K9 handlers and their K9s  at $500/ person X 2 people = $1000.00</a:t>
            </a:r>
          </a:p>
        </p:txBody>
      </p:sp>
      <p:pic>
        <p:nvPicPr>
          <p:cNvPr id="2" name="Picture 1">
            <a:extLst>
              <a:ext uri="{FF2B5EF4-FFF2-40B4-BE49-F238E27FC236}">
                <a16:creationId xmlns:a16="http://schemas.microsoft.com/office/drawing/2014/main" id="{9F521695-2BA1-F39F-6701-36C7637E7948}"/>
              </a:ext>
            </a:extLst>
          </p:cNvPr>
          <p:cNvPicPr>
            <a:picLocks noChangeAspect="1"/>
          </p:cNvPicPr>
          <p:nvPr/>
        </p:nvPicPr>
        <p:blipFill rotWithShape="1">
          <a:blip r:embed="rId3"/>
          <a:srcRect l="353" t="5709" r="773" b="9268"/>
          <a:stretch/>
        </p:blipFill>
        <p:spPr>
          <a:xfrm>
            <a:off x="968025" y="329697"/>
            <a:ext cx="10277856" cy="313156"/>
          </a:xfrm>
          <a:prstGeom prst="rect">
            <a:avLst/>
          </a:prstGeom>
        </p:spPr>
      </p:pic>
      <p:sp>
        <p:nvSpPr>
          <p:cNvPr id="5" name="Title 1">
            <a:extLst>
              <a:ext uri="{FF2B5EF4-FFF2-40B4-BE49-F238E27FC236}">
                <a16:creationId xmlns:a16="http://schemas.microsoft.com/office/drawing/2014/main" id="{A6A77CB5-B781-65CB-44FF-FD1501D53E28}"/>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Budget / Details Tab: </a:t>
            </a:r>
            <a:r>
              <a:rPr lang="en-US" sz="2800" dirty="0">
                <a:latin typeface="Aptos" panose="020B0004020202020204" pitchFamily="34" charset="0"/>
              </a:rPr>
              <a:t>Travel &amp; Training</a:t>
            </a:r>
          </a:p>
        </p:txBody>
      </p:sp>
    </p:spTree>
    <p:extLst>
      <p:ext uri="{BB962C8B-B14F-4D97-AF65-F5344CB8AC3E}">
        <p14:creationId xmlns:p14="http://schemas.microsoft.com/office/powerpoint/2010/main" val="187994363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7" name="Group 6">
            <a:extLst>
              <a:ext uri="{FF2B5EF4-FFF2-40B4-BE49-F238E27FC236}">
                <a16:creationId xmlns:a16="http://schemas.microsoft.com/office/drawing/2014/main" id="{FA8DAFAE-2178-92B6-EC1A-9AEB60164301}"/>
              </a:ext>
            </a:extLst>
          </p:cNvPr>
          <p:cNvGrpSpPr/>
          <p:nvPr/>
        </p:nvGrpSpPr>
        <p:grpSpPr>
          <a:xfrm>
            <a:off x="1117409" y="1714064"/>
            <a:ext cx="9964905" cy="2502666"/>
            <a:chOff x="1117409" y="1714064"/>
            <a:chExt cx="9964905" cy="2502666"/>
          </a:xfrm>
        </p:grpSpPr>
        <p:sp>
          <p:nvSpPr>
            <p:cNvPr id="17" name="object 4">
              <a:extLst>
                <a:ext uri="{FF2B5EF4-FFF2-40B4-BE49-F238E27FC236}">
                  <a16:creationId xmlns:a16="http://schemas.microsoft.com/office/drawing/2014/main" id="{FB7B3222-955F-BC2B-7E8F-0B8EE3C88D54}"/>
                </a:ext>
              </a:extLst>
            </p:cNvPr>
            <p:cNvSpPr txBox="1"/>
            <p:nvPr/>
          </p:nvSpPr>
          <p:spPr>
            <a:xfrm>
              <a:off x="5636396" y="1720461"/>
              <a:ext cx="5445918" cy="697755"/>
            </a:xfrm>
            <a:prstGeom prst="rect">
              <a:avLst/>
            </a:prstGeom>
          </p:spPr>
          <p:txBody>
            <a:bodyPr vert="horz" wrap="square" lIns="0" tIns="12065" rIns="0" bIns="0" rtlCol="0">
              <a:spAutoFit/>
            </a:bodyPr>
            <a:lstStyle/>
            <a:p>
              <a:pPr marL="0" marR="0">
                <a:lnSpc>
                  <a:spcPct val="107000"/>
                </a:lnSpc>
                <a:spcBef>
                  <a:spcPts val="0"/>
                </a:spcBef>
                <a:spcAft>
                  <a:spcPts val="800"/>
                </a:spcAft>
              </a:pPr>
              <a:r>
                <a:rPr lang="en-US" sz="1050" b="1" kern="100" dirty="0">
                  <a:effectLst/>
                  <a:latin typeface="Aptos" panose="020B0004020202020204" pitchFamily="34" charset="0"/>
                  <a:ea typeface="Verdana" panose="020B0604030504040204" pitchFamily="34" charset="0"/>
                  <a:cs typeface="Times New Roman" panose="02020603050405020304" pitchFamily="18" charset="0"/>
                </a:rPr>
                <a:t>Equipment</a:t>
              </a:r>
              <a:r>
                <a:rPr lang="en-US" sz="1050" kern="100" dirty="0">
                  <a:effectLst/>
                  <a:latin typeface="Aptos" panose="020B0004020202020204" pitchFamily="34" charset="0"/>
                  <a:ea typeface="Verdana" panose="020B0604030504040204" pitchFamily="34" charset="0"/>
                  <a:cs typeface="Times New Roman" panose="02020603050405020304" pitchFamily="18" charset="0"/>
                </a:rPr>
                <a:t> is tangible personal property having a useful life of more than one year and a per-unit acquisition cost that equals or exceeds the lesser of the capitalization level established by the applicant agency, or $5,000. Items that are considered Controlled Assets (as identified by the Comptroller’s Office) and radios</a:t>
              </a:r>
              <a:r>
                <a:rPr lang="en-US" sz="1050" kern="100" dirty="0">
                  <a:latin typeface="Aptos" panose="020B0004020202020204" pitchFamily="34" charset="0"/>
                  <a:ea typeface="Verdana" panose="020B0604030504040204" pitchFamily="34" charset="0"/>
                  <a:cs typeface="Times New Roman" panose="02020603050405020304" pitchFamily="18" charset="0"/>
                </a:rPr>
                <a:t>,</a:t>
              </a:r>
              <a:r>
                <a:rPr lang="en-US" sz="1050" kern="100" dirty="0">
                  <a:effectLst/>
                  <a:latin typeface="Aptos" panose="020B0004020202020204" pitchFamily="34" charset="0"/>
                  <a:ea typeface="Verdana" panose="020B0604030504040204" pitchFamily="34" charset="0"/>
                  <a:cs typeface="Times New Roman" panose="02020603050405020304" pitchFamily="18" charset="0"/>
                </a:rPr>
                <a:t> must also be listed under Equipment.</a:t>
              </a:r>
            </a:p>
          </p:txBody>
        </p:sp>
        <p:sp>
          <p:nvSpPr>
            <p:cNvPr id="15" name="object 4">
              <a:extLst>
                <a:ext uri="{FF2B5EF4-FFF2-40B4-BE49-F238E27FC236}">
                  <a16:creationId xmlns:a16="http://schemas.microsoft.com/office/drawing/2014/main" id="{A8A91598-FB67-AC5F-7B45-DBBD35E00F0E}"/>
                </a:ext>
              </a:extLst>
            </p:cNvPr>
            <p:cNvSpPr txBox="1"/>
            <p:nvPr/>
          </p:nvSpPr>
          <p:spPr>
            <a:xfrm>
              <a:off x="5636397" y="2757997"/>
              <a:ext cx="5445917" cy="1458733"/>
            </a:xfrm>
            <a:prstGeom prst="rect">
              <a:avLst/>
            </a:prstGeom>
          </p:spPr>
          <p:txBody>
            <a:bodyPr vert="horz" wrap="square" lIns="0" tIns="12065" rIns="0" bIns="0" rtlCol="0">
              <a:spAutoFit/>
            </a:bodyPr>
            <a:lstStyle/>
            <a:p>
              <a:pPr marL="12700">
                <a:lnSpc>
                  <a:spcPct val="100000"/>
                </a:lnSpc>
                <a:spcBef>
                  <a:spcPts val="1200"/>
                </a:spcBef>
              </a:pPr>
              <a:r>
                <a:rPr lang="en-US" sz="1050" b="1" dirty="0">
                  <a:latin typeface="Aptos" panose="020B0004020202020204" pitchFamily="34" charset="0"/>
                  <a:cs typeface="Verdana"/>
                </a:rPr>
                <a:t>Line-Item</a:t>
              </a:r>
              <a:r>
                <a:rPr lang="en-US" sz="1050" b="1" spc="-60" dirty="0">
                  <a:latin typeface="Aptos" panose="020B0004020202020204" pitchFamily="34" charset="0"/>
                  <a:cs typeface="Verdana"/>
                </a:rPr>
                <a:t> </a:t>
              </a:r>
              <a:r>
                <a:rPr lang="en-US" sz="1050" b="1" dirty="0">
                  <a:latin typeface="Aptos" panose="020B0004020202020204" pitchFamily="34" charset="0"/>
                  <a:cs typeface="Verdana"/>
                </a:rPr>
                <a:t>Descriptions</a:t>
              </a:r>
              <a:r>
                <a:rPr lang="en-US" sz="1050" b="1" spc="-15" dirty="0">
                  <a:latin typeface="Aptos" panose="020B0004020202020204" pitchFamily="34" charset="0"/>
                  <a:cs typeface="Verdana"/>
                </a:rPr>
                <a:t> </a:t>
              </a:r>
              <a:r>
                <a:rPr lang="en-US" sz="1050" b="1" dirty="0">
                  <a:latin typeface="Aptos" panose="020B0004020202020204" pitchFamily="34" charset="0"/>
                  <a:cs typeface="Verdana"/>
                </a:rPr>
                <a:t>must</a:t>
              </a:r>
              <a:r>
                <a:rPr lang="en-US" sz="1050" b="1" spc="-65" dirty="0">
                  <a:latin typeface="Aptos" panose="020B0004020202020204" pitchFamily="34" charset="0"/>
                  <a:cs typeface="Verdana"/>
                </a:rPr>
                <a:t> </a:t>
              </a:r>
              <a:r>
                <a:rPr lang="en-US" sz="1050" b="1" spc="-10" dirty="0">
                  <a:latin typeface="Aptos" panose="020B0004020202020204" pitchFamily="34" charset="0"/>
                  <a:cs typeface="Verdana"/>
                </a:rPr>
                <a:t>include</a:t>
              </a:r>
              <a:r>
                <a:rPr lang="en-US" sz="1050" spc="-10" dirty="0">
                  <a:latin typeface="Aptos" panose="020B0004020202020204" pitchFamily="34" charset="0"/>
                  <a:cs typeface="Verdana"/>
                </a:rPr>
                <a:t>:</a:t>
              </a:r>
              <a:endParaRPr lang="en-US" sz="1050" dirty="0">
                <a:latin typeface="Aptos" panose="020B0004020202020204" pitchFamily="34" charset="0"/>
                <a:cs typeface="Verdana"/>
              </a:endParaRPr>
            </a:p>
            <a:p>
              <a:pPr marL="297815" marR="5080" indent="-285750">
                <a:lnSpc>
                  <a:spcPct val="100000"/>
                </a:lnSpc>
                <a:buSzPct val="70000"/>
                <a:buFont typeface="Arial" panose="020B0604020202020204" pitchFamily="34" charset="0"/>
                <a:buChar char="•"/>
                <a:tabLst>
                  <a:tab pos="299085" algn="l"/>
                </a:tabLst>
              </a:pPr>
              <a:r>
                <a:rPr lang="en-US" sz="1050" dirty="0">
                  <a:latin typeface="Aptos" panose="020B0004020202020204" pitchFamily="34" charset="0"/>
                  <a:cs typeface="Verdana"/>
                </a:rPr>
                <a:t>Detailed</a:t>
              </a:r>
              <a:r>
                <a:rPr lang="en-US" sz="1050" spc="-50" dirty="0">
                  <a:latin typeface="Aptos" panose="020B0004020202020204" pitchFamily="34" charset="0"/>
                  <a:cs typeface="Verdana"/>
                </a:rPr>
                <a:t> </a:t>
              </a:r>
              <a:r>
                <a:rPr lang="en-US" sz="1050" dirty="0">
                  <a:latin typeface="Aptos" panose="020B0004020202020204" pitchFamily="34" charset="0"/>
                  <a:cs typeface="Verdana"/>
                </a:rPr>
                <a:t>equipment</a:t>
              </a:r>
              <a:r>
                <a:rPr lang="en-US" sz="1050" spc="-50" dirty="0">
                  <a:latin typeface="Aptos" panose="020B0004020202020204" pitchFamily="34" charset="0"/>
                  <a:cs typeface="Verdana"/>
                </a:rPr>
                <a:t> </a:t>
              </a:r>
              <a:r>
                <a:rPr lang="en-US" sz="1050" dirty="0">
                  <a:latin typeface="Aptos" panose="020B0004020202020204" pitchFamily="34" charset="0"/>
                  <a:cs typeface="Verdana"/>
                </a:rPr>
                <a:t>description</a:t>
              </a:r>
              <a:r>
                <a:rPr lang="en-US" sz="1050" spc="-35" dirty="0">
                  <a:latin typeface="Aptos" panose="020B0004020202020204" pitchFamily="34" charset="0"/>
                  <a:cs typeface="Verdana"/>
                </a:rPr>
                <a:t> </a:t>
              </a:r>
              <a:r>
                <a:rPr lang="en-US" sz="1050" dirty="0">
                  <a:latin typeface="Aptos" panose="020B0004020202020204" pitchFamily="34" charset="0"/>
                  <a:cs typeface="Verdana"/>
                </a:rPr>
                <a:t>to</a:t>
              </a:r>
              <a:r>
                <a:rPr lang="en-US" sz="1050" spc="-65" dirty="0">
                  <a:latin typeface="Aptos" panose="020B0004020202020204" pitchFamily="34" charset="0"/>
                  <a:cs typeface="Verdana"/>
                </a:rPr>
                <a:t> </a:t>
              </a:r>
              <a:r>
                <a:rPr lang="en-US" sz="1050" dirty="0">
                  <a:latin typeface="Aptos" panose="020B0004020202020204" pitchFamily="34" charset="0"/>
                  <a:cs typeface="Verdana"/>
                </a:rPr>
                <a:t>easily</a:t>
              </a:r>
              <a:r>
                <a:rPr lang="en-US" sz="1050" spc="-55" dirty="0">
                  <a:latin typeface="Aptos" panose="020B0004020202020204" pitchFamily="34" charset="0"/>
                  <a:cs typeface="Verdana"/>
                </a:rPr>
                <a:t> </a:t>
              </a:r>
              <a:r>
                <a:rPr lang="en-US" sz="1050" dirty="0">
                  <a:latin typeface="Aptos" panose="020B0004020202020204" pitchFamily="34" charset="0"/>
                  <a:cs typeface="Verdana"/>
                </a:rPr>
                <a:t>understand</a:t>
              </a:r>
              <a:r>
                <a:rPr lang="en-US" sz="1050" spc="-45" dirty="0">
                  <a:latin typeface="Aptos" panose="020B0004020202020204" pitchFamily="34" charset="0"/>
                  <a:cs typeface="Verdana"/>
                </a:rPr>
                <a:t> </a:t>
              </a:r>
              <a:r>
                <a:rPr lang="en-US" sz="1050" dirty="0">
                  <a:latin typeface="Aptos" panose="020B0004020202020204" pitchFamily="34" charset="0"/>
                  <a:cs typeface="Verdana"/>
                </a:rPr>
                <a:t>what</a:t>
              </a:r>
              <a:r>
                <a:rPr lang="en-US" sz="1050" spc="-70" dirty="0">
                  <a:latin typeface="Aptos" panose="020B0004020202020204" pitchFamily="34" charset="0"/>
                  <a:cs typeface="Verdana"/>
                </a:rPr>
                <a:t> </a:t>
              </a:r>
              <a:r>
                <a:rPr lang="en-US" sz="1050" spc="-25" dirty="0">
                  <a:latin typeface="Aptos" panose="020B0004020202020204" pitchFamily="34" charset="0"/>
                  <a:cs typeface="Verdana"/>
                </a:rPr>
                <a:t>the </a:t>
              </a:r>
              <a:r>
                <a:rPr lang="en-US" sz="1050" dirty="0">
                  <a:latin typeface="Aptos" panose="020B0004020202020204" pitchFamily="34" charset="0"/>
                  <a:cs typeface="Verdana"/>
                </a:rPr>
                <a:t>item is and its purpose</a:t>
              </a:r>
              <a:endParaRPr lang="en-US" sz="1050" spc="-25" dirty="0">
                <a:latin typeface="Aptos" panose="020B0004020202020204" pitchFamily="34" charset="0"/>
                <a:cs typeface="Verdana"/>
              </a:endParaRPr>
            </a:p>
            <a:p>
              <a:pPr marL="297815" marR="5080" indent="-285750">
                <a:lnSpc>
                  <a:spcPct val="100000"/>
                </a:lnSpc>
                <a:buSzPct val="70000"/>
                <a:buFont typeface="Arial" panose="020B0604020202020204" pitchFamily="34" charset="0"/>
                <a:buChar char="•"/>
                <a:tabLst>
                  <a:tab pos="299085" algn="l"/>
                </a:tabLst>
              </a:pPr>
              <a:r>
                <a:rPr lang="en-US" sz="1050" spc="-25" dirty="0">
                  <a:latin typeface="Aptos" panose="020B0004020202020204" pitchFamily="34" charset="0"/>
                  <a:cs typeface="Verdana"/>
                </a:rPr>
                <a:t>Who the equipment is intended to support</a:t>
              </a:r>
              <a:r>
                <a:rPr lang="en-US" sz="1050" spc="-10" dirty="0">
                  <a:latin typeface="Aptos" panose="020B0004020202020204" pitchFamily="34" charset="0"/>
                  <a:cs typeface="Verdana"/>
                </a:rPr>
                <a:t> </a:t>
              </a:r>
            </a:p>
            <a:p>
              <a:pPr marL="297815" marR="5080" indent="-285750">
                <a:lnSpc>
                  <a:spcPct val="100000"/>
                </a:lnSpc>
                <a:buSzPct val="70000"/>
                <a:buFont typeface="Arial" panose="020B0604020202020204" pitchFamily="34" charset="0"/>
                <a:buChar char="•"/>
                <a:tabLst>
                  <a:tab pos="299085" algn="l"/>
                </a:tabLst>
              </a:pPr>
              <a:r>
                <a:rPr lang="en-US" sz="1050" spc="-10" dirty="0">
                  <a:latin typeface="Aptos" panose="020B0004020202020204" pitchFamily="34" charset="0"/>
                  <a:cs typeface="Verdana"/>
                </a:rPr>
                <a:t>Make and Model of the Equipment</a:t>
              </a:r>
              <a:endParaRPr lang="en-US" sz="1050" dirty="0">
                <a:latin typeface="Aptos" panose="020B0004020202020204" pitchFamily="34" charset="0"/>
                <a:cs typeface="Verdana"/>
              </a:endParaRPr>
            </a:p>
            <a:p>
              <a:pPr marL="298450" indent="-285750">
                <a:lnSpc>
                  <a:spcPct val="100000"/>
                </a:lnSpc>
                <a:buSzPct val="70000"/>
                <a:buFont typeface="Arial" panose="020B0604020202020204" pitchFamily="34" charset="0"/>
                <a:buChar char="•"/>
                <a:tabLst>
                  <a:tab pos="298450" algn="l"/>
                </a:tabLst>
              </a:pPr>
              <a:r>
                <a:rPr lang="en-US" sz="1050" dirty="0">
                  <a:latin typeface="Aptos" panose="020B0004020202020204" pitchFamily="34" charset="0"/>
                  <a:cs typeface="Verdana"/>
                </a:rPr>
                <a:t>Per</a:t>
              </a:r>
              <a:r>
                <a:rPr lang="en-US" sz="1050" spc="-45" dirty="0">
                  <a:latin typeface="Aptos" panose="020B0004020202020204" pitchFamily="34" charset="0"/>
                  <a:cs typeface="Verdana"/>
                </a:rPr>
                <a:t> </a:t>
              </a:r>
              <a:r>
                <a:rPr lang="en-US" sz="1050" dirty="0">
                  <a:latin typeface="Aptos" panose="020B0004020202020204" pitchFamily="34" charset="0"/>
                  <a:cs typeface="Verdana"/>
                </a:rPr>
                <a:t>Unit</a:t>
              </a:r>
              <a:r>
                <a:rPr lang="en-US" sz="1050" spc="-25" dirty="0">
                  <a:latin typeface="Aptos" panose="020B0004020202020204" pitchFamily="34" charset="0"/>
                  <a:cs typeface="Verdana"/>
                </a:rPr>
                <a:t> </a:t>
              </a:r>
              <a:r>
                <a:rPr lang="en-US" sz="1050" spc="-20" dirty="0">
                  <a:latin typeface="Aptos" panose="020B0004020202020204" pitchFamily="34" charset="0"/>
                  <a:cs typeface="Verdana"/>
                </a:rPr>
                <a:t>Cost</a:t>
              </a:r>
              <a:endParaRPr lang="en-US" sz="1050" dirty="0">
                <a:latin typeface="Aptos" panose="020B0004020202020204" pitchFamily="34" charset="0"/>
                <a:cs typeface="Verdana"/>
              </a:endParaRPr>
            </a:p>
            <a:p>
              <a:pPr marL="12700">
                <a:lnSpc>
                  <a:spcPct val="100000"/>
                </a:lnSpc>
                <a:spcBef>
                  <a:spcPts val="1200"/>
                </a:spcBef>
              </a:pPr>
              <a:r>
                <a:rPr lang="en-US" sz="1050" b="1" spc="-10" dirty="0">
                  <a:latin typeface="Aptos" panose="020B0004020202020204" pitchFamily="34" charset="0"/>
                  <a:cs typeface="Verdana"/>
                </a:rPr>
                <a:t>Unit:</a:t>
              </a:r>
              <a:endParaRPr lang="en-US" sz="1050" dirty="0">
                <a:latin typeface="Aptos" panose="020B0004020202020204" pitchFamily="34" charset="0"/>
                <a:cs typeface="Verdana"/>
              </a:endParaRPr>
            </a:p>
            <a:p>
              <a:pPr marL="297815" marR="15240" indent="-285750">
                <a:lnSpc>
                  <a:spcPct val="100000"/>
                </a:lnSpc>
                <a:buSzPct val="70000"/>
                <a:buFont typeface="Arial" panose="020B0604020202020204" pitchFamily="34" charset="0"/>
                <a:buChar char="•"/>
                <a:tabLst>
                  <a:tab pos="299085" algn="l"/>
                </a:tabLst>
              </a:pPr>
              <a:r>
                <a:rPr lang="en-US" sz="1050" dirty="0">
                  <a:latin typeface="Aptos" panose="020B0004020202020204" pitchFamily="34" charset="0"/>
                  <a:cs typeface="Verdana"/>
                </a:rPr>
                <a:t>The</a:t>
              </a:r>
              <a:r>
                <a:rPr lang="en-US" sz="1050" spc="-40" dirty="0">
                  <a:latin typeface="Aptos" panose="020B0004020202020204" pitchFamily="34" charset="0"/>
                  <a:cs typeface="Verdana"/>
                </a:rPr>
                <a:t> </a:t>
              </a:r>
              <a:r>
                <a:rPr lang="en-US" sz="1050" dirty="0">
                  <a:latin typeface="Aptos" panose="020B0004020202020204" pitchFamily="34" charset="0"/>
                  <a:cs typeface="Verdana"/>
                </a:rPr>
                <a:t>quantity</a:t>
              </a:r>
              <a:r>
                <a:rPr lang="en-US" sz="1050" spc="-20" dirty="0">
                  <a:latin typeface="Aptos" panose="020B0004020202020204" pitchFamily="34" charset="0"/>
                  <a:cs typeface="Verdana"/>
                </a:rPr>
                <a:t> </a:t>
              </a:r>
              <a:r>
                <a:rPr lang="en-US" sz="1050" dirty="0">
                  <a:latin typeface="Aptos" panose="020B0004020202020204" pitchFamily="34" charset="0"/>
                  <a:cs typeface="Verdana"/>
                </a:rPr>
                <a:t>(number</a:t>
              </a:r>
              <a:r>
                <a:rPr lang="en-US" sz="1050" spc="-10" dirty="0">
                  <a:latin typeface="Aptos" panose="020B0004020202020204" pitchFamily="34" charset="0"/>
                  <a:cs typeface="Verdana"/>
                </a:rPr>
                <a:t> </a:t>
              </a:r>
              <a:r>
                <a:rPr lang="en-US" sz="1050" dirty="0">
                  <a:latin typeface="Aptos" panose="020B0004020202020204" pitchFamily="34" charset="0"/>
                  <a:cs typeface="Verdana"/>
                </a:rPr>
                <a:t>of</a:t>
              </a:r>
              <a:r>
                <a:rPr lang="en-US" sz="1050" spc="-45" dirty="0">
                  <a:latin typeface="Aptos" panose="020B0004020202020204" pitchFamily="34" charset="0"/>
                  <a:cs typeface="Verdana"/>
                </a:rPr>
                <a:t> </a:t>
              </a:r>
              <a:r>
                <a:rPr lang="en-US" sz="1050" dirty="0">
                  <a:latin typeface="Aptos" panose="020B0004020202020204" pitchFamily="34" charset="0"/>
                  <a:cs typeface="Verdana"/>
                </a:rPr>
                <a:t>units</a:t>
              </a:r>
              <a:r>
                <a:rPr lang="en-US" sz="1050" spc="-25" dirty="0">
                  <a:latin typeface="Aptos" panose="020B0004020202020204" pitchFamily="34" charset="0"/>
                  <a:cs typeface="Verdana"/>
                </a:rPr>
                <a:t> </a:t>
              </a:r>
              <a:r>
                <a:rPr lang="en-US" sz="1050" dirty="0">
                  <a:latin typeface="Aptos" panose="020B0004020202020204" pitchFamily="34" charset="0"/>
                  <a:cs typeface="Verdana"/>
                </a:rPr>
                <a:t>to</a:t>
              </a:r>
              <a:r>
                <a:rPr lang="en-US" sz="1050" spc="-45" dirty="0">
                  <a:latin typeface="Aptos" panose="020B0004020202020204" pitchFamily="34" charset="0"/>
                  <a:cs typeface="Verdana"/>
                </a:rPr>
                <a:t> </a:t>
              </a:r>
              <a:r>
                <a:rPr lang="en-US" sz="1050" dirty="0">
                  <a:latin typeface="Aptos" panose="020B0004020202020204" pitchFamily="34" charset="0"/>
                  <a:cs typeface="Verdana"/>
                </a:rPr>
                <a:t>be</a:t>
              </a:r>
              <a:r>
                <a:rPr lang="en-US" sz="1050" spc="-35" dirty="0">
                  <a:latin typeface="Aptos" panose="020B0004020202020204" pitchFamily="34" charset="0"/>
                  <a:cs typeface="Verdana"/>
                </a:rPr>
                <a:t> </a:t>
              </a:r>
              <a:r>
                <a:rPr lang="en-US" sz="1050" dirty="0">
                  <a:latin typeface="Aptos" panose="020B0004020202020204" pitchFamily="34" charset="0"/>
                  <a:cs typeface="Verdana"/>
                </a:rPr>
                <a:t>purchased</a:t>
              </a:r>
              <a:r>
                <a:rPr lang="en-US" sz="1050" spc="-15" dirty="0">
                  <a:latin typeface="Aptos" panose="020B0004020202020204" pitchFamily="34" charset="0"/>
                  <a:cs typeface="Verdana"/>
                </a:rPr>
                <a:t> </a:t>
              </a:r>
              <a:r>
                <a:rPr lang="en-US" sz="1050" dirty="0">
                  <a:latin typeface="Aptos" panose="020B0004020202020204" pitchFamily="34" charset="0"/>
                  <a:cs typeface="Verdana"/>
                </a:rPr>
                <a:t>with</a:t>
              </a:r>
              <a:r>
                <a:rPr lang="en-US" sz="1050" spc="-35" dirty="0">
                  <a:latin typeface="Aptos" panose="020B0004020202020204" pitchFamily="34" charset="0"/>
                  <a:cs typeface="Verdana"/>
                </a:rPr>
                <a:t> </a:t>
              </a:r>
              <a:r>
                <a:rPr lang="en-US" sz="1050" dirty="0">
                  <a:latin typeface="Aptos" panose="020B0004020202020204" pitchFamily="34" charset="0"/>
                  <a:cs typeface="Verdana"/>
                </a:rPr>
                <a:t>OOG</a:t>
              </a:r>
              <a:r>
                <a:rPr lang="en-US" sz="1050" spc="-35" dirty="0">
                  <a:latin typeface="Aptos" panose="020B0004020202020204" pitchFamily="34" charset="0"/>
                  <a:cs typeface="Verdana"/>
                </a:rPr>
                <a:t> </a:t>
              </a:r>
              <a:r>
                <a:rPr lang="en-US" sz="1050" spc="-25" dirty="0">
                  <a:latin typeface="Aptos" panose="020B0004020202020204" pitchFamily="34" charset="0"/>
                  <a:cs typeface="Verdana"/>
                </a:rPr>
                <a:t>and </a:t>
              </a:r>
              <a:r>
                <a:rPr lang="en-US" sz="1050" dirty="0">
                  <a:latin typeface="Aptos" panose="020B0004020202020204" pitchFamily="34" charset="0"/>
                  <a:cs typeface="Verdana"/>
                </a:rPr>
                <a:t>Matching</a:t>
              </a:r>
              <a:r>
                <a:rPr lang="en-US" sz="1050" spc="-5" dirty="0">
                  <a:latin typeface="Aptos" panose="020B0004020202020204" pitchFamily="34" charset="0"/>
                  <a:cs typeface="Verdana"/>
                </a:rPr>
                <a:t> </a:t>
              </a:r>
              <a:r>
                <a:rPr lang="en-US" sz="1050" dirty="0">
                  <a:latin typeface="Aptos" panose="020B0004020202020204" pitchFamily="34" charset="0"/>
                  <a:cs typeface="Verdana"/>
                </a:rPr>
                <a:t>Funds)</a:t>
              </a:r>
              <a:r>
                <a:rPr lang="en-US" sz="1050" spc="-10" dirty="0">
                  <a:latin typeface="Aptos" panose="020B0004020202020204" pitchFamily="34" charset="0"/>
                  <a:cs typeface="Verdana"/>
                </a:rPr>
                <a:t> </a:t>
              </a:r>
              <a:r>
                <a:rPr lang="en-US" sz="1050" dirty="0">
                  <a:latin typeface="Aptos" panose="020B0004020202020204" pitchFamily="34" charset="0"/>
                  <a:cs typeface="Verdana"/>
                </a:rPr>
                <a:t>must</a:t>
              </a:r>
              <a:r>
                <a:rPr lang="en-US" sz="1050" spc="-10" dirty="0">
                  <a:latin typeface="Aptos" panose="020B0004020202020204" pitchFamily="34" charset="0"/>
                  <a:cs typeface="Verdana"/>
                </a:rPr>
                <a:t> </a:t>
              </a:r>
              <a:r>
                <a:rPr lang="en-US" sz="1050" dirty="0">
                  <a:latin typeface="Aptos" panose="020B0004020202020204" pitchFamily="34" charset="0"/>
                  <a:cs typeface="Verdana"/>
                </a:rPr>
                <a:t>go</a:t>
              </a:r>
              <a:r>
                <a:rPr lang="en-US" sz="1050" spc="-35" dirty="0">
                  <a:latin typeface="Aptos" panose="020B0004020202020204" pitchFamily="34" charset="0"/>
                  <a:cs typeface="Verdana"/>
                </a:rPr>
                <a:t> </a:t>
              </a:r>
              <a:r>
                <a:rPr lang="en-US" sz="1050" dirty="0">
                  <a:latin typeface="Aptos" panose="020B0004020202020204" pitchFamily="34" charset="0"/>
                  <a:cs typeface="Verdana"/>
                </a:rPr>
                <a:t>in</a:t>
              </a:r>
              <a:r>
                <a:rPr lang="en-US" sz="1050" spc="-25" dirty="0">
                  <a:latin typeface="Aptos" panose="020B0004020202020204" pitchFamily="34" charset="0"/>
                  <a:cs typeface="Verdana"/>
                </a:rPr>
                <a:t> </a:t>
              </a:r>
              <a:r>
                <a:rPr lang="en-US" sz="1050" dirty="0">
                  <a:latin typeface="Aptos" panose="020B0004020202020204" pitchFamily="34" charset="0"/>
                  <a:cs typeface="Verdana"/>
                </a:rPr>
                <a:t>the</a:t>
              </a:r>
              <a:r>
                <a:rPr lang="en-US" sz="1050" spc="-45" dirty="0">
                  <a:latin typeface="Aptos" panose="020B0004020202020204" pitchFamily="34" charset="0"/>
                  <a:cs typeface="Verdana"/>
                </a:rPr>
                <a:t> </a:t>
              </a:r>
              <a:r>
                <a:rPr lang="en-US" sz="1050" dirty="0">
                  <a:latin typeface="Aptos" panose="020B0004020202020204" pitchFamily="34" charset="0"/>
                  <a:cs typeface="Verdana"/>
                </a:rPr>
                <a:t>Unit</a:t>
              </a:r>
              <a:r>
                <a:rPr lang="en-US" sz="1050" spc="-15" dirty="0">
                  <a:latin typeface="Aptos" panose="020B0004020202020204" pitchFamily="34" charset="0"/>
                  <a:cs typeface="Verdana"/>
                </a:rPr>
                <a:t> </a:t>
              </a:r>
              <a:r>
                <a:rPr lang="en-US" sz="1050" dirty="0">
                  <a:latin typeface="Aptos" panose="020B0004020202020204" pitchFamily="34" charset="0"/>
                  <a:cs typeface="Verdana"/>
                </a:rPr>
                <a:t>field</a:t>
              </a:r>
              <a:r>
                <a:rPr lang="en-US" sz="1050" spc="-25" dirty="0">
                  <a:latin typeface="Aptos" panose="020B0004020202020204" pitchFamily="34" charset="0"/>
                  <a:cs typeface="Verdana"/>
                </a:rPr>
                <a:t> </a:t>
              </a:r>
              <a:r>
                <a:rPr lang="en-US" sz="1050" dirty="0">
                  <a:latin typeface="Aptos" panose="020B0004020202020204" pitchFamily="34" charset="0"/>
                  <a:cs typeface="Verdana"/>
                </a:rPr>
                <a:t>of</a:t>
              </a:r>
              <a:r>
                <a:rPr lang="en-US" sz="1050" spc="-35" dirty="0">
                  <a:latin typeface="Aptos" panose="020B0004020202020204" pitchFamily="34" charset="0"/>
                  <a:cs typeface="Verdana"/>
                </a:rPr>
                <a:t> </a:t>
              </a:r>
              <a:r>
                <a:rPr lang="en-US" sz="1050" dirty="0">
                  <a:latin typeface="Aptos" panose="020B0004020202020204" pitchFamily="34" charset="0"/>
                  <a:cs typeface="Verdana"/>
                </a:rPr>
                <a:t>the</a:t>
              </a:r>
              <a:r>
                <a:rPr lang="en-US" sz="1050" spc="-25" dirty="0">
                  <a:latin typeface="Aptos" panose="020B0004020202020204" pitchFamily="34" charset="0"/>
                  <a:cs typeface="Verdana"/>
                </a:rPr>
                <a:t> </a:t>
              </a:r>
              <a:r>
                <a:rPr lang="en-US" sz="1050" dirty="0">
                  <a:latin typeface="Aptos" panose="020B0004020202020204" pitchFamily="34" charset="0"/>
                  <a:cs typeface="Verdana"/>
                </a:rPr>
                <a:t>line</a:t>
              </a:r>
              <a:r>
                <a:rPr lang="en-US" sz="1050" spc="-30" dirty="0">
                  <a:latin typeface="Aptos" panose="020B0004020202020204" pitchFamily="34" charset="0"/>
                  <a:cs typeface="Verdana"/>
                </a:rPr>
                <a:t> </a:t>
              </a:r>
              <a:r>
                <a:rPr lang="en-US" sz="1050" spc="-10" dirty="0">
                  <a:latin typeface="Aptos" panose="020B0004020202020204" pitchFamily="34" charset="0"/>
                  <a:cs typeface="Verdana"/>
                </a:rPr>
                <a:t>item.</a:t>
              </a:r>
              <a:endParaRPr lang="en-US" sz="1050" dirty="0">
                <a:latin typeface="Aptos" panose="020B0004020202020204" pitchFamily="34" charset="0"/>
                <a:cs typeface="Verdana"/>
              </a:endParaRPr>
            </a:p>
          </p:txBody>
        </p:sp>
        <p:pic>
          <p:nvPicPr>
            <p:cNvPr id="4" name="Picture 3">
              <a:extLst>
                <a:ext uri="{FF2B5EF4-FFF2-40B4-BE49-F238E27FC236}">
                  <a16:creationId xmlns:a16="http://schemas.microsoft.com/office/drawing/2014/main" id="{594AEB4E-AD19-760E-371D-9CD6C43AB52C}"/>
                </a:ext>
              </a:extLst>
            </p:cNvPr>
            <p:cNvPicPr>
              <a:picLocks noChangeAspect="1"/>
            </p:cNvPicPr>
            <p:nvPr/>
          </p:nvPicPr>
          <p:blipFill>
            <a:blip r:embed="rId3"/>
            <a:stretch>
              <a:fillRect/>
            </a:stretch>
          </p:blipFill>
          <p:spPr>
            <a:xfrm>
              <a:off x="1117409" y="1714064"/>
              <a:ext cx="4385049" cy="2502666"/>
            </a:xfrm>
            <a:prstGeom prst="rect">
              <a:avLst/>
            </a:prstGeom>
          </p:spPr>
        </p:pic>
        <p:sp>
          <p:nvSpPr>
            <p:cNvPr id="16" name="TextBox 15">
              <a:extLst>
                <a:ext uri="{FF2B5EF4-FFF2-40B4-BE49-F238E27FC236}">
                  <a16:creationId xmlns:a16="http://schemas.microsoft.com/office/drawing/2014/main" id="{39D5B361-813C-2D8A-003E-3E9DB93382D2}"/>
                </a:ext>
              </a:extLst>
            </p:cNvPr>
            <p:cNvSpPr txBox="1"/>
            <p:nvPr/>
          </p:nvSpPr>
          <p:spPr>
            <a:xfrm>
              <a:off x="1274676" y="1992893"/>
              <a:ext cx="3961335" cy="738664"/>
            </a:xfrm>
            <a:prstGeom prst="rect">
              <a:avLst/>
            </a:prstGeom>
            <a:noFill/>
          </p:spPr>
          <p:txBody>
            <a:bodyPr wrap="square" rtlCol="0">
              <a:spAutoFit/>
            </a:bodyPr>
            <a:lstStyle/>
            <a:p>
              <a:r>
                <a:rPr lang="en-US" sz="800" kern="100" dirty="0">
                  <a:effectLst/>
                  <a:latin typeface="Calibri" panose="020F0502020204030204" pitchFamily="34" charset="0"/>
                  <a:ea typeface="Calibri" panose="020F0502020204030204" pitchFamily="34" charset="0"/>
                  <a:cs typeface="Times New Roman" panose="02020603050405020304" pitchFamily="18" charset="0"/>
                </a:rPr>
                <a:t>Radio Solutions XLT 4500 P25 Portable radios. These radios will be used by the Masonville Fire Department to enhance interoperability when responding to acts of terrorism and other emergencies. 25 radio Kits (radio, holster, blet clip and charger) @ $2,500.00 per kit. </a:t>
              </a:r>
            </a:p>
            <a:p>
              <a:endParaRPr lang="en-US" dirty="0"/>
            </a:p>
          </p:txBody>
        </p:sp>
        <p:sp>
          <p:nvSpPr>
            <p:cNvPr id="23" name="TextBox 22">
              <a:extLst>
                <a:ext uri="{FF2B5EF4-FFF2-40B4-BE49-F238E27FC236}">
                  <a16:creationId xmlns:a16="http://schemas.microsoft.com/office/drawing/2014/main" id="{4C7EF2DC-1CF5-A16A-DBB8-EF9F75433389}"/>
                </a:ext>
              </a:extLst>
            </p:cNvPr>
            <p:cNvSpPr txBox="1"/>
            <p:nvPr/>
          </p:nvSpPr>
          <p:spPr>
            <a:xfrm>
              <a:off x="1903109" y="2629962"/>
              <a:ext cx="1168400" cy="261610"/>
            </a:xfrm>
            <a:prstGeom prst="rect">
              <a:avLst/>
            </a:prstGeom>
            <a:noFill/>
          </p:spPr>
          <p:txBody>
            <a:bodyPr wrap="square" rtlCol="0">
              <a:spAutoFit/>
            </a:bodyPr>
            <a:lstStyle/>
            <a:p>
              <a:r>
                <a:rPr lang="en-US" sz="1100" dirty="0"/>
                <a:t>$62,500.00</a:t>
              </a:r>
            </a:p>
          </p:txBody>
        </p:sp>
      </p:grpSp>
      <p:pic>
        <p:nvPicPr>
          <p:cNvPr id="10" name="Picture 9">
            <a:extLst>
              <a:ext uri="{FF2B5EF4-FFF2-40B4-BE49-F238E27FC236}">
                <a16:creationId xmlns:a16="http://schemas.microsoft.com/office/drawing/2014/main" id="{BE7EC082-5281-1D77-6D50-F66B44A5EC78}"/>
              </a:ext>
            </a:extLst>
          </p:cNvPr>
          <p:cNvPicPr>
            <a:picLocks noChangeAspect="1"/>
          </p:cNvPicPr>
          <p:nvPr/>
        </p:nvPicPr>
        <p:blipFill rotWithShape="1">
          <a:blip r:embed="rId4"/>
          <a:srcRect l="353" t="5709" r="773" b="9268"/>
          <a:stretch/>
        </p:blipFill>
        <p:spPr>
          <a:xfrm>
            <a:off x="968025" y="329697"/>
            <a:ext cx="10277856" cy="313156"/>
          </a:xfrm>
          <a:prstGeom prst="rect">
            <a:avLst/>
          </a:prstGeom>
        </p:spPr>
      </p:pic>
      <p:sp>
        <p:nvSpPr>
          <p:cNvPr id="5" name="Title 1">
            <a:extLst>
              <a:ext uri="{FF2B5EF4-FFF2-40B4-BE49-F238E27FC236}">
                <a16:creationId xmlns:a16="http://schemas.microsoft.com/office/drawing/2014/main" id="{5113B329-2F62-F492-3928-10B601776E7B}"/>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Budget / Details Tab: </a:t>
            </a:r>
            <a:r>
              <a:rPr lang="en-US" sz="2800" dirty="0">
                <a:latin typeface="Aptos" panose="020B0004020202020204" pitchFamily="34" charset="0"/>
              </a:rPr>
              <a:t>Equipment</a:t>
            </a:r>
          </a:p>
        </p:txBody>
      </p:sp>
      <p:graphicFrame>
        <p:nvGraphicFramePr>
          <p:cNvPr id="6" name="Table 5">
            <a:extLst>
              <a:ext uri="{FF2B5EF4-FFF2-40B4-BE49-F238E27FC236}">
                <a16:creationId xmlns:a16="http://schemas.microsoft.com/office/drawing/2014/main" id="{598C8383-A0BB-88FF-E419-352F2480C9E4}"/>
              </a:ext>
            </a:extLst>
          </p:cNvPr>
          <p:cNvGraphicFramePr>
            <a:graphicFrameLocks noGrp="1"/>
          </p:cNvGraphicFramePr>
          <p:nvPr>
            <p:extLst>
              <p:ext uri="{D42A27DB-BD31-4B8C-83A1-F6EECF244321}">
                <p14:modId xmlns:p14="http://schemas.microsoft.com/office/powerpoint/2010/main" val="747599377"/>
              </p:ext>
            </p:extLst>
          </p:nvPr>
        </p:nvGraphicFramePr>
        <p:xfrm>
          <a:off x="1109686" y="5016158"/>
          <a:ext cx="10019409" cy="762127"/>
        </p:xfrm>
        <a:graphic>
          <a:graphicData uri="http://schemas.openxmlformats.org/drawingml/2006/table">
            <a:tbl>
              <a:tblPr firstRow="1" bandRow="1">
                <a:tableStyleId>{F2DE63D5-997A-4646-A377-4702673A728D}</a:tableStyleId>
              </a:tblPr>
              <a:tblGrid>
                <a:gridCol w="10019409">
                  <a:extLst>
                    <a:ext uri="{9D8B030D-6E8A-4147-A177-3AD203B41FA5}">
                      <a16:colId xmlns:a16="http://schemas.microsoft.com/office/drawing/2014/main" val="778927854"/>
                    </a:ext>
                  </a:extLst>
                </a:gridCol>
              </a:tblGrid>
              <a:tr h="351788">
                <a:tc>
                  <a:txBody>
                    <a:bodyPr/>
                    <a:lstStyle/>
                    <a:p>
                      <a:pPr algn="ctr"/>
                      <a:r>
                        <a:rPr lang="en-US" dirty="0">
                          <a:latin typeface="Aptos" panose="020B0004020202020204" pitchFamily="34" charset="0"/>
                        </a:rPr>
                        <a:t>Common Issues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462729032"/>
                  </a:ext>
                </a:extLst>
              </a:tr>
              <a:tr h="288292">
                <a:tc>
                  <a:txBody>
                    <a:bodyPr/>
                    <a:lstStyle/>
                    <a:p>
                      <a:pPr marL="377825" marR="0" lvl="0" indent="-286385" algn="l" defTabSz="914411" rtl="0" eaLnBrk="1" fontAlgn="auto" latinLnBrk="0" hangingPunct="1">
                        <a:lnSpc>
                          <a:spcPct val="100000"/>
                        </a:lnSpc>
                        <a:spcBef>
                          <a:spcPts val="0"/>
                        </a:spcBef>
                        <a:spcAft>
                          <a:spcPts val="0"/>
                        </a:spcAft>
                        <a:buClrTx/>
                        <a:buSzTx/>
                        <a:buFont typeface="Wingdings"/>
                        <a:buChar char=""/>
                        <a:tabLst>
                          <a:tab pos="377825" algn="l"/>
                        </a:tabLst>
                        <a:defRPr/>
                      </a:pPr>
                      <a:r>
                        <a:rPr lang="en-US" sz="1000" b="1" dirty="0">
                          <a:solidFill>
                            <a:srgbClr val="404040"/>
                          </a:solidFill>
                          <a:latin typeface="Aptos" panose="020B0004020202020204" pitchFamily="34" charset="0"/>
                          <a:cs typeface="Verdana"/>
                        </a:rPr>
                        <a:t>Line-item descriptions do not contain the per unit costs.</a:t>
                      </a:r>
                    </a:p>
                    <a:p>
                      <a:pPr marL="377825" marR="0" lvl="0" indent="-286385" algn="l" defTabSz="914411" rtl="0" eaLnBrk="1" fontAlgn="auto" latinLnBrk="0" hangingPunct="1">
                        <a:lnSpc>
                          <a:spcPct val="100000"/>
                        </a:lnSpc>
                        <a:spcBef>
                          <a:spcPts val="0"/>
                        </a:spcBef>
                        <a:spcAft>
                          <a:spcPts val="0"/>
                        </a:spcAft>
                        <a:buClrTx/>
                        <a:buSzTx/>
                        <a:buFont typeface="Wingdings"/>
                        <a:buChar char=""/>
                        <a:tabLst>
                          <a:tab pos="377825" algn="l"/>
                        </a:tabLst>
                        <a:defRPr/>
                      </a:pPr>
                      <a:r>
                        <a:rPr lang="en-US" sz="1000" b="1" dirty="0">
                          <a:solidFill>
                            <a:srgbClr val="404040"/>
                          </a:solidFill>
                          <a:latin typeface="Aptos" panose="020B0004020202020204" pitchFamily="34" charset="0"/>
                          <a:cs typeface="Verdana"/>
                        </a:rPr>
                        <a:t>The equipment cannot be tied back to the purpose of the project.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9019832"/>
                  </a:ext>
                </a:extLst>
              </a:tr>
            </a:tbl>
          </a:graphicData>
        </a:graphic>
      </p:graphicFrame>
    </p:spTree>
    <p:extLst>
      <p:ext uri="{BB962C8B-B14F-4D97-AF65-F5344CB8AC3E}">
        <p14:creationId xmlns:p14="http://schemas.microsoft.com/office/powerpoint/2010/main" val="8984171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0" name="TextBox 9">
            <a:extLst>
              <a:ext uri="{FF2B5EF4-FFF2-40B4-BE49-F238E27FC236}">
                <a16:creationId xmlns:a16="http://schemas.microsoft.com/office/drawing/2014/main" id="{B07B1B2F-90BC-6B12-EB93-03B5E1461914}"/>
              </a:ext>
            </a:extLst>
          </p:cNvPr>
          <p:cNvSpPr txBox="1"/>
          <p:nvPr/>
        </p:nvSpPr>
        <p:spPr>
          <a:xfrm>
            <a:off x="968024" y="1688402"/>
            <a:ext cx="10277856" cy="3477875"/>
          </a:xfrm>
          <a:prstGeom prst="rect">
            <a:avLst/>
          </a:prstGeom>
          <a:noFill/>
        </p:spPr>
        <p:txBody>
          <a:bodyPr wrap="square" rtlCol="0">
            <a:spAutoFit/>
          </a:bodyPr>
          <a:lstStyle/>
          <a:p>
            <a:r>
              <a:rPr lang="en-US" sz="1400" b="1" dirty="0">
                <a:latin typeface="Aptos" panose="020B0004020202020204" pitchFamily="34" charset="0"/>
              </a:rPr>
              <a:t>Explosive Ordinance Disposal Team X-Ray System</a:t>
            </a:r>
          </a:p>
          <a:p>
            <a:r>
              <a:rPr lang="en-US" sz="1100" b="1" dirty="0">
                <a:latin typeface="Aptos" panose="020B0004020202020204" pitchFamily="34" charset="0"/>
              </a:rPr>
              <a:t>Budget Code: </a:t>
            </a:r>
            <a:r>
              <a:rPr lang="en-US" sz="1100" i="1" dirty="0">
                <a:latin typeface="Aptos" panose="020B0004020202020204" pitchFamily="34" charset="0"/>
              </a:rPr>
              <a:t>02EX-01-XRAP X-Ray Equipment, Portable or Transportable</a:t>
            </a:r>
          </a:p>
          <a:p>
            <a:r>
              <a:rPr lang="en-US" sz="1000" dirty="0">
                <a:latin typeface="Aptos" panose="020B0004020202020204" pitchFamily="34" charset="0"/>
              </a:rPr>
              <a:t>Clearview 7500 x-ray unit for the City of Masonville's EOD team. This equipment will allow the team x-ray items of interest during screening, searches, and responses in the Entertainment District and across the city and region in order to quickly identify and mitigate terrorist threats. Two units at $25,000.00 per unit.</a:t>
            </a:r>
          </a:p>
          <a:p>
            <a:endParaRPr lang="en-US" sz="1200" dirty="0">
              <a:latin typeface="Aptos" panose="020B0004020202020204" pitchFamily="34" charset="0"/>
            </a:endParaRPr>
          </a:p>
          <a:p>
            <a:r>
              <a:rPr lang="en-US" sz="1400" b="1" dirty="0">
                <a:latin typeface="Aptos" panose="020B0004020202020204" pitchFamily="34" charset="0"/>
              </a:rPr>
              <a:t>SWAT Team Night Vision Goggles</a:t>
            </a:r>
          </a:p>
          <a:p>
            <a:r>
              <a:rPr lang="en-US" sz="1100" b="1" dirty="0">
                <a:latin typeface="Aptos" panose="020B0004020202020204" pitchFamily="34" charset="0"/>
              </a:rPr>
              <a:t>Budget Code: </a:t>
            </a:r>
            <a:r>
              <a:rPr lang="en-US" sz="1100" i="1" dirty="0">
                <a:latin typeface="Aptos" panose="020B0004020202020204" pitchFamily="34" charset="0"/>
              </a:rPr>
              <a:t>03OE-02-TILA Optics, Thermal Imaging and/or Light Amplification</a:t>
            </a:r>
          </a:p>
          <a:p>
            <a:r>
              <a:rPr lang="en-US" sz="1000" dirty="0">
                <a:latin typeface="Aptos" panose="020B0004020202020204" pitchFamily="34" charset="0"/>
              </a:rPr>
              <a:t>9 pairs Nighthawk 8000 helmet mounted night vision goggles to be utilized by the Texas County SWAT team members. 9 @ $3550.00 Each</a:t>
            </a:r>
          </a:p>
          <a:p>
            <a:r>
              <a:rPr lang="en-US" sz="1000" dirty="0">
                <a:latin typeface="Aptos" panose="020B0004020202020204" pitchFamily="34" charset="0"/>
              </a:rPr>
              <a:t>Repeaters </a:t>
            </a:r>
          </a:p>
          <a:p>
            <a:endParaRPr lang="en-US" sz="1200" dirty="0">
              <a:latin typeface="Aptos" panose="020B0004020202020204" pitchFamily="34" charset="0"/>
            </a:endParaRPr>
          </a:p>
          <a:p>
            <a:r>
              <a:rPr lang="en-US" sz="1400" b="1" dirty="0">
                <a:latin typeface="Aptos" panose="020B0004020202020204" pitchFamily="34" charset="0"/>
              </a:rPr>
              <a:t>Emergency Operations Center Computers</a:t>
            </a:r>
          </a:p>
          <a:p>
            <a:r>
              <a:rPr lang="en-US" sz="1100" b="1" dirty="0">
                <a:latin typeface="Aptos" panose="020B0004020202020204" pitchFamily="34" charset="0"/>
              </a:rPr>
              <a:t>Budget Code: </a:t>
            </a:r>
            <a:r>
              <a:rPr lang="en-US" sz="1100" i="1" dirty="0">
                <a:latin typeface="Aptos" panose="020B0004020202020204" pitchFamily="34" charset="0"/>
              </a:rPr>
              <a:t>04HW-01-INHW Hardware, Computer, Integrated</a:t>
            </a:r>
          </a:p>
          <a:p>
            <a:r>
              <a:rPr lang="en-US" sz="1000" i="1" dirty="0">
                <a:latin typeface="Aptos" panose="020B0004020202020204" pitchFamily="34" charset="0"/>
              </a:rPr>
              <a:t>Laptop computer with docking station, keyboard and mouse for use in the Texas County Emergency Operations center to enhance operational coordination during terror events.  25 Zell 8200 Laptop computer bundle which includes Laptop computer with docking station, keyboard and mouse @ $2,500 per unit.   </a:t>
            </a:r>
          </a:p>
          <a:p>
            <a:endParaRPr lang="en-US" sz="1200" dirty="0">
              <a:latin typeface="Aptos" panose="020B0004020202020204" pitchFamily="34" charset="0"/>
            </a:endParaRPr>
          </a:p>
          <a:p>
            <a:r>
              <a:rPr lang="en-US" sz="1400" b="1" dirty="0">
                <a:latin typeface="Aptos" panose="020B0004020202020204" pitchFamily="34" charset="0"/>
              </a:rPr>
              <a:t>Surveillance System for Critical Infrastructure</a:t>
            </a:r>
          </a:p>
          <a:p>
            <a:r>
              <a:rPr lang="en-US" sz="1100" b="1" dirty="0">
                <a:latin typeface="Aptos" panose="020B0004020202020204" pitchFamily="34" charset="0"/>
              </a:rPr>
              <a:t>Budget Code: </a:t>
            </a:r>
            <a:r>
              <a:rPr lang="en-US" sz="1100" i="1" dirty="0">
                <a:latin typeface="Aptos" panose="020B0004020202020204" pitchFamily="34" charset="0"/>
              </a:rPr>
              <a:t>14SW-01-VIDA Systems, Video Assessment, Security</a:t>
            </a:r>
          </a:p>
          <a:p>
            <a:r>
              <a:rPr lang="en-US" sz="1000" dirty="0">
                <a:latin typeface="Aptos" panose="020B0004020202020204" pitchFamily="34" charset="0"/>
              </a:rPr>
              <a:t>Video Camera Surveillance system for the City of Masonville drinking water facility. This system will be purchased as a package which includes 25 IP cameras, one network video recorder and associated cables and connectors. One complete Surveillance Direct model 3250 packaged system at $25,000.00  </a:t>
            </a:r>
          </a:p>
        </p:txBody>
      </p:sp>
      <p:pic>
        <p:nvPicPr>
          <p:cNvPr id="2" name="Picture 1">
            <a:extLst>
              <a:ext uri="{FF2B5EF4-FFF2-40B4-BE49-F238E27FC236}">
                <a16:creationId xmlns:a16="http://schemas.microsoft.com/office/drawing/2014/main" id="{E6416EB9-C590-B64D-3874-8C4589A8410D}"/>
              </a:ext>
            </a:extLst>
          </p:cNvPr>
          <p:cNvPicPr>
            <a:picLocks noChangeAspect="1"/>
          </p:cNvPicPr>
          <p:nvPr/>
        </p:nvPicPr>
        <p:blipFill rotWithShape="1">
          <a:blip r:embed="rId3"/>
          <a:srcRect l="353" t="5709" r="773" b="9268"/>
          <a:stretch/>
        </p:blipFill>
        <p:spPr>
          <a:xfrm>
            <a:off x="968025" y="329697"/>
            <a:ext cx="10277856" cy="313156"/>
          </a:xfrm>
          <a:prstGeom prst="rect">
            <a:avLst/>
          </a:prstGeom>
        </p:spPr>
      </p:pic>
      <p:sp>
        <p:nvSpPr>
          <p:cNvPr id="5" name="Title 1">
            <a:extLst>
              <a:ext uri="{FF2B5EF4-FFF2-40B4-BE49-F238E27FC236}">
                <a16:creationId xmlns:a16="http://schemas.microsoft.com/office/drawing/2014/main" id="{9DFBF64E-1987-3764-0B4C-133E807B5F87}"/>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Budget / Details Tab: </a:t>
            </a:r>
            <a:r>
              <a:rPr lang="en-US" sz="2800" dirty="0">
                <a:latin typeface="Aptos" panose="020B0004020202020204" pitchFamily="34" charset="0"/>
              </a:rPr>
              <a:t>Equipment</a:t>
            </a:r>
          </a:p>
        </p:txBody>
      </p:sp>
    </p:spTree>
    <p:extLst>
      <p:ext uri="{BB962C8B-B14F-4D97-AF65-F5344CB8AC3E}">
        <p14:creationId xmlns:p14="http://schemas.microsoft.com/office/powerpoint/2010/main" val="6115839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7" name="Group 6">
            <a:extLst>
              <a:ext uri="{FF2B5EF4-FFF2-40B4-BE49-F238E27FC236}">
                <a16:creationId xmlns:a16="http://schemas.microsoft.com/office/drawing/2014/main" id="{0A2C4B07-DEA0-6E94-414C-E4DC22213044}"/>
              </a:ext>
            </a:extLst>
          </p:cNvPr>
          <p:cNvGrpSpPr/>
          <p:nvPr/>
        </p:nvGrpSpPr>
        <p:grpSpPr>
          <a:xfrm>
            <a:off x="1086295" y="1831357"/>
            <a:ext cx="10021126" cy="2692853"/>
            <a:chOff x="1086295" y="1708525"/>
            <a:chExt cx="10021126" cy="2692853"/>
          </a:xfrm>
        </p:grpSpPr>
        <p:sp>
          <p:nvSpPr>
            <p:cNvPr id="17" name="object 4">
              <a:extLst>
                <a:ext uri="{FF2B5EF4-FFF2-40B4-BE49-F238E27FC236}">
                  <a16:creationId xmlns:a16="http://schemas.microsoft.com/office/drawing/2014/main" id="{FB7B3222-955F-BC2B-7E8F-0B8EE3C88D54}"/>
                </a:ext>
              </a:extLst>
            </p:cNvPr>
            <p:cNvSpPr txBox="1"/>
            <p:nvPr/>
          </p:nvSpPr>
          <p:spPr>
            <a:xfrm>
              <a:off x="5744226" y="1708525"/>
              <a:ext cx="5361478" cy="1466427"/>
            </a:xfrm>
            <a:prstGeom prst="rect">
              <a:avLst/>
            </a:prstGeom>
          </p:spPr>
          <p:txBody>
            <a:bodyPr vert="horz" wrap="square" lIns="0" tIns="12065" rIns="0" bIns="0" rtlCol="0">
              <a:spAutoFit/>
            </a:bodyPr>
            <a:lstStyle/>
            <a:p>
              <a:pPr marL="12700">
                <a:lnSpc>
                  <a:spcPct val="100000"/>
                </a:lnSpc>
                <a:spcBef>
                  <a:spcPts val="95"/>
                </a:spcBef>
              </a:pPr>
              <a:r>
                <a:rPr lang="en-US" sz="1050" b="1" dirty="0">
                  <a:latin typeface="Aptos" panose="020B0004020202020204" pitchFamily="34" charset="0"/>
                </a:rPr>
                <a:t>Supplies</a:t>
              </a:r>
              <a:r>
                <a:rPr lang="en-US" sz="1050" spc="-40" dirty="0">
                  <a:latin typeface="Aptos" panose="020B0004020202020204" pitchFamily="34" charset="0"/>
                </a:rPr>
                <a:t> </a:t>
              </a:r>
              <a:r>
                <a:rPr lang="en-US" sz="1050" dirty="0">
                  <a:latin typeface="Aptos" panose="020B0004020202020204" pitchFamily="34" charset="0"/>
                </a:rPr>
                <a:t>are</a:t>
              </a:r>
              <a:r>
                <a:rPr lang="en-US" sz="1050" spc="-55" dirty="0">
                  <a:latin typeface="Aptos" panose="020B0004020202020204" pitchFamily="34" charset="0"/>
                </a:rPr>
                <a:t> </a:t>
              </a:r>
              <a:r>
                <a:rPr lang="en-US" sz="1050" dirty="0">
                  <a:latin typeface="Aptos" panose="020B0004020202020204" pitchFamily="34" charset="0"/>
                </a:rPr>
                <a:t>tangible</a:t>
              </a:r>
              <a:r>
                <a:rPr lang="en-US" sz="1050" spc="-50" dirty="0">
                  <a:latin typeface="Aptos" panose="020B0004020202020204" pitchFamily="34" charset="0"/>
                </a:rPr>
                <a:t> </a:t>
              </a:r>
              <a:r>
                <a:rPr lang="en-US" sz="1050" dirty="0">
                  <a:latin typeface="Aptos" panose="020B0004020202020204" pitchFamily="34" charset="0"/>
                </a:rPr>
                <a:t>personal</a:t>
              </a:r>
              <a:r>
                <a:rPr lang="en-US" sz="1050" spc="-40" dirty="0">
                  <a:latin typeface="Aptos" panose="020B0004020202020204" pitchFamily="34" charset="0"/>
                </a:rPr>
                <a:t> </a:t>
              </a:r>
              <a:r>
                <a:rPr lang="en-US" sz="1050" dirty="0">
                  <a:latin typeface="Aptos" panose="020B0004020202020204" pitchFamily="34" charset="0"/>
                </a:rPr>
                <a:t>property</a:t>
              </a:r>
              <a:r>
                <a:rPr lang="en-US" sz="1050" spc="-45" dirty="0">
                  <a:latin typeface="Aptos" panose="020B0004020202020204" pitchFamily="34" charset="0"/>
                </a:rPr>
                <a:t> </a:t>
              </a:r>
              <a:r>
                <a:rPr lang="en-US" sz="1050" dirty="0">
                  <a:latin typeface="Aptos" panose="020B0004020202020204" pitchFamily="34" charset="0"/>
                </a:rPr>
                <a:t>valued</a:t>
              </a:r>
              <a:r>
                <a:rPr lang="en-US" sz="1050" spc="-40" dirty="0">
                  <a:latin typeface="Aptos" panose="020B0004020202020204" pitchFamily="34" charset="0"/>
                </a:rPr>
                <a:t> </a:t>
              </a:r>
              <a:r>
                <a:rPr lang="en-US" sz="1050" dirty="0">
                  <a:latin typeface="Aptos" panose="020B0004020202020204" pitchFamily="34" charset="0"/>
                </a:rPr>
                <a:t>less</a:t>
              </a:r>
              <a:r>
                <a:rPr lang="en-US" sz="1050" spc="-50" dirty="0">
                  <a:latin typeface="Aptos" panose="020B0004020202020204" pitchFamily="34" charset="0"/>
                </a:rPr>
                <a:t> </a:t>
              </a:r>
              <a:r>
                <a:rPr lang="en-US" sz="1050" spc="-20" dirty="0">
                  <a:latin typeface="Aptos" panose="020B0004020202020204" pitchFamily="34" charset="0"/>
                </a:rPr>
                <a:t>than </a:t>
              </a:r>
              <a:r>
                <a:rPr lang="en-US" sz="1050" dirty="0">
                  <a:latin typeface="Aptos" panose="020B0004020202020204" pitchFamily="34" charset="0"/>
                </a:rPr>
                <a:t>$5,000.</a:t>
              </a:r>
              <a:r>
                <a:rPr lang="en-US" sz="1050" spc="-75" dirty="0">
                  <a:latin typeface="Aptos" panose="020B0004020202020204" pitchFamily="34" charset="0"/>
                </a:rPr>
                <a:t>*</a:t>
              </a:r>
            </a:p>
            <a:p>
              <a:pPr marL="12700" marR="619760">
                <a:lnSpc>
                  <a:spcPct val="100000"/>
                </a:lnSpc>
              </a:pPr>
              <a:endParaRPr lang="en-US" sz="1050" spc="-75" dirty="0">
                <a:latin typeface="Aptos" panose="020B0004020202020204" pitchFamily="34" charset="0"/>
              </a:endParaRPr>
            </a:p>
            <a:p>
              <a:pPr marL="12700" marR="619760"/>
              <a:r>
                <a:rPr lang="en-US" sz="1050" b="1" dirty="0">
                  <a:latin typeface="Aptos" panose="020B0004020202020204" pitchFamily="34" charset="0"/>
                </a:rPr>
                <a:t>Direct</a:t>
              </a:r>
              <a:r>
                <a:rPr lang="en-US" sz="1050" b="1" spc="-45" dirty="0">
                  <a:latin typeface="Aptos" panose="020B0004020202020204" pitchFamily="34" charset="0"/>
                </a:rPr>
                <a:t> </a:t>
              </a:r>
              <a:r>
                <a:rPr lang="en-US" sz="1050" b="1" dirty="0">
                  <a:latin typeface="Aptos" panose="020B0004020202020204" pitchFamily="34" charset="0"/>
                </a:rPr>
                <a:t>Operating</a:t>
              </a:r>
              <a:r>
                <a:rPr lang="en-US" sz="1050" b="1" spc="-50" dirty="0">
                  <a:latin typeface="Aptos" panose="020B0004020202020204" pitchFamily="34" charset="0"/>
                </a:rPr>
                <a:t> </a:t>
              </a:r>
              <a:r>
                <a:rPr lang="en-US" sz="1050" b="1" dirty="0">
                  <a:latin typeface="Aptos" panose="020B0004020202020204" pitchFamily="34" charset="0"/>
                </a:rPr>
                <a:t>Expenses</a:t>
              </a:r>
              <a:r>
                <a:rPr lang="en-US" sz="1050" b="1" spc="-40" dirty="0">
                  <a:latin typeface="Aptos" panose="020B0004020202020204" pitchFamily="34" charset="0"/>
                </a:rPr>
                <a:t> </a:t>
              </a:r>
              <a:r>
                <a:rPr lang="en-US" sz="1050" dirty="0">
                  <a:latin typeface="Aptos" panose="020B0004020202020204" pitchFamily="34" charset="0"/>
                </a:rPr>
                <a:t>include</a:t>
              </a:r>
              <a:r>
                <a:rPr lang="en-US" sz="1050" spc="-45" dirty="0">
                  <a:latin typeface="Aptos" panose="020B0004020202020204" pitchFamily="34" charset="0"/>
                </a:rPr>
                <a:t> </a:t>
              </a:r>
              <a:r>
                <a:rPr lang="en-US" sz="1050" dirty="0">
                  <a:latin typeface="Aptos" panose="020B0004020202020204" pitchFamily="34" charset="0"/>
                </a:rPr>
                <a:t>direct</a:t>
              </a:r>
              <a:r>
                <a:rPr lang="en-US" sz="1050" spc="-55" dirty="0">
                  <a:latin typeface="Aptos" panose="020B0004020202020204" pitchFamily="34" charset="0"/>
                </a:rPr>
                <a:t> </a:t>
              </a:r>
              <a:r>
                <a:rPr lang="en-US" sz="1050" dirty="0">
                  <a:latin typeface="Aptos" panose="020B0004020202020204" pitchFamily="34" charset="0"/>
                </a:rPr>
                <a:t>costs</a:t>
              </a:r>
              <a:r>
                <a:rPr lang="en-US" sz="1050" spc="-55" dirty="0">
                  <a:latin typeface="Aptos" panose="020B0004020202020204" pitchFamily="34" charset="0"/>
                </a:rPr>
                <a:t> </a:t>
              </a:r>
              <a:r>
                <a:rPr lang="en-US" sz="1050" dirty="0">
                  <a:latin typeface="Aptos" panose="020B0004020202020204" pitchFamily="34" charset="0"/>
                </a:rPr>
                <a:t>such</a:t>
              </a:r>
              <a:r>
                <a:rPr lang="en-US" sz="1050" spc="-40" dirty="0">
                  <a:latin typeface="Aptos" panose="020B0004020202020204" pitchFamily="34" charset="0"/>
                </a:rPr>
                <a:t> </a:t>
              </a:r>
              <a:r>
                <a:rPr lang="en-US" sz="1050" spc="-25" dirty="0">
                  <a:latin typeface="Aptos" panose="020B0004020202020204" pitchFamily="34" charset="0"/>
                </a:rPr>
                <a:t>as </a:t>
              </a:r>
              <a:r>
                <a:rPr lang="en-US" sz="1050" dirty="0">
                  <a:latin typeface="Aptos" panose="020B0004020202020204" pitchFamily="34" charset="0"/>
                </a:rPr>
                <a:t>leases</a:t>
              </a:r>
              <a:r>
                <a:rPr lang="en-US" sz="1050" spc="-45" dirty="0">
                  <a:latin typeface="Aptos" panose="020B0004020202020204" pitchFamily="34" charset="0"/>
                </a:rPr>
                <a:t> </a:t>
              </a:r>
              <a:r>
                <a:rPr lang="en-US" sz="1050" dirty="0">
                  <a:latin typeface="Aptos" panose="020B0004020202020204" pitchFamily="34" charset="0"/>
                </a:rPr>
                <a:t>for</a:t>
              </a:r>
              <a:r>
                <a:rPr lang="en-US" sz="1050" spc="-45" dirty="0">
                  <a:latin typeface="Aptos" panose="020B0004020202020204" pitchFamily="34" charset="0"/>
                </a:rPr>
                <a:t> </a:t>
              </a:r>
              <a:r>
                <a:rPr lang="en-US" sz="1050" dirty="0">
                  <a:latin typeface="Aptos" panose="020B0004020202020204" pitchFamily="34" charset="0"/>
                </a:rPr>
                <a:t>space,</a:t>
              </a:r>
              <a:r>
                <a:rPr lang="en-US" sz="1050" spc="-30" dirty="0">
                  <a:latin typeface="Aptos" panose="020B0004020202020204" pitchFamily="34" charset="0"/>
                </a:rPr>
                <a:t> </a:t>
              </a:r>
              <a:r>
                <a:rPr lang="en-US" sz="1050" dirty="0">
                  <a:latin typeface="Aptos" panose="020B0004020202020204" pitchFamily="34" charset="0"/>
                </a:rPr>
                <a:t>rental</a:t>
              </a:r>
              <a:r>
                <a:rPr lang="en-US" sz="1050" spc="-55" dirty="0">
                  <a:latin typeface="Aptos" panose="020B0004020202020204" pitchFamily="34" charset="0"/>
                </a:rPr>
                <a:t> </a:t>
              </a:r>
              <a:r>
                <a:rPr lang="en-US" sz="1050" dirty="0">
                  <a:latin typeface="Aptos" panose="020B0004020202020204" pitchFamily="34" charset="0"/>
                </a:rPr>
                <a:t>costs, software,</a:t>
              </a:r>
              <a:r>
                <a:rPr lang="en-US" sz="1050" spc="-20" dirty="0">
                  <a:latin typeface="Aptos" panose="020B0004020202020204" pitchFamily="34" charset="0"/>
                </a:rPr>
                <a:t> </a:t>
              </a:r>
              <a:r>
                <a:rPr lang="en-US" sz="1050" dirty="0">
                  <a:latin typeface="Aptos" panose="020B0004020202020204" pitchFamily="34" charset="0"/>
                </a:rPr>
                <a:t>project</a:t>
              </a:r>
              <a:r>
                <a:rPr lang="en-US" sz="1050" spc="-40" dirty="0">
                  <a:latin typeface="Aptos" panose="020B0004020202020204" pitchFamily="34" charset="0"/>
                </a:rPr>
                <a:t> </a:t>
              </a:r>
              <a:r>
                <a:rPr lang="en-US" sz="1050" dirty="0">
                  <a:latin typeface="Aptos" panose="020B0004020202020204" pitchFamily="34" charset="0"/>
                </a:rPr>
                <a:t>supplies,</a:t>
              </a:r>
              <a:r>
                <a:rPr lang="en-US" sz="1050" spc="-25" dirty="0">
                  <a:latin typeface="Aptos" panose="020B0004020202020204" pitchFamily="34" charset="0"/>
                </a:rPr>
                <a:t> </a:t>
              </a:r>
              <a:r>
                <a:rPr lang="en-US" sz="1050" spc="-10" dirty="0">
                  <a:latin typeface="Aptos" panose="020B0004020202020204" pitchFamily="34" charset="0"/>
                </a:rPr>
                <a:t>advertising </a:t>
              </a:r>
              <a:r>
                <a:rPr lang="en-US" sz="1050" dirty="0">
                  <a:latin typeface="Aptos" panose="020B0004020202020204" pitchFamily="34" charset="0"/>
                </a:rPr>
                <a:t>costs</a:t>
              </a:r>
              <a:r>
                <a:rPr lang="en-US" sz="1050" spc="-40" dirty="0">
                  <a:latin typeface="Aptos" panose="020B0004020202020204" pitchFamily="34" charset="0"/>
                </a:rPr>
                <a:t> </a:t>
              </a:r>
              <a:r>
                <a:rPr lang="en-US" sz="1050" dirty="0">
                  <a:latin typeface="Aptos" panose="020B0004020202020204" pitchFamily="34" charset="0"/>
                </a:rPr>
                <a:t>for</a:t>
              </a:r>
              <a:r>
                <a:rPr lang="en-US" sz="1050" spc="-70" dirty="0">
                  <a:latin typeface="Aptos" panose="020B0004020202020204" pitchFamily="34" charset="0"/>
                </a:rPr>
                <a:t> </a:t>
              </a:r>
              <a:r>
                <a:rPr lang="en-US" sz="1050" dirty="0">
                  <a:latin typeface="Aptos" panose="020B0004020202020204" pitchFamily="34" charset="0"/>
                </a:rPr>
                <a:t>staff</a:t>
              </a:r>
              <a:r>
                <a:rPr lang="en-US" sz="1050" spc="-50" dirty="0">
                  <a:latin typeface="Aptos" panose="020B0004020202020204" pitchFamily="34" charset="0"/>
                </a:rPr>
                <a:t> </a:t>
              </a:r>
              <a:r>
                <a:rPr lang="en-US" sz="1050" dirty="0">
                  <a:latin typeface="Aptos" panose="020B0004020202020204" pitchFamily="34" charset="0"/>
                </a:rPr>
                <a:t>vacancies,</a:t>
              </a:r>
              <a:r>
                <a:rPr lang="en-US" sz="1050" spc="-20" dirty="0">
                  <a:latin typeface="Aptos" panose="020B0004020202020204" pitchFamily="34" charset="0"/>
                </a:rPr>
                <a:t> etc.</a:t>
              </a:r>
            </a:p>
            <a:p>
              <a:pPr marL="12700" marR="619760">
                <a:lnSpc>
                  <a:spcPct val="100000"/>
                </a:lnSpc>
              </a:pPr>
              <a:endParaRPr lang="en-US" sz="1050" spc="-75" dirty="0">
                <a:latin typeface="Aptos" panose="020B0004020202020204" pitchFamily="34" charset="0"/>
              </a:endParaRPr>
            </a:p>
            <a:p>
              <a:pPr marL="12700" marR="619760">
                <a:lnSpc>
                  <a:spcPct val="100000"/>
                </a:lnSpc>
              </a:pPr>
              <a:r>
                <a:rPr lang="en-US" sz="1050" b="1" dirty="0">
                  <a:latin typeface="Aptos" panose="020B0004020202020204" pitchFamily="34" charset="0"/>
                </a:rPr>
                <a:t>*</a:t>
              </a:r>
              <a:r>
                <a:rPr lang="en-US" sz="1050" b="1" i="1" u="sng" dirty="0">
                  <a:latin typeface="Aptos" panose="020B0004020202020204" pitchFamily="34" charset="0"/>
                </a:rPr>
                <a:t>NOTE</a:t>
              </a:r>
              <a:r>
                <a:rPr lang="en-US" sz="1050" b="1" i="1" dirty="0">
                  <a:latin typeface="Aptos" panose="020B0004020202020204" pitchFamily="34" charset="0"/>
                </a:rPr>
                <a:t>:</a:t>
              </a:r>
              <a:r>
                <a:rPr lang="en-US" sz="1050" b="1" i="1" spc="-40" dirty="0">
                  <a:latin typeface="Aptos" panose="020B0004020202020204" pitchFamily="34" charset="0"/>
                </a:rPr>
                <a:t> </a:t>
              </a:r>
              <a:r>
                <a:rPr lang="en-US" sz="1050" i="1" dirty="0">
                  <a:latin typeface="Aptos" panose="020B0004020202020204" pitchFamily="34" charset="0"/>
                </a:rPr>
                <a:t>The</a:t>
              </a:r>
              <a:r>
                <a:rPr lang="en-US" sz="1050" i="1" spc="-65" dirty="0">
                  <a:latin typeface="Aptos" panose="020B0004020202020204" pitchFamily="34" charset="0"/>
                </a:rPr>
                <a:t> </a:t>
              </a:r>
              <a:r>
                <a:rPr lang="en-US" sz="1050" i="1" dirty="0">
                  <a:latin typeface="Aptos" panose="020B0004020202020204" pitchFamily="34" charset="0"/>
                </a:rPr>
                <a:t>State</a:t>
              </a:r>
              <a:r>
                <a:rPr lang="en-US" sz="1050" i="1" spc="-45" dirty="0">
                  <a:latin typeface="Aptos" panose="020B0004020202020204" pitchFamily="34" charset="0"/>
                </a:rPr>
                <a:t> </a:t>
              </a:r>
              <a:r>
                <a:rPr lang="en-US" sz="1050" i="1" dirty="0">
                  <a:latin typeface="Aptos" panose="020B0004020202020204" pitchFamily="34" charset="0"/>
                </a:rPr>
                <a:t>of</a:t>
              </a:r>
              <a:r>
                <a:rPr lang="en-US" sz="1050" i="1" spc="-60" dirty="0">
                  <a:latin typeface="Aptos" panose="020B0004020202020204" pitchFamily="34" charset="0"/>
                </a:rPr>
                <a:t> </a:t>
              </a:r>
              <a:r>
                <a:rPr lang="en-US" sz="1050" i="1" spc="-20" dirty="0">
                  <a:latin typeface="Aptos" panose="020B0004020202020204" pitchFamily="34" charset="0"/>
                </a:rPr>
                <a:t>Texas</a:t>
              </a:r>
              <a:r>
                <a:rPr lang="en-US" sz="1050" i="1" spc="-40" dirty="0">
                  <a:latin typeface="Aptos" panose="020B0004020202020204" pitchFamily="34" charset="0"/>
                </a:rPr>
                <a:t> </a:t>
              </a:r>
              <a:r>
                <a:rPr lang="en-US" sz="1050" i="1" dirty="0">
                  <a:latin typeface="Aptos" panose="020B0004020202020204" pitchFamily="34" charset="0"/>
                </a:rPr>
                <a:t>recognizes</a:t>
              </a:r>
              <a:r>
                <a:rPr lang="en-US" sz="1050" i="1" spc="-35" dirty="0">
                  <a:latin typeface="Aptos" panose="020B0004020202020204" pitchFamily="34" charset="0"/>
                </a:rPr>
                <a:t> </a:t>
              </a:r>
              <a:r>
                <a:rPr lang="en-US" sz="1050" i="1" spc="-10" dirty="0">
                  <a:latin typeface="Aptos" panose="020B0004020202020204" pitchFamily="34" charset="0"/>
                </a:rPr>
                <a:t>computing </a:t>
              </a:r>
              <a:r>
                <a:rPr lang="en-US" sz="1050" i="1" dirty="0">
                  <a:latin typeface="Aptos" panose="020B0004020202020204" pitchFamily="34" charset="0"/>
                </a:rPr>
                <a:t>devices</a:t>
              </a:r>
              <a:r>
                <a:rPr lang="en-US" sz="1050" i="1" spc="-25" dirty="0">
                  <a:latin typeface="Aptos" panose="020B0004020202020204" pitchFamily="34" charset="0"/>
                </a:rPr>
                <a:t> </a:t>
              </a:r>
              <a:r>
                <a:rPr lang="en-US" sz="1050" i="1" dirty="0">
                  <a:latin typeface="Aptos" panose="020B0004020202020204" pitchFamily="34" charset="0"/>
                </a:rPr>
                <a:t>that</a:t>
              </a:r>
              <a:r>
                <a:rPr lang="en-US" sz="1050" i="1" spc="-55" dirty="0">
                  <a:latin typeface="Aptos" panose="020B0004020202020204" pitchFamily="34" charset="0"/>
                </a:rPr>
                <a:t> </a:t>
              </a:r>
              <a:r>
                <a:rPr lang="en-US" sz="1050" i="1" dirty="0">
                  <a:latin typeface="Aptos" panose="020B0004020202020204" pitchFamily="34" charset="0"/>
                </a:rPr>
                <a:t>exceed</a:t>
              </a:r>
              <a:r>
                <a:rPr lang="en-US" sz="1050" i="1" spc="-25" dirty="0">
                  <a:latin typeface="Aptos" panose="020B0004020202020204" pitchFamily="34" charset="0"/>
                </a:rPr>
                <a:t> </a:t>
              </a:r>
              <a:r>
                <a:rPr lang="en-US" sz="1050" i="1" dirty="0">
                  <a:latin typeface="Aptos" panose="020B0004020202020204" pitchFamily="34" charset="0"/>
                </a:rPr>
                <a:t>$499</a:t>
              </a:r>
              <a:r>
                <a:rPr lang="en-US" sz="1050" i="1" spc="-75" dirty="0">
                  <a:latin typeface="Aptos" panose="020B0004020202020204" pitchFamily="34" charset="0"/>
                </a:rPr>
                <a:t> </a:t>
              </a:r>
              <a:r>
                <a:rPr lang="en-US" sz="1050" i="1" dirty="0">
                  <a:latin typeface="Aptos" panose="020B0004020202020204" pitchFamily="34" charset="0"/>
                </a:rPr>
                <a:t>as</a:t>
              </a:r>
              <a:r>
                <a:rPr lang="en-US" sz="1050" i="1" spc="-40" dirty="0">
                  <a:latin typeface="Aptos" panose="020B0004020202020204" pitchFamily="34" charset="0"/>
                </a:rPr>
                <a:t> e</a:t>
              </a:r>
              <a:r>
                <a:rPr lang="en-US" sz="1050" i="1" dirty="0">
                  <a:latin typeface="Aptos" panose="020B0004020202020204" pitchFamily="34" charset="0"/>
                </a:rPr>
                <a:t>quipment, </a:t>
              </a:r>
              <a:r>
                <a:rPr lang="en-US" sz="1050" i="1" u="sng" dirty="0">
                  <a:latin typeface="Aptos" panose="020B0004020202020204" pitchFamily="34" charset="0"/>
                </a:rPr>
                <a:t>NOT</a:t>
              </a:r>
              <a:r>
                <a:rPr lang="en-US" sz="1050" i="1" spc="-35" dirty="0">
                  <a:latin typeface="Aptos" panose="020B0004020202020204" pitchFamily="34" charset="0"/>
                </a:rPr>
                <a:t> </a:t>
              </a:r>
              <a:r>
                <a:rPr lang="en-US" sz="1050" i="1" spc="-50" dirty="0">
                  <a:latin typeface="Aptos" panose="020B0004020202020204" pitchFamily="34" charset="0"/>
                </a:rPr>
                <a:t> </a:t>
              </a:r>
              <a:r>
                <a:rPr lang="en-US" sz="1050" i="1" spc="-10" dirty="0">
                  <a:latin typeface="Aptos" panose="020B0004020202020204" pitchFamily="34" charset="0"/>
                </a:rPr>
                <a:t>supplies. The Comptroller considers these state-controlled assets; they are not capitalized and may still be listed as supplies but would need to be maintained on an inventory list.</a:t>
              </a:r>
            </a:p>
          </p:txBody>
        </p:sp>
        <p:sp>
          <p:nvSpPr>
            <p:cNvPr id="15" name="object 4">
              <a:extLst>
                <a:ext uri="{FF2B5EF4-FFF2-40B4-BE49-F238E27FC236}">
                  <a16:creationId xmlns:a16="http://schemas.microsoft.com/office/drawing/2014/main" id="{A8A91598-FB67-AC5F-7B45-DBBD35E00F0E}"/>
                </a:ext>
              </a:extLst>
            </p:cNvPr>
            <p:cNvSpPr txBox="1"/>
            <p:nvPr/>
          </p:nvSpPr>
          <p:spPr>
            <a:xfrm>
              <a:off x="5745944" y="3258116"/>
              <a:ext cx="5361477" cy="1143262"/>
            </a:xfrm>
            <a:prstGeom prst="rect">
              <a:avLst/>
            </a:prstGeom>
          </p:spPr>
          <p:txBody>
            <a:bodyPr vert="horz" wrap="square" lIns="0" tIns="12065" rIns="0" bIns="0" rtlCol="0">
              <a:spAutoFit/>
            </a:bodyPr>
            <a:lstStyle/>
            <a:p>
              <a:pPr marL="12700">
                <a:lnSpc>
                  <a:spcPct val="100000"/>
                </a:lnSpc>
                <a:spcBef>
                  <a:spcPts val="1200"/>
                </a:spcBef>
              </a:pPr>
              <a:r>
                <a:rPr lang="en-US" sz="1050" b="1" dirty="0">
                  <a:latin typeface="Aptos" panose="020B0004020202020204" pitchFamily="34" charset="0"/>
                  <a:cs typeface="Verdana"/>
                </a:rPr>
                <a:t>Line-Item</a:t>
              </a:r>
              <a:r>
                <a:rPr lang="en-US" sz="1050" b="1" spc="-60" dirty="0">
                  <a:latin typeface="Aptos" panose="020B0004020202020204" pitchFamily="34" charset="0"/>
                  <a:cs typeface="Verdana"/>
                </a:rPr>
                <a:t> </a:t>
              </a:r>
              <a:r>
                <a:rPr lang="en-US" sz="1050" b="1" dirty="0">
                  <a:latin typeface="Aptos" panose="020B0004020202020204" pitchFamily="34" charset="0"/>
                  <a:cs typeface="Verdana"/>
                </a:rPr>
                <a:t>Descriptions</a:t>
              </a:r>
              <a:r>
                <a:rPr lang="en-US" sz="1050" b="1" spc="-15" dirty="0">
                  <a:latin typeface="Aptos" panose="020B0004020202020204" pitchFamily="34" charset="0"/>
                  <a:cs typeface="Verdana"/>
                </a:rPr>
                <a:t> </a:t>
              </a:r>
              <a:r>
                <a:rPr lang="en-US" sz="1050" b="1" dirty="0">
                  <a:latin typeface="Aptos" panose="020B0004020202020204" pitchFamily="34" charset="0"/>
                  <a:cs typeface="Verdana"/>
                </a:rPr>
                <a:t>must</a:t>
              </a:r>
              <a:r>
                <a:rPr lang="en-US" sz="1050" b="1" spc="-65" dirty="0">
                  <a:latin typeface="Aptos" panose="020B0004020202020204" pitchFamily="34" charset="0"/>
                  <a:cs typeface="Verdana"/>
                </a:rPr>
                <a:t> </a:t>
              </a:r>
              <a:r>
                <a:rPr lang="en-US" sz="1050" b="1" spc="-10" dirty="0">
                  <a:latin typeface="Aptos" panose="020B0004020202020204" pitchFamily="34" charset="0"/>
                  <a:cs typeface="Verdana"/>
                </a:rPr>
                <a:t>include</a:t>
              </a:r>
              <a:r>
                <a:rPr lang="en-US" sz="1050" spc="-10" dirty="0">
                  <a:latin typeface="Aptos" panose="020B0004020202020204" pitchFamily="34" charset="0"/>
                  <a:cs typeface="Verdana"/>
                </a:rPr>
                <a:t>:</a:t>
              </a:r>
              <a:endParaRPr lang="en-US" sz="1050" dirty="0">
                <a:latin typeface="Aptos" panose="020B0004020202020204" pitchFamily="34" charset="0"/>
                <a:cs typeface="Verdana"/>
              </a:endParaRPr>
            </a:p>
            <a:p>
              <a:pPr marL="298450" marR="135890" indent="-286385">
                <a:lnSpc>
                  <a:spcPct val="100000"/>
                </a:lnSpc>
                <a:buFont typeface="Arial" panose="020B0604020202020204" pitchFamily="34" charset="0"/>
                <a:buChar char="•"/>
                <a:tabLst>
                  <a:tab pos="298450" algn="l"/>
                </a:tabLst>
              </a:pPr>
              <a:r>
                <a:rPr lang="en-US" sz="1050" dirty="0">
                  <a:latin typeface="Aptos" panose="020B0004020202020204" pitchFamily="34" charset="0"/>
                </a:rPr>
                <a:t>Detailed</a:t>
              </a:r>
              <a:r>
                <a:rPr lang="en-US" sz="1050" spc="-20" dirty="0">
                  <a:latin typeface="Aptos" panose="020B0004020202020204" pitchFamily="34" charset="0"/>
                </a:rPr>
                <a:t> </a:t>
              </a:r>
              <a:r>
                <a:rPr lang="en-US" sz="1050" dirty="0">
                  <a:latin typeface="Aptos" panose="020B0004020202020204" pitchFamily="34" charset="0"/>
                </a:rPr>
                <a:t>description</a:t>
              </a:r>
              <a:r>
                <a:rPr lang="en-US" sz="1050" spc="-10" dirty="0">
                  <a:latin typeface="Aptos" panose="020B0004020202020204" pitchFamily="34" charset="0"/>
                </a:rPr>
                <a:t> </a:t>
              </a:r>
              <a:r>
                <a:rPr lang="en-US" sz="1050" dirty="0">
                  <a:latin typeface="Aptos" panose="020B0004020202020204" pitchFamily="34" charset="0"/>
                </a:rPr>
                <a:t>of</a:t>
              </a:r>
              <a:r>
                <a:rPr lang="en-US" sz="1050" spc="-50" dirty="0">
                  <a:latin typeface="Aptos" panose="020B0004020202020204" pitchFamily="34" charset="0"/>
                </a:rPr>
                <a:t> </a:t>
              </a:r>
              <a:r>
                <a:rPr lang="en-US" sz="1050" dirty="0">
                  <a:latin typeface="Aptos" panose="020B0004020202020204" pitchFamily="34" charset="0"/>
                </a:rPr>
                <a:t>the</a:t>
              </a:r>
              <a:r>
                <a:rPr lang="en-US" sz="1050" spc="-45" dirty="0">
                  <a:latin typeface="Aptos" panose="020B0004020202020204" pitchFamily="34" charset="0"/>
                </a:rPr>
                <a:t> </a:t>
              </a:r>
              <a:r>
                <a:rPr lang="en-US" sz="1050" dirty="0">
                  <a:latin typeface="Aptos" panose="020B0004020202020204" pitchFamily="34" charset="0"/>
                </a:rPr>
                <a:t>supply</a:t>
              </a:r>
              <a:r>
                <a:rPr lang="en-US" sz="1050" spc="-30" dirty="0">
                  <a:latin typeface="Aptos" panose="020B0004020202020204" pitchFamily="34" charset="0"/>
                </a:rPr>
                <a:t> </a:t>
              </a:r>
              <a:r>
                <a:rPr lang="en-US" sz="1050" dirty="0">
                  <a:latin typeface="Aptos" panose="020B0004020202020204" pitchFamily="34" charset="0"/>
                </a:rPr>
                <a:t>or</a:t>
              </a:r>
              <a:r>
                <a:rPr lang="en-US" sz="1050" spc="-50" dirty="0">
                  <a:latin typeface="Aptos" panose="020B0004020202020204" pitchFamily="34" charset="0"/>
                </a:rPr>
                <a:t> </a:t>
              </a:r>
              <a:r>
                <a:rPr lang="en-US" sz="1050" dirty="0">
                  <a:latin typeface="Aptos" panose="020B0004020202020204" pitchFamily="34" charset="0"/>
                </a:rPr>
                <a:t>direct</a:t>
              </a:r>
              <a:r>
                <a:rPr lang="en-US" sz="1050" spc="-30" dirty="0">
                  <a:latin typeface="Aptos" panose="020B0004020202020204" pitchFamily="34" charset="0"/>
                </a:rPr>
                <a:t> </a:t>
              </a:r>
              <a:r>
                <a:rPr lang="en-US" sz="1050" spc="-10" dirty="0">
                  <a:latin typeface="Aptos" panose="020B0004020202020204" pitchFamily="34" charset="0"/>
                </a:rPr>
                <a:t>operating </a:t>
              </a:r>
              <a:r>
                <a:rPr lang="en-US" sz="1050" dirty="0">
                  <a:latin typeface="Aptos" panose="020B0004020202020204" pitchFamily="34" charset="0"/>
                </a:rPr>
                <a:t>expenses</a:t>
              </a:r>
              <a:r>
                <a:rPr lang="en-US" sz="1050" spc="-20" dirty="0">
                  <a:latin typeface="Aptos" panose="020B0004020202020204" pitchFamily="34" charset="0"/>
                </a:rPr>
                <a:t> </a:t>
              </a:r>
              <a:r>
                <a:rPr lang="en-US" sz="1050" dirty="0">
                  <a:latin typeface="Aptos" panose="020B0004020202020204" pitchFamily="34" charset="0"/>
                </a:rPr>
                <a:t>to</a:t>
              </a:r>
              <a:r>
                <a:rPr lang="en-US" sz="1050" spc="-50" dirty="0">
                  <a:latin typeface="Aptos" panose="020B0004020202020204" pitchFamily="34" charset="0"/>
                </a:rPr>
                <a:t> </a:t>
              </a:r>
              <a:r>
                <a:rPr lang="en-US" sz="1050" dirty="0">
                  <a:latin typeface="Aptos" panose="020B0004020202020204" pitchFamily="34" charset="0"/>
                </a:rPr>
                <a:t>easily</a:t>
              </a:r>
              <a:r>
                <a:rPr lang="en-US" sz="1050" spc="-20" dirty="0">
                  <a:latin typeface="Aptos" panose="020B0004020202020204" pitchFamily="34" charset="0"/>
                </a:rPr>
                <a:t> </a:t>
              </a:r>
              <a:r>
                <a:rPr lang="en-US" sz="1050" dirty="0">
                  <a:latin typeface="Aptos" panose="020B0004020202020204" pitchFamily="34" charset="0"/>
                </a:rPr>
                <a:t>understand</a:t>
              </a:r>
              <a:r>
                <a:rPr lang="en-US" sz="1050" spc="-10" dirty="0">
                  <a:latin typeface="Aptos" panose="020B0004020202020204" pitchFamily="34" charset="0"/>
                </a:rPr>
                <a:t> </a:t>
              </a:r>
              <a:r>
                <a:rPr lang="en-US" sz="1050" dirty="0">
                  <a:latin typeface="Aptos" panose="020B0004020202020204" pitchFamily="34" charset="0"/>
                </a:rPr>
                <a:t>what</a:t>
              </a:r>
              <a:r>
                <a:rPr lang="en-US" sz="1050" spc="-40" dirty="0">
                  <a:latin typeface="Aptos" panose="020B0004020202020204" pitchFamily="34" charset="0"/>
                </a:rPr>
                <a:t> </a:t>
              </a:r>
              <a:r>
                <a:rPr lang="en-US" sz="1050" dirty="0">
                  <a:latin typeface="Aptos" panose="020B0004020202020204" pitchFamily="34" charset="0"/>
                </a:rPr>
                <a:t>the</a:t>
              </a:r>
              <a:r>
                <a:rPr lang="en-US" sz="1050" spc="-40" dirty="0">
                  <a:latin typeface="Aptos" panose="020B0004020202020204" pitchFamily="34" charset="0"/>
                </a:rPr>
                <a:t> </a:t>
              </a:r>
              <a:r>
                <a:rPr lang="en-US" sz="1050" dirty="0">
                  <a:latin typeface="Aptos" panose="020B0004020202020204" pitchFamily="34" charset="0"/>
                </a:rPr>
                <a:t>item</a:t>
              </a:r>
              <a:r>
                <a:rPr lang="en-US" sz="1050" spc="-25" dirty="0">
                  <a:latin typeface="Aptos" panose="020B0004020202020204" pitchFamily="34" charset="0"/>
                </a:rPr>
                <a:t> </a:t>
              </a:r>
              <a:r>
                <a:rPr lang="en-US" sz="1050" dirty="0">
                  <a:latin typeface="Aptos" panose="020B0004020202020204" pitchFamily="34" charset="0"/>
                </a:rPr>
                <a:t>is</a:t>
              </a:r>
              <a:r>
                <a:rPr lang="en-US" sz="1050" spc="-40" dirty="0">
                  <a:latin typeface="Aptos" panose="020B0004020202020204" pitchFamily="34" charset="0"/>
                </a:rPr>
                <a:t> </a:t>
              </a:r>
              <a:r>
                <a:rPr lang="en-US" sz="1050" dirty="0">
                  <a:latin typeface="Aptos" panose="020B0004020202020204" pitchFamily="34" charset="0"/>
                </a:rPr>
                <a:t>and</a:t>
              </a:r>
              <a:r>
                <a:rPr lang="en-US" sz="1050" spc="-30" dirty="0">
                  <a:latin typeface="Aptos" panose="020B0004020202020204" pitchFamily="34" charset="0"/>
                </a:rPr>
                <a:t> </a:t>
              </a:r>
              <a:r>
                <a:rPr lang="en-US" sz="1050" dirty="0">
                  <a:latin typeface="Aptos" panose="020B0004020202020204" pitchFamily="34" charset="0"/>
                </a:rPr>
                <a:t>how</a:t>
              </a:r>
              <a:r>
                <a:rPr lang="en-US" sz="1050" spc="-50" dirty="0">
                  <a:latin typeface="Aptos" panose="020B0004020202020204" pitchFamily="34" charset="0"/>
                </a:rPr>
                <a:t> </a:t>
              </a:r>
              <a:r>
                <a:rPr lang="en-US" sz="1050" spc="-25" dirty="0">
                  <a:latin typeface="Aptos" panose="020B0004020202020204" pitchFamily="34" charset="0"/>
                </a:rPr>
                <a:t>it </a:t>
              </a:r>
              <a:r>
                <a:rPr lang="en-US" sz="1050" dirty="0">
                  <a:latin typeface="Aptos" panose="020B0004020202020204" pitchFamily="34" charset="0"/>
                </a:rPr>
                <a:t>benefits</a:t>
              </a:r>
              <a:r>
                <a:rPr lang="en-US" sz="1050" spc="-55" dirty="0">
                  <a:latin typeface="Aptos" panose="020B0004020202020204" pitchFamily="34" charset="0"/>
                </a:rPr>
                <a:t> </a:t>
              </a:r>
              <a:r>
                <a:rPr lang="en-US" sz="1050" dirty="0">
                  <a:latin typeface="Aptos" panose="020B0004020202020204" pitchFamily="34" charset="0"/>
                </a:rPr>
                <a:t>the</a:t>
              </a:r>
              <a:r>
                <a:rPr lang="en-US" sz="1050" spc="-55" dirty="0">
                  <a:latin typeface="Aptos" panose="020B0004020202020204" pitchFamily="34" charset="0"/>
                </a:rPr>
                <a:t> </a:t>
              </a:r>
              <a:r>
                <a:rPr lang="en-US" sz="1050" dirty="0">
                  <a:latin typeface="Aptos" panose="020B0004020202020204" pitchFamily="34" charset="0"/>
                </a:rPr>
                <a:t>overall</a:t>
              </a:r>
              <a:r>
                <a:rPr lang="en-US" sz="1050" spc="-65" dirty="0">
                  <a:latin typeface="Aptos" panose="020B0004020202020204" pitchFamily="34" charset="0"/>
                </a:rPr>
                <a:t> </a:t>
              </a:r>
              <a:r>
                <a:rPr lang="en-US" sz="1050" spc="-10" dirty="0">
                  <a:latin typeface="Aptos" panose="020B0004020202020204" pitchFamily="34" charset="0"/>
                </a:rPr>
                <a:t>project</a:t>
              </a:r>
            </a:p>
            <a:p>
              <a:pPr marL="297815" marR="114935" indent="-285750">
                <a:lnSpc>
                  <a:spcPct val="100000"/>
                </a:lnSpc>
                <a:buFont typeface="Arial" panose="020B0604020202020204" pitchFamily="34" charset="0"/>
                <a:buChar char="•"/>
                <a:tabLst>
                  <a:tab pos="299085" algn="l"/>
                </a:tabLst>
              </a:pPr>
              <a:r>
                <a:rPr lang="en-US" sz="1050" dirty="0">
                  <a:latin typeface="Aptos" panose="020B0004020202020204" pitchFamily="34" charset="0"/>
                </a:rPr>
                <a:t>Quantities</a:t>
              </a:r>
              <a:r>
                <a:rPr lang="en-US" sz="1050" spc="-20" dirty="0">
                  <a:latin typeface="Aptos" panose="020B0004020202020204" pitchFamily="34" charset="0"/>
                </a:rPr>
                <a:t> </a:t>
              </a:r>
              <a:r>
                <a:rPr lang="en-US" sz="1050" dirty="0">
                  <a:latin typeface="Aptos" panose="020B0004020202020204" pitchFamily="34" charset="0"/>
                </a:rPr>
                <a:t>for</a:t>
              </a:r>
              <a:r>
                <a:rPr lang="en-US" sz="1050" spc="-45" dirty="0">
                  <a:latin typeface="Aptos" panose="020B0004020202020204" pitchFamily="34" charset="0"/>
                </a:rPr>
                <a:t> </a:t>
              </a:r>
              <a:r>
                <a:rPr lang="en-US" sz="1050" dirty="0">
                  <a:latin typeface="Aptos" panose="020B0004020202020204" pitchFamily="34" charset="0"/>
                </a:rPr>
                <a:t>items</a:t>
              </a:r>
              <a:r>
                <a:rPr lang="en-US" sz="1050" spc="-15" dirty="0">
                  <a:latin typeface="Aptos" panose="020B0004020202020204" pitchFamily="34" charset="0"/>
                </a:rPr>
                <a:t> </a:t>
              </a:r>
              <a:r>
                <a:rPr lang="en-US" sz="1050" dirty="0">
                  <a:latin typeface="Aptos" panose="020B0004020202020204" pitchFamily="34" charset="0"/>
                </a:rPr>
                <a:t>in</a:t>
              </a:r>
              <a:r>
                <a:rPr lang="en-US" sz="1050" spc="-35" dirty="0">
                  <a:latin typeface="Aptos" panose="020B0004020202020204" pitchFamily="34" charset="0"/>
                </a:rPr>
                <a:t> </a:t>
              </a:r>
              <a:r>
                <a:rPr lang="en-US" sz="1050" dirty="0">
                  <a:latin typeface="Aptos" panose="020B0004020202020204" pitchFamily="34" charset="0"/>
                </a:rPr>
                <a:t>this</a:t>
              </a:r>
              <a:r>
                <a:rPr lang="en-US" sz="1050" spc="-35" dirty="0">
                  <a:latin typeface="Aptos" panose="020B0004020202020204" pitchFamily="34" charset="0"/>
                </a:rPr>
                <a:t> </a:t>
              </a:r>
              <a:r>
                <a:rPr lang="en-US" sz="1050" dirty="0">
                  <a:latin typeface="Aptos" panose="020B0004020202020204" pitchFamily="34" charset="0"/>
                </a:rPr>
                <a:t>budget</a:t>
              </a:r>
              <a:r>
                <a:rPr lang="en-US" sz="1050" spc="-30" dirty="0">
                  <a:latin typeface="Aptos" panose="020B0004020202020204" pitchFamily="34" charset="0"/>
                </a:rPr>
                <a:t> </a:t>
              </a:r>
              <a:r>
                <a:rPr lang="en-US" sz="1050" dirty="0">
                  <a:latin typeface="Aptos" panose="020B0004020202020204" pitchFamily="34" charset="0"/>
                </a:rPr>
                <a:t>area</a:t>
              </a:r>
              <a:r>
                <a:rPr lang="en-US" sz="1050" spc="-30" dirty="0">
                  <a:latin typeface="Aptos" panose="020B0004020202020204" pitchFamily="34" charset="0"/>
                </a:rPr>
                <a:t> </a:t>
              </a:r>
              <a:r>
                <a:rPr lang="en-US" sz="1050" dirty="0">
                  <a:latin typeface="Aptos" panose="020B0004020202020204" pitchFamily="34" charset="0"/>
                </a:rPr>
                <a:t>should</a:t>
              </a:r>
              <a:r>
                <a:rPr lang="en-US" sz="1050" spc="-20" dirty="0">
                  <a:latin typeface="Aptos" panose="020B0004020202020204" pitchFamily="34" charset="0"/>
                </a:rPr>
                <a:t> </a:t>
              </a:r>
              <a:r>
                <a:rPr lang="en-US" sz="1050" dirty="0">
                  <a:latin typeface="Aptos" panose="020B0004020202020204" pitchFamily="34" charset="0"/>
                </a:rPr>
                <a:t>be</a:t>
              </a:r>
              <a:r>
                <a:rPr lang="en-US" sz="1050" spc="-50" dirty="0">
                  <a:latin typeface="Aptos" panose="020B0004020202020204" pitchFamily="34" charset="0"/>
                </a:rPr>
                <a:t> </a:t>
              </a:r>
              <a:r>
                <a:rPr lang="en-US" sz="1050" spc="-10" dirty="0">
                  <a:latin typeface="Aptos" panose="020B0004020202020204" pitchFamily="34" charset="0"/>
                </a:rPr>
                <a:t>included  </a:t>
              </a:r>
              <a:r>
                <a:rPr lang="en-US" sz="1050" dirty="0">
                  <a:latin typeface="Aptos" panose="020B0004020202020204" pitchFamily="34" charset="0"/>
                </a:rPr>
                <a:t>in</a:t>
              </a:r>
              <a:r>
                <a:rPr lang="en-US" sz="1050" spc="-35" dirty="0">
                  <a:latin typeface="Aptos" panose="020B0004020202020204" pitchFamily="34" charset="0"/>
                </a:rPr>
                <a:t> </a:t>
              </a:r>
              <a:r>
                <a:rPr lang="en-US" sz="1050" dirty="0">
                  <a:latin typeface="Aptos" panose="020B0004020202020204" pitchFamily="34" charset="0"/>
                </a:rPr>
                <a:t>the</a:t>
              </a:r>
              <a:r>
                <a:rPr lang="en-US" sz="1050" spc="-45" dirty="0">
                  <a:latin typeface="Aptos" panose="020B0004020202020204" pitchFamily="34" charset="0"/>
                </a:rPr>
                <a:t> </a:t>
              </a:r>
              <a:r>
                <a:rPr lang="en-US" sz="1050" dirty="0">
                  <a:latin typeface="Aptos" panose="020B0004020202020204" pitchFamily="34" charset="0"/>
                </a:rPr>
                <a:t>line-item</a:t>
              </a:r>
              <a:r>
                <a:rPr lang="en-US" sz="1050" spc="-35" dirty="0">
                  <a:latin typeface="Aptos" panose="020B0004020202020204" pitchFamily="34" charset="0"/>
                </a:rPr>
                <a:t> </a:t>
              </a:r>
              <a:r>
                <a:rPr lang="en-US" sz="1050" dirty="0">
                  <a:latin typeface="Aptos" panose="020B0004020202020204" pitchFamily="34" charset="0"/>
                </a:rPr>
                <a:t>description</a:t>
              </a:r>
              <a:r>
                <a:rPr lang="en-US" sz="1050" spc="10" dirty="0">
                  <a:latin typeface="Aptos" panose="020B0004020202020204" pitchFamily="34" charset="0"/>
                </a:rPr>
                <a:t> </a:t>
              </a:r>
              <a:r>
                <a:rPr lang="en-US" sz="1050" dirty="0">
                  <a:latin typeface="Aptos" panose="020B0004020202020204" pitchFamily="34" charset="0"/>
                </a:rPr>
                <a:t>if</a:t>
              </a:r>
              <a:r>
                <a:rPr lang="en-US" sz="1050" spc="-40" dirty="0">
                  <a:latin typeface="Aptos" panose="020B0004020202020204" pitchFamily="34" charset="0"/>
                </a:rPr>
                <a:t> </a:t>
              </a:r>
              <a:r>
                <a:rPr lang="en-US" sz="1050" dirty="0">
                  <a:latin typeface="Aptos" panose="020B0004020202020204" pitchFamily="34" charset="0"/>
                </a:rPr>
                <a:t>applicable</a:t>
              </a:r>
              <a:r>
                <a:rPr lang="en-US" sz="1050" spc="-15" dirty="0">
                  <a:latin typeface="Aptos" panose="020B0004020202020204" pitchFamily="34" charset="0"/>
                </a:rPr>
                <a:t> </a:t>
              </a:r>
              <a:r>
                <a:rPr lang="en-US" sz="1050" dirty="0">
                  <a:latin typeface="Aptos" panose="020B0004020202020204" pitchFamily="34" charset="0"/>
                </a:rPr>
                <a:t>or</a:t>
              </a:r>
              <a:r>
                <a:rPr lang="en-US" sz="1050" spc="-25" dirty="0">
                  <a:latin typeface="Aptos" panose="020B0004020202020204" pitchFamily="34" charset="0"/>
                </a:rPr>
                <a:t> </a:t>
              </a:r>
              <a:r>
                <a:rPr lang="en-US" sz="1050" spc="-10" dirty="0">
                  <a:latin typeface="Aptos" panose="020B0004020202020204" pitchFamily="34" charset="0"/>
                </a:rPr>
                <a:t>known</a:t>
              </a:r>
            </a:p>
            <a:p>
              <a:pPr marL="297815" marR="5080" indent="-285750">
                <a:lnSpc>
                  <a:spcPct val="100000"/>
                </a:lnSpc>
                <a:buFont typeface="Arial" panose="020B0604020202020204" pitchFamily="34" charset="0"/>
                <a:buChar char="•"/>
                <a:tabLst>
                  <a:tab pos="299085" algn="l"/>
                </a:tabLst>
              </a:pPr>
              <a:r>
                <a:rPr lang="en-US" sz="1050" dirty="0">
                  <a:latin typeface="Aptos" panose="020B0004020202020204" pitchFamily="34" charset="0"/>
                </a:rPr>
                <a:t>Costs</a:t>
              </a:r>
              <a:r>
                <a:rPr lang="en-US" sz="1050" spc="-30" dirty="0">
                  <a:latin typeface="Aptos" panose="020B0004020202020204" pitchFamily="34" charset="0"/>
                </a:rPr>
                <a:t> </a:t>
              </a:r>
              <a:r>
                <a:rPr lang="en-US" sz="1050" dirty="0">
                  <a:latin typeface="Aptos" panose="020B0004020202020204" pitchFamily="34" charset="0"/>
                </a:rPr>
                <a:t>for</a:t>
              </a:r>
              <a:r>
                <a:rPr lang="en-US" sz="1050" spc="-25" dirty="0">
                  <a:latin typeface="Aptos" panose="020B0004020202020204" pitchFamily="34" charset="0"/>
                </a:rPr>
                <a:t> </a:t>
              </a:r>
              <a:r>
                <a:rPr lang="en-US" sz="1050" dirty="0">
                  <a:latin typeface="Aptos" panose="020B0004020202020204" pitchFamily="34" charset="0"/>
                </a:rPr>
                <a:t>rent</a:t>
              </a:r>
              <a:r>
                <a:rPr lang="en-US" sz="1050" spc="-30" dirty="0">
                  <a:latin typeface="Aptos" panose="020B0004020202020204" pitchFamily="34" charset="0"/>
                </a:rPr>
                <a:t> </a:t>
              </a:r>
              <a:r>
                <a:rPr lang="en-US" sz="1050" dirty="0">
                  <a:latin typeface="Aptos" panose="020B0004020202020204" pitchFamily="34" charset="0"/>
                </a:rPr>
                <a:t>shall</a:t>
              </a:r>
              <a:r>
                <a:rPr lang="en-US" sz="1050" spc="-25" dirty="0">
                  <a:latin typeface="Aptos" panose="020B0004020202020204" pitchFamily="34" charset="0"/>
                </a:rPr>
                <a:t> </a:t>
              </a:r>
              <a:r>
                <a:rPr lang="en-US" sz="1050" dirty="0">
                  <a:latin typeface="Aptos" panose="020B0004020202020204" pitchFamily="34" charset="0"/>
                </a:rPr>
                <a:t>include</a:t>
              </a:r>
              <a:r>
                <a:rPr lang="en-US" sz="1050" spc="-10" dirty="0">
                  <a:latin typeface="Aptos" panose="020B0004020202020204" pitchFamily="34" charset="0"/>
                </a:rPr>
                <a:t> </a:t>
              </a:r>
              <a:r>
                <a:rPr lang="en-US" sz="1050" dirty="0">
                  <a:latin typeface="Aptos" panose="020B0004020202020204" pitchFamily="34" charset="0"/>
                </a:rPr>
                <a:t>the</a:t>
              </a:r>
              <a:r>
                <a:rPr lang="en-US" sz="1050" spc="-40" dirty="0">
                  <a:latin typeface="Aptos" panose="020B0004020202020204" pitchFamily="34" charset="0"/>
                </a:rPr>
                <a:t> </a:t>
              </a:r>
              <a:r>
                <a:rPr lang="en-US" sz="1050" dirty="0">
                  <a:latin typeface="Aptos" panose="020B0004020202020204" pitchFamily="34" charset="0"/>
                </a:rPr>
                <a:t>cost</a:t>
              </a:r>
              <a:r>
                <a:rPr lang="en-US" sz="1050" spc="-20" dirty="0">
                  <a:latin typeface="Aptos" panose="020B0004020202020204" pitchFamily="34" charset="0"/>
                </a:rPr>
                <a:t> </a:t>
              </a:r>
              <a:r>
                <a:rPr lang="en-US" sz="1050" dirty="0">
                  <a:latin typeface="Aptos" panose="020B0004020202020204" pitchFamily="34" charset="0"/>
                </a:rPr>
                <a:t>per</a:t>
              </a:r>
              <a:r>
                <a:rPr lang="en-US" sz="1050" spc="-20" dirty="0">
                  <a:latin typeface="Aptos" panose="020B0004020202020204" pitchFamily="34" charset="0"/>
                </a:rPr>
                <a:t> </a:t>
              </a:r>
              <a:r>
                <a:rPr lang="en-US" sz="1050" dirty="0">
                  <a:latin typeface="Aptos" panose="020B0004020202020204" pitchFamily="34" charset="0"/>
                </a:rPr>
                <a:t>square</a:t>
              </a:r>
              <a:r>
                <a:rPr lang="en-US" sz="1050" spc="-20" dirty="0">
                  <a:latin typeface="Aptos" panose="020B0004020202020204" pitchFamily="34" charset="0"/>
                </a:rPr>
                <a:t> </a:t>
              </a:r>
              <a:r>
                <a:rPr lang="en-US" sz="1050" dirty="0">
                  <a:latin typeface="Aptos" panose="020B0004020202020204" pitchFamily="34" charset="0"/>
                </a:rPr>
                <a:t>foot</a:t>
              </a:r>
              <a:r>
                <a:rPr lang="en-US" sz="1050" spc="-40" dirty="0">
                  <a:latin typeface="Aptos" panose="020B0004020202020204" pitchFamily="34" charset="0"/>
                </a:rPr>
                <a:t> </a:t>
              </a:r>
              <a:r>
                <a:rPr lang="en-US" sz="1050" dirty="0">
                  <a:latin typeface="Aptos" panose="020B0004020202020204" pitchFamily="34" charset="0"/>
                </a:rPr>
                <a:t>and</a:t>
              </a:r>
              <a:r>
                <a:rPr lang="en-US" sz="1050" spc="-25" dirty="0">
                  <a:latin typeface="Aptos" panose="020B0004020202020204" pitchFamily="34" charset="0"/>
                </a:rPr>
                <a:t> the  </a:t>
              </a:r>
              <a:r>
                <a:rPr lang="en-US" sz="1050" dirty="0">
                  <a:latin typeface="Aptos" panose="020B0004020202020204" pitchFamily="34" charset="0"/>
                </a:rPr>
                <a:t>number of</a:t>
              </a:r>
              <a:r>
                <a:rPr lang="en-US" sz="1050" spc="-40" dirty="0">
                  <a:latin typeface="Aptos" panose="020B0004020202020204" pitchFamily="34" charset="0"/>
                </a:rPr>
                <a:t> </a:t>
              </a:r>
              <a:r>
                <a:rPr lang="en-US" sz="1050" dirty="0">
                  <a:latin typeface="Aptos" panose="020B0004020202020204" pitchFamily="34" charset="0"/>
                </a:rPr>
                <a:t>square</a:t>
              </a:r>
              <a:r>
                <a:rPr lang="en-US" sz="1050" spc="-15" dirty="0">
                  <a:latin typeface="Aptos" panose="020B0004020202020204" pitchFamily="34" charset="0"/>
                </a:rPr>
                <a:t> </a:t>
              </a:r>
              <a:r>
                <a:rPr lang="en-US" sz="1050" dirty="0">
                  <a:latin typeface="Aptos" panose="020B0004020202020204" pitchFamily="34" charset="0"/>
                </a:rPr>
                <a:t>feet</a:t>
              </a:r>
              <a:r>
                <a:rPr lang="en-US" sz="1050" spc="-45" dirty="0">
                  <a:latin typeface="Aptos" panose="020B0004020202020204" pitchFamily="34" charset="0"/>
                </a:rPr>
                <a:t> </a:t>
              </a:r>
              <a:r>
                <a:rPr lang="en-US" sz="1050" dirty="0">
                  <a:latin typeface="Aptos" panose="020B0004020202020204" pitchFamily="34" charset="0"/>
                </a:rPr>
                <a:t>used</a:t>
              </a:r>
              <a:r>
                <a:rPr lang="en-US" sz="1050" spc="-20" dirty="0">
                  <a:latin typeface="Aptos" panose="020B0004020202020204" pitchFamily="34" charset="0"/>
                </a:rPr>
                <a:t> </a:t>
              </a:r>
              <a:r>
                <a:rPr lang="en-US" sz="1050" dirty="0">
                  <a:latin typeface="Aptos" panose="020B0004020202020204" pitchFamily="34" charset="0"/>
                </a:rPr>
                <a:t>for</a:t>
              </a:r>
              <a:r>
                <a:rPr lang="en-US" sz="1050" spc="-25" dirty="0">
                  <a:latin typeface="Aptos" panose="020B0004020202020204" pitchFamily="34" charset="0"/>
                </a:rPr>
                <a:t> </a:t>
              </a:r>
              <a:r>
                <a:rPr lang="en-US" sz="1050" dirty="0">
                  <a:latin typeface="Aptos" panose="020B0004020202020204" pitchFamily="34" charset="0"/>
                </a:rPr>
                <a:t>the</a:t>
              </a:r>
              <a:r>
                <a:rPr lang="en-US" sz="1050" spc="-40" dirty="0">
                  <a:latin typeface="Aptos" panose="020B0004020202020204" pitchFamily="34" charset="0"/>
                </a:rPr>
                <a:t> </a:t>
              </a:r>
              <a:r>
                <a:rPr lang="en-US" sz="1050" spc="-10" dirty="0">
                  <a:latin typeface="Aptos" panose="020B0004020202020204" pitchFamily="34" charset="0"/>
                </a:rPr>
                <a:t>project</a:t>
              </a:r>
            </a:p>
          </p:txBody>
        </p:sp>
        <p:pic>
          <p:nvPicPr>
            <p:cNvPr id="10" name="Picture 9">
              <a:extLst>
                <a:ext uri="{FF2B5EF4-FFF2-40B4-BE49-F238E27FC236}">
                  <a16:creationId xmlns:a16="http://schemas.microsoft.com/office/drawing/2014/main" id="{13820C44-84CA-58EF-B959-C7D34DDDC4DF}"/>
                </a:ext>
              </a:extLst>
            </p:cNvPr>
            <p:cNvPicPr>
              <a:picLocks noChangeAspect="1"/>
            </p:cNvPicPr>
            <p:nvPr/>
          </p:nvPicPr>
          <p:blipFill>
            <a:blip r:embed="rId3"/>
            <a:stretch>
              <a:fillRect/>
            </a:stretch>
          </p:blipFill>
          <p:spPr>
            <a:xfrm>
              <a:off x="1086295" y="1720461"/>
              <a:ext cx="4539661" cy="2502666"/>
            </a:xfrm>
            <a:prstGeom prst="rect">
              <a:avLst/>
            </a:prstGeom>
          </p:spPr>
        </p:pic>
        <p:sp>
          <p:nvSpPr>
            <p:cNvPr id="16" name="TextBox 15">
              <a:extLst>
                <a:ext uri="{FF2B5EF4-FFF2-40B4-BE49-F238E27FC236}">
                  <a16:creationId xmlns:a16="http://schemas.microsoft.com/office/drawing/2014/main" id="{559C83DF-4419-FBF6-3278-AEA4CE2435E6}"/>
                </a:ext>
              </a:extLst>
            </p:cNvPr>
            <p:cNvSpPr txBox="1"/>
            <p:nvPr/>
          </p:nvSpPr>
          <p:spPr>
            <a:xfrm>
              <a:off x="1305621" y="1991993"/>
              <a:ext cx="4101007" cy="530338"/>
            </a:xfrm>
            <a:prstGeom prst="rect">
              <a:avLst/>
            </a:prstGeom>
            <a:noFill/>
          </p:spPr>
          <p:txBody>
            <a:bodyPr wrap="square" rtlCol="0">
              <a:spAutoFit/>
            </a:bodyPr>
            <a:lstStyle/>
            <a:p>
              <a:pPr marL="0" marR="0">
                <a:lnSpc>
                  <a:spcPct val="107000"/>
                </a:lnSpc>
                <a:spcBef>
                  <a:spcPts val="0"/>
                </a:spcBef>
                <a:spcAft>
                  <a:spcPts val="800"/>
                </a:spcAft>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Purchase of 3 ballistic blankets for use by the Masonville SWAT teams to protect responders and civilians from terrorist attack. 4x6 Level IIIA Ballistic Blanket with carry straps. 3 @ $1,000</a:t>
              </a:r>
            </a:p>
          </p:txBody>
        </p:sp>
        <p:sp>
          <p:nvSpPr>
            <p:cNvPr id="23" name="TextBox 22">
              <a:extLst>
                <a:ext uri="{FF2B5EF4-FFF2-40B4-BE49-F238E27FC236}">
                  <a16:creationId xmlns:a16="http://schemas.microsoft.com/office/drawing/2014/main" id="{6DD3BFB1-3DD9-EBF1-0334-055C20F2908A}"/>
                </a:ext>
              </a:extLst>
            </p:cNvPr>
            <p:cNvSpPr txBox="1"/>
            <p:nvPr/>
          </p:nvSpPr>
          <p:spPr>
            <a:xfrm>
              <a:off x="1995991" y="2643039"/>
              <a:ext cx="1209596" cy="261610"/>
            </a:xfrm>
            <a:prstGeom prst="rect">
              <a:avLst/>
            </a:prstGeom>
            <a:noFill/>
          </p:spPr>
          <p:txBody>
            <a:bodyPr wrap="square" rtlCol="0">
              <a:spAutoFit/>
            </a:bodyPr>
            <a:lstStyle/>
            <a:p>
              <a:r>
                <a:rPr lang="en-US" sz="1100" dirty="0"/>
                <a:t>$3,000.00</a:t>
              </a:r>
            </a:p>
          </p:txBody>
        </p:sp>
      </p:grpSp>
      <p:pic>
        <p:nvPicPr>
          <p:cNvPr id="24" name="Picture 23">
            <a:extLst>
              <a:ext uri="{FF2B5EF4-FFF2-40B4-BE49-F238E27FC236}">
                <a16:creationId xmlns:a16="http://schemas.microsoft.com/office/drawing/2014/main" id="{937617E9-D6FE-0D2D-2675-BEAFD0B88A74}"/>
              </a:ext>
            </a:extLst>
          </p:cNvPr>
          <p:cNvPicPr>
            <a:picLocks noChangeAspect="1"/>
          </p:cNvPicPr>
          <p:nvPr/>
        </p:nvPicPr>
        <p:blipFill rotWithShape="1">
          <a:blip r:embed="rId4"/>
          <a:srcRect l="353" t="5709" r="773" b="9268"/>
          <a:stretch/>
        </p:blipFill>
        <p:spPr>
          <a:xfrm>
            <a:off x="968025" y="329697"/>
            <a:ext cx="10277856" cy="313156"/>
          </a:xfrm>
          <a:prstGeom prst="rect">
            <a:avLst/>
          </a:prstGeom>
        </p:spPr>
      </p:pic>
      <p:sp>
        <p:nvSpPr>
          <p:cNvPr id="5" name="Title 1">
            <a:extLst>
              <a:ext uri="{FF2B5EF4-FFF2-40B4-BE49-F238E27FC236}">
                <a16:creationId xmlns:a16="http://schemas.microsoft.com/office/drawing/2014/main" id="{2F777493-818A-A7E7-B61F-5F542B88322D}"/>
              </a:ext>
            </a:extLst>
          </p:cNvPr>
          <p:cNvSpPr txBox="1">
            <a:spLocks/>
          </p:cNvSpPr>
          <p:nvPr/>
        </p:nvSpPr>
        <p:spPr>
          <a:xfrm>
            <a:off x="968025" y="965165"/>
            <a:ext cx="10277854" cy="755296"/>
          </a:xfrm>
          <a:prstGeom prst="rect">
            <a:avLst/>
          </a:prstGeom>
        </p:spPr>
        <p:txBody>
          <a:bodyPr vert="horz" lIns="91440" tIns="45720" rIns="91440" bIns="45720" rtlCol="0" anchor="ctr">
            <a:normAutofit fontScale="92500"/>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Budget / Details Tab: </a:t>
            </a:r>
            <a:r>
              <a:rPr lang="en-US" sz="2800" dirty="0">
                <a:latin typeface="Aptos" panose="020B0004020202020204" pitchFamily="34" charset="0"/>
              </a:rPr>
              <a:t>Supplies &amp; Direct Operating Expenses (DOE)</a:t>
            </a:r>
          </a:p>
        </p:txBody>
      </p:sp>
      <p:graphicFrame>
        <p:nvGraphicFramePr>
          <p:cNvPr id="6" name="Table 5">
            <a:extLst>
              <a:ext uri="{FF2B5EF4-FFF2-40B4-BE49-F238E27FC236}">
                <a16:creationId xmlns:a16="http://schemas.microsoft.com/office/drawing/2014/main" id="{D0677B8E-FBC3-23C9-EE50-83B57126EC53}"/>
              </a:ext>
            </a:extLst>
          </p:cNvPr>
          <p:cNvGraphicFramePr>
            <a:graphicFrameLocks noGrp="1"/>
          </p:cNvGraphicFramePr>
          <p:nvPr>
            <p:extLst>
              <p:ext uri="{D42A27DB-BD31-4B8C-83A1-F6EECF244321}">
                <p14:modId xmlns:p14="http://schemas.microsoft.com/office/powerpoint/2010/main" val="3464152286"/>
              </p:ext>
            </p:extLst>
          </p:nvPr>
        </p:nvGraphicFramePr>
        <p:xfrm>
          <a:off x="1086295" y="4987764"/>
          <a:ext cx="10019409" cy="762127"/>
        </p:xfrm>
        <a:graphic>
          <a:graphicData uri="http://schemas.openxmlformats.org/drawingml/2006/table">
            <a:tbl>
              <a:tblPr firstRow="1" bandRow="1">
                <a:tableStyleId>{F2DE63D5-997A-4646-A377-4702673A728D}</a:tableStyleId>
              </a:tblPr>
              <a:tblGrid>
                <a:gridCol w="10019409">
                  <a:extLst>
                    <a:ext uri="{9D8B030D-6E8A-4147-A177-3AD203B41FA5}">
                      <a16:colId xmlns:a16="http://schemas.microsoft.com/office/drawing/2014/main" val="778927854"/>
                    </a:ext>
                  </a:extLst>
                </a:gridCol>
              </a:tblGrid>
              <a:tr h="351788">
                <a:tc>
                  <a:txBody>
                    <a:bodyPr/>
                    <a:lstStyle/>
                    <a:p>
                      <a:pPr algn="ctr"/>
                      <a:r>
                        <a:rPr lang="en-US" dirty="0">
                          <a:latin typeface="Aptos" panose="020B0004020202020204" pitchFamily="34" charset="0"/>
                        </a:rPr>
                        <a:t>Common Issues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462729032"/>
                  </a:ext>
                </a:extLst>
              </a:tr>
              <a:tr h="288292">
                <a:tc>
                  <a:txBody>
                    <a:bodyPr/>
                    <a:lstStyle/>
                    <a:p>
                      <a:pPr marL="377825" marR="0" lvl="0" indent="-286385" algn="l" defTabSz="914411" rtl="0" eaLnBrk="1" fontAlgn="auto" latinLnBrk="0" hangingPunct="1">
                        <a:lnSpc>
                          <a:spcPct val="100000"/>
                        </a:lnSpc>
                        <a:spcBef>
                          <a:spcPts val="0"/>
                        </a:spcBef>
                        <a:spcAft>
                          <a:spcPts val="0"/>
                        </a:spcAft>
                        <a:buClrTx/>
                        <a:buSzTx/>
                        <a:buFont typeface="Wingdings"/>
                        <a:buChar char=""/>
                        <a:tabLst>
                          <a:tab pos="377825" algn="l"/>
                        </a:tabLst>
                        <a:defRPr/>
                      </a:pPr>
                      <a:r>
                        <a:rPr lang="en-US" sz="1000" b="1" dirty="0">
                          <a:solidFill>
                            <a:srgbClr val="404040"/>
                          </a:solidFill>
                          <a:latin typeface="Aptos" panose="020B0004020202020204" pitchFamily="34" charset="0"/>
                          <a:cs typeface="Verdana"/>
                        </a:rPr>
                        <a:t>Line-item descriptions do not contain the per unit costs.</a:t>
                      </a:r>
                    </a:p>
                    <a:p>
                      <a:pPr marL="377825" marR="0" lvl="0" indent="-286385" algn="l" defTabSz="914411" rtl="0" eaLnBrk="1" fontAlgn="auto" latinLnBrk="0" hangingPunct="1">
                        <a:lnSpc>
                          <a:spcPct val="100000"/>
                        </a:lnSpc>
                        <a:spcBef>
                          <a:spcPts val="0"/>
                        </a:spcBef>
                        <a:spcAft>
                          <a:spcPts val="0"/>
                        </a:spcAft>
                        <a:buClrTx/>
                        <a:buSzTx/>
                        <a:buFont typeface="Wingdings"/>
                        <a:buChar char=""/>
                        <a:tabLst>
                          <a:tab pos="377825" algn="l"/>
                        </a:tabLst>
                        <a:defRPr/>
                      </a:pPr>
                      <a:r>
                        <a:rPr lang="en-US" sz="1000" b="1" dirty="0">
                          <a:solidFill>
                            <a:srgbClr val="404040"/>
                          </a:solidFill>
                          <a:latin typeface="Aptos" panose="020B0004020202020204" pitchFamily="34" charset="0"/>
                          <a:cs typeface="Verdana"/>
                        </a:rPr>
                        <a:t>The supply item cannot be tied back to the purpose of the project.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9019832"/>
                  </a:ext>
                </a:extLst>
              </a:tr>
            </a:tbl>
          </a:graphicData>
        </a:graphic>
      </p:graphicFrame>
    </p:spTree>
    <p:extLst>
      <p:ext uri="{BB962C8B-B14F-4D97-AF65-F5344CB8AC3E}">
        <p14:creationId xmlns:p14="http://schemas.microsoft.com/office/powerpoint/2010/main" val="17822081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0" name="TextBox 9">
            <a:extLst>
              <a:ext uri="{FF2B5EF4-FFF2-40B4-BE49-F238E27FC236}">
                <a16:creationId xmlns:a16="http://schemas.microsoft.com/office/drawing/2014/main" id="{B07B1B2F-90BC-6B12-EB93-03B5E1461914}"/>
              </a:ext>
            </a:extLst>
          </p:cNvPr>
          <p:cNvSpPr txBox="1"/>
          <p:nvPr/>
        </p:nvSpPr>
        <p:spPr>
          <a:xfrm>
            <a:off x="946119" y="1672068"/>
            <a:ext cx="10277854" cy="4385816"/>
          </a:xfrm>
          <a:prstGeom prst="rect">
            <a:avLst/>
          </a:prstGeom>
          <a:noFill/>
        </p:spPr>
        <p:txBody>
          <a:bodyPr wrap="square" rtlCol="0">
            <a:spAutoFit/>
          </a:bodyPr>
          <a:lstStyle/>
          <a:p>
            <a:r>
              <a:rPr lang="en-US" sz="1400" b="1" dirty="0">
                <a:latin typeface="Aptos" panose="020B0004020202020204" pitchFamily="34" charset="0"/>
              </a:rPr>
              <a:t>CERT Supplies </a:t>
            </a:r>
          </a:p>
          <a:p>
            <a:r>
              <a:rPr lang="en-US" sz="1100" b="1" dirty="0">
                <a:latin typeface="Aptos" panose="020B0004020202020204" pitchFamily="34" charset="0"/>
              </a:rPr>
              <a:t>Budget Code: </a:t>
            </a:r>
            <a:r>
              <a:rPr lang="en-US" sz="1100" dirty="0">
                <a:latin typeface="Aptos" panose="020B0004020202020204" pitchFamily="34" charset="0"/>
              </a:rPr>
              <a:t>21GN-00-CCEQ Equipment, Citizen Corps</a:t>
            </a:r>
          </a:p>
          <a:p>
            <a:r>
              <a:rPr lang="en-US" sz="1000" dirty="0">
                <a:latin typeface="Aptos" panose="020B0004020202020204" pitchFamily="34" charset="0"/>
              </a:rPr>
              <a:t>CERT team backpacks with standard supply loadout for the Masonville CERT Team. These backpacks provide necessary supplies to allow CERT members to accomplish the skills learned in training when an event such as a terrorist attack occurs. 100 Level 2 CERT Land brand backpacks at $32.50 per unit.  </a:t>
            </a:r>
          </a:p>
          <a:p>
            <a:endParaRPr lang="en-US" sz="1100" dirty="0">
              <a:latin typeface="Aptos" panose="020B0004020202020204" pitchFamily="34" charset="0"/>
            </a:endParaRPr>
          </a:p>
          <a:p>
            <a:r>
              <a:rPr lang="en-US" sz="1400" b="1" dirty="0">
                <a:latin typeface="Aptos" panose="020B0004020202020204" pitchFamily="34" charset="0"/>
              </a:rPr>
              <a:t>Body Armor for Tactical Medic Team</a:t>
            </a:r>
          </a:p>
          <a:p>
            <a:r>
              <a:rPr lang="en-US" sz="1100" b="1" dirty="0">
                <a:latin typeface="Aptos" panose="020B0004020202020204" pitchFamily="34" charset="0"/>
              </a:rPr>
              <a:t>Budget Code: </a:t>
            </a:r>
            <a:r>
              <a:rPr lang="en-US" sz="1100" i="1" dirty="0">
                <a:latin typeface="Aptos" panose="020B0004020202020204" pitchFamily="34" charset="0"/>
              </a:rPr>
              <a:t>01LE-01-ARMR Armor, Body</a:t>
            </a:r>
          </a:p>
          <a:p>
            <a:r>
              <a:rPr lang="en-US" sz="1000" dirty="0">
                <a:latin typeface="Aptos" panose="020B0004020202020204" pitchFamily="34" charset="0"/>
              </a:rPr>
              <a:t>Bullet Stopper 800 Active Shooter Armor Kit includes 2 Max Pro Level IV Ballistic plates, Ballistic plate carrier, and gear bag. (4 Kits @ $1041.84). This protective equipment will be used by the Masonville Fire department tactical medic team in support of Law Enforcement during terrorist incidents. </a:t>
            </a:r>
          </a:p>
          <a:p>
            <a:endParaRPr lang="en-US" sz="1100" dirty="0">
              <a:latin typeface="Aptos" panose="020B0004020202020204" pitchFamily="34" charset="0"/>
            </a:endParaRPr>
          </a:p>
          <a:p>
            <a:r>
              <a:rPr lang="en-US" sz="1400" b="1" dirty="0">
                <a:latin typeface="Aptos" panose="020B0004020202020204" pitchFamily="34" charset="0"/>
              </a:rPr>
              <a:t>Emergency Operation Center Software</a:t>
            </a:r>
          </a:p>
          <a:p>
            <a:r>
              <a:rPr lang="en-US" sz="1100" b="1" dirty="0">
                <a:latin typeface="Aptos" panose="020B0004020202020204" pitchFamily="34" charset="0"/>
              </a:rPr>
              <a:t>Budget Code: </a:t>
            </a:r>
            <a:r>
              <a:rPr lang="en-US" sz="1100" dirty="0">
                <a:latin typeface="Aptos" panose="020B0004020202020204" pitchFamily="34" charset="0"/>
              </a:rPr>
              <a:t>Software License and User Fees (Organization)</a:t>
            </a:r>
          </a:p>
          <a:p>
            <a:r>
              <a:rPr lang="en-US" sz="1000" b="0" i="0" dirty="0">
                <a:solidFill>
                  <a:srgbClr val="000000"/>
                </a:solidFill>
                <a:effectLst/>
                <a:latin typeface="Aptos" panose="020B0004020202020204" pitchFamily="34" charset="0"/>
              </a:rPr>
              <a:t>WebEOC software Licenses - </a:t>
            </a:r>
            <a:r>
              <a:rPr lang="en-US" sz="1000" dirty="0">
                <a:latin typeface="Aptos" panose="020B0004020202020204" pitchFamily="34" charset="0"/>
              </a:rPr>
              <a:t>WebEOC is a web-based emergency management software platform that facilitates real-time coordination, communication, and information sharing during incidents and crises. 40 Licenses at $100.00 per license and </a:t>
            </a:r>
            <a:r>
              <a:rPr lang="en-US" sz="1000" dirty="0">
                <a:solidFill>
                  <a:srgbClr val="000000"/>
                </a:solidFill>
                <a:latin typeface="Aptos" panose="020B0004020202020204" pitchFamily="34" charset="0"/>
              </a:rPr>
              <a:t>service dates 10/1/2025 – 9/30/2026</a:t>
            </a:r>
            <a:r>
              <a:rPr lang="en-US" sz="1000" b="0" i="0" dirty="0">
                <a:solidFill>
                  <a:srgbClr val="000000"/>
                </a:solidFill>
                <a:effectLst/>
                <a:latin typeface="Aptos" panose="020B0004020202020204" pitchFamily="34" charset="0"/>
              </a:rPr>
              <a:t>.</a:t>
            </a:r>
          </a:p>
          <a:p>
            <a:endParaRPr lang="en-US" sz="1100" dirty="0">
              <a:solidFill>
                <a:srgbClr val="000000"/>
              </a:solidFill>
              <a:latin typeface="Aptos" panose="020B0004020202020204" pitchFamily="34" charset="0"/>
            </a:endParaRPr>
          </a:p>
          <a:p>
            <a:r>
              <a:rPr lang="en-US" sz="1400" b="1" dirty="0">
                <a:latin typeface="Aptos" panose="020B0004020202020204" pitchFamily="34" charset="0"/>
              </a:rPr>
              <a:t>Telecommunications Costs for a Homeland Security planner</a:t>
            </a:r>
          </a:p>
          <a:p>
            <a:r>
              <a:rPr lang="en-US" sz="1100" b="1" dirty="0">
                <a:latin typeface="Aptos" panose="020B0004020202020204" pitchFamily="34" charset="0"/>
              </a:rPr>
              <a:t>Budget Code: </a:t>
            </a:r>
            <a:r>
              <a:rPr lang="en-US" sz="1100" dirty="0">
                <a:solidFill>
                  <a:srgbClr val="000000"/>
                </a:solidFill>
                <a:latin typeface="Aptos" panose="020B0004020202020204" pitchFamily="34" charset="0"/>
              </a:rPr>
              <a:t>Telecommunications Costs (Planning)</a:t>
            </a:r>
          </a:p>
          <a:p>
            <a:r>
              <a:rPr lang="en-US" sz="1000" dirty="0">
                <a:solidFill>
                  <a:srgbClr val="000000"/>
                </a:solidFill>
                <a:latin typeface="Aptos" panose="020B0004020202020204" pitchFamily="34" charset="0"/>
              </a:rPr>
              <a:t>Cell Phone Service Costs for the Regional Emergency Planner at a rate of $32.50 per month totaling $390.00 from 09.01.2022 - 08.31.2023.  This allows the planner to communicate with regional partners when out of the office. </a:t>
            </a:r>
          </a:p>
          <a:p>
            <a:endParaRPr lang="en-US" sz="1100" dirty="0">
              <a:solidFill>
                <a:srgbClr val="000000"/>
              </a:solidFill>
              <a:latin typeface="Aptos" panose="020B0004020202020204" pitchFamily="34" charset="0"/>
            </a:endParaRPr>
          </a:p>
          <a:p>
            <a:r>
              <a:rPr lang="en-US" sz="1400" b="1" dirty="0">
                <a:latin typeface="Aptos" panose="020B0004020202020204" pitchFamily="34" charset="0"/>
              </a:rPr>
              <a:t>Telecommunications Costs for a Homeland Security planner</a:t>
            </a:r>
          </a:p>
          <a:p>
            <a:r>
              <a:rPr lang="en-US" sz="1100" b="1" dirty="0">
                <a:latin typeface="Aptos" panose="020B0004020202020204" pitchFamily="34" charset="0"/>
              </a:rPr>
              <a:t>Budget Code: </a:t>
            </a:r>
            <a:r>
              <a:rPr lang="en-US" sz="1100" dirty="0">
                <a:solidFill>
                  <a:srgbClr val="000000"/>
                </a:solidFill>
                <a:latin typeface="Aptos" panose="020B0004020202020204" pitchFamily="34" charset="0"/>
              </a:rPr>
              <a:t>Telecommunications Costs (Planning)</a:t>
            </a:r>
          </a:p>
          <a:p>
            <a:r>
              <a:rPr lang="en-US" sz="1000" dirty="0">
                <a:solidFill>
                  <a:srgbClr val="000000"/>
                </a:solidFill>
                <a:latin typeface="Aptos" panose="020B0004020202020204" pitchFamily="34" charset="0"/>
              </a:rPr>
              <a:t>Office space cost for the Homeland Security Planner  (Bill Billson) in order to support program planning activities. This cost is based on 203.12 SQFT @ $.06 a SQFT for a monthly cost of $13.83 for a yearly term of Sept. 2025-Aug. 2026.</a:t>
            </a:r>
          </a:p>
        </p:txBody>
      </p:sp>
      <p:pic>
        <p:nvPicPr>
          <p:cNvPr id="2" name="Picture 1">
            <a:extLst>
              <a:ext uri="{FF2B5EF4-FFF2-40B4-BE49-F238E27FC236}">
                <a16:creationId xmlns:a16="http://schemas.microsoft.com/office/drawing/2014/main" id="{BA5ADC20-05FA-B3BA-85C8-8644F45AB948}"/>
              </a:ext>
            </a:extLst>
          </p:cNvPr>
          <p:cNvPicPr>
            <a:picLocks noChangeAspect="1"/>
          </p:cNvPicPr>
          <p:nvPr/>
        </p:nvPicPr>
        <p:blipFill rotWithShape="1">
          <a:blip r:embed="rId3"/>
          <a:srcRect l="353" t="5709" r="773" b="9268"/>
          <a:stretch/>
        </p:blipFill>
        <p:spPr>
          <a:xfrm>
            <a:off x="968025" y="329697"/>
            <a:ext cx="10277856" cy="313156"/>
          </a:xfrm>
          <a:prstGeom prst="rect">
            <a:avLst/>
          </a:prstGeom>
        </p:spPr>
      </p:pic>
      <p:sp>
        <p:nvSpPr>
          <p:cNvPr id="5" name="Title 1">
            <a:extLst>
              <a:ext uri="{FF2B5EF4-FFF2-40B4-BE49-F238E27FC236}">
                <a16:creationId xmlns:a16="http://schemas.microsoft.com/office/drawing/2014/main" id="{1D032E01-29BA-C9A5-4CD5-C0FAD9EDD36B}"/>
              </a:ext>
            </a:extLst>
          </p:cNvPr>
          <p:cNvSpPr txBox="1">
            <a:spLocks/>
          </p:cNvSpPr>
          <p:nvPr/>
        </p:nvSpPr>
        <p:spPr>
          <a:xfrm>
            <a:off x="968025" y="965165"/>
            <a:ext cx="10277854" cy="755296"/>
          </a:xfrm>
          <a:prstGeom prst="rect">
            <a:avLst/>
          </a:prstGeom>
        </p:spPr>
        <p:txBody>
          <a:bodyPr vert="horz" lIns="91440" tIns="45720" rIns="91440" bIns="45720" rtlCol="0" anchor="ctr">
            <a:normAutofit fontScale="92500"/>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Budget / Details Tab: </a:t>
            </a:r>
            <a:r>
              <a:rPr lang="en-US" sz="2800" dirty="0">
                <a:latin typeface="Aptos" panose="020B0004020202020204" pitchFamily="34" charset="0"/>
              </a:rPr>
              <a:t>Supplies &amp; Direct Operating Expenses (DOE)</a:t>
            </a:r>
          </a:p>
        </p:txBody>
      </p:sp>
    </p:spTree>
    <p:extLst>
      <p:ext uri="{BB962C8B-B14F-4D97-AF65-F5344CB8AC3E}">
        <p14:creationId xmlns:p14="http://schemas.microsoft.com/office/powerpoint/2010/main" val="51067260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9" name="Group 8">
            <a:extLst>
              <a:ext uri="{FF2B5EF4-FFF2-40B4-BE49-F238E27FC236}">
                <a16:creationId xmlns:a16="http://schemas.microsoft.com/office/drawing/2014/main" id="{5C7601A5-C461-68C2-DA96-0D8200019C04}"/>
              </a:ext>
            </a:extLst>
          </p:cNvPr>
          <p:cNvGrpSpPr/>
          <p:nvPr/>
        </p:nvGrpSpPr>
        <p:grpSpPr>
          <a:xfrm>
            <a:off x="1075667" y="1906005"/>
            <a:ext cx="10037227" cy="2566467"/>
            <a:chOff x="1075667" y="1906005"/>
            <a:chExt cx="10037227" cy="2566467"/>
          </a:xfrm>
        </p:grpSpPr>
        <p:sp>
          <p:nvSpPr>
            <p:cNvPr id="17" name="object 4">
              <a:extLst>
                <a:ext uri="{FF2B5EF4-FFF2-40B4-BE49-F238E27FC236}">
                  <a16:creationId xmlns:a16="http://schemas.microsoft.com/office/drawing/2014/main" id="{FB7B3222-955F-BC2B-7E8F-0B8EE3C88D54}"/>
                </a:ext>
              </a:extLst>
            </p:cNvPr>
            <p:cNvSpPr txBox="1"/>
            <p:nvPr/>
          </p:nvSpPr>
          <p:spPr>
            <a:xfrm>
              <a:off x="5915440" y="1906005"/>
              <a:ext cx="5197454" cy="1356140"/>
            </a:xfrm>
            <a:prstGeom prst="rect">
              <a:avLst/>
            </a:prstGeom>
          </p:spPr>
          <p:txBody>
            <a:bodyPr vert="horz" wrap="square" lIns="0" tIns="12065" rIns="0" bIns="0" rtlCol="0">
              <a:spAutoFit/>
            </a:bodyPr>
            <a:lstStyle/>
            <a:p>
              <a:pPr marL="12700">
                <a:lnSpc>
                  <a:spcPct val="100000"/>
                </a:lnSpc>
                <a:spcBef>
                  <a:spcPts val="95"/>
                </a:spcBef>
              </a:pPr>
              <a:r>
                <a:rPr lang="en-US" sz="1050" dirty="0">
                  <a:latin typeface="Aptos" panose="020B0004020202020204" pitchFamily="34" charset="0"/>
                  <a:ea typeface="Verdana" panose="020B0604030504040204" pitchFamily="34" charset="0"/>
                  <a:cs typeface="Verdana"/>
                </a:rPr>
                <a:t>Indirect</a:t>
              </a:r>
              <a:r>
                <a:rPr lang="en-US" sz="1050" spc="-25"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costs</a:t>
              </a:r>
              <a:r>
                <a:rPr lang="en-US" sz="1050" spc="-25"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are</a:t>
              </a:r>
              <a:r>
                <a:rPr lang="en-US" sz="1050" spc="-30"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costs</a:t>
              </a:r>
              <a:r>
                <a:rPr lang="en-US" sz="1050" spc="-25"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without</a:t>
              </a:r>
              <a:r>
                <a:rPr lang="en-US" sz="1050" spc="-25"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a</a:t>
              </a:r>
              <a:r>
                <a:rPr lang="en-US" sz="1050" spc="-40"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direct</a:t>
              </a:r>
              <a:r>
                <a:rPr lang="en-US" sz="1050" spc="-25"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link</a:t>
              </a:r>
              <a:r>
                <a:rPr lang="en-US" sz="1050" spc="-20"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to</a:t>
              </a:r>
              <a:r>
                <a:rPr lang="en-US" sz="1050" spc="-40"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a</a:t>
              </a:r>
              <a:r>
                <a:rPr lang="en-US" sz="1050" spc="-40"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single</a:t>
              </a:r>
              <a:r>
                <a:rPr lang="en-US" sz="1050" spc="-25" dirty="0">
                  <a:latin typeface="Aptos" panose="020B0004020202020204" pitchFamily="34" charset="0"/>
                  <a:ea typeface="Verdana" panose="020B0604030504040204" pitchFamily="34" charset="0"/>
                  <a:cs typeface="Verdana"/>
                </a:rPr>
                <a:t> </a:t>
              </a:r>
              <a:r>
                <a:rPr lang="en-US" sz="1050" spc="-10" dirty="0">
                  <a:latin typeface="Aptos" panose="020B0004020202020204" pitchFamily="34" charset="0"/>
                  <a:ea typeface="Verdana" panose="020B0604030504040204" pitchFamily="34" charset="0"/>
                  <a:cs typeface="Verdana"/>
                </a:rPr>
                <a:t>project </a:t>
              </a:r>
              <a:r>
                <a:rPr lang="en-US" sz="1050" dirty="0">
                  <a:latin typeface="Aptos" panose="020B0004020202020204" pitchFamily="34" charset="0"/>
                  <a:ea typeface="Verdana" panose="020B0604030504040204" pitchFamily="34" charset="0"/>
                  <a:cs typeface="Verdana"/>
                </a:rPr>
                <a:t>or</a:t>
              </a:r>
              <a:r>
                <a:rPr lang="en-US" sz="1050" spc="-60" dirty="0">
                  <a:latin typeface="Aptos" panose="020B0004020202020204" pitchFamily="34" charset="0"/>
                  <a:ea typeface="Verdana" panose="020B0604030504040204" pitchFamily="34" charset="0"/>
                  <a:cs typeface="Verdana"/>
                </a:rPr>
                <a:t> </a:t>
              </a:r>
              <a:r>
                <a:rPr lang="en-US" sz="1050" spc="-10" dirty="0">
                  <a:latin typeface="Aptos" panose="020B0004020202020204" pitchFamily="34" charset="0"/>
                  <a:ea typeface="Verdana" panose="020B0604030504040204" pitchFamily="34" charset="0"/>
                  <a:cs typeface="Verdana"/>
                </a:rPr>
                <a:t>activity.</a:t>
              </a:r>
              <a:r>
                <a:rPr lang="en-US" sz="1050" spc="-15"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These</a:t>
              </a:r>
              <a:r>
                <a:rPr lang="en-US" sz="1050" spc="-50"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are</a:t>
              </a:r>
              <a:r>
                <a:rPr lang="en-US" sz="1050" spc="-45"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frequently</a:t>
              </a:r>
              <a:r>
                <a:rPr lang="en-US" sz="1050" spc="-35"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aggregated</a:t>
              </a:r>
              <a:r>
                <a:rPr lang="en-US" sz="1050" spc="-35"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into</a:t>
              </a:r>
              <a:r>
                <a:rPr lang="en-US" sz="1050" spc="-40"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an</a:t>
              </a:r>
              <a:r>
                <a:rPr lang="en-US" sz="1050" spc="-50" dirty="0">
                  <a:latin typeface="Aptos" panose="020B0004020202020204" pitchFamily="34" charset="0"/>
                  <a:ea typeface="Verdana" panose="020B0604030504040204" pitchFamily="34" charset="0"/>
                  <a:cs typeface="Verdana"/>
                </a:rPr>
                <a:t> </a:t>
              </a:r>
              <a:r>
                <a:rPr lang="en-US" sz="1050" spc="-10" dirty="0">
                  <a:latin typeface="Aptos" panose="020B0004020202020204" pitchFamily="34" charset="0"/>
                  <a:ea typeface="Verdana" panose="020B0604030504040204" pitchFamily="34" charset="0"/>
                  <a:cs typeface="Verdana"/>
                </a:rPr>
                <a:t>overhead </a:t>
              </a:r>
              <a:r>
                <a:rPr lang="en-US" sz="1050" dirty="0">
                  <a:latin typeface="Aptos" panose="020B0004020202020204" pitchFamily="34" charset="0"/>
                  <a:ea typeface="Verdana" panose="020B0604030504040204" pitchFamily="34" charset="0"/>
                  <a:cs typeface="Verdana"/>
                </a:rPr>
                <a:t>cost</a:t>
              </a:r>
              <a:r>
                <a:rPr lang="en-US" sz="1050" spc="-35"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pool</a:t>
              </a:r>
              <a:r>
                <a:rPr lang="en-US" sz="1050" spc="-45"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and</a:t>
              </a:r>
              <a:r>
                <a:rPr lang="en-US" sz="1050" spc="-40"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allocated</a:t>
              </a:r>
              <a:r>
                <a:rPr lang="en-US" sz="1050" spc="-20"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to</a:t>
              </a:r>
              <a:r>
                <a:rPr lang="en-US" sz="1050" spc="-50"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various</a:t>
              </a:r>
              <a:r>
                <a:rPr lang="en-US" sz="1050" spc="-25" dirty="0">
                  <a:latin typeface="Aptos" panose="020B0004020202020204" pitchFamily="34" charset="0"/>
                  <a:ea typeface="Verdana" panose="020B0604030504040204" pitchFamily="34" charset="0"/>
                  <a:cs typeface="Verdana"/>
                </a:rPr>
                <a:t> </a:t>
              </a:r>
              <a:r>
                <a:rPr lang="en-US" sz="1050" spc="-10" dirty="0">
                  <a:latin typeface="Aptos" panose="020B0004020202020204" pitchFamily="34" charset="0"/>
                  <a:ea typeface="Verdana" panose="020B0604030504040204" pitchFamily="34" charset="0"/>
                  <a:cs typeface="Verdana"/>
                </a:rPr>
                <a:t>activities.</a:t>
              </a:r>
            </a:p>
            <a:p>
              <a:pPr marL="12700">
                <a:lnSpc>
                  <a:spcPct val="100000"/>
                </a:lnSpc>
                <a:spcBef>
                  <a:spcPts val="95"/>
                </a:spcBef>
              </a:pPr>
              <a:endParaRPr lang="en-US" sz="1050" spc="-10" dirty="0">
                <a:latin typeface="Aptos" panose="020B0004020202020204" pitchFamily="34" charset="0"/>
                <a:ea typeface="Verdana" panose="020B0604030504040204" pitchFamily="34" charset="0"/>
                <a:cs typeface="Verdana"/>
              </a:endParaRPr>
            </a:p>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en-US" sz="1050" b="1" i="0" u="none" strike="noStrike" kern="1200" cap="none" spc="-10" normalizeH="0" baseline="0" noProof="0" dirty="0">
                  <a:ln>
                    <a:noFill/>
                  </a:ln>
                  <a:solidFill>
                    <a:prstClr val="black"/>
                  </a:solidFill>
                  <a:effectLst/>
                  <a:uLnTx/>
                  <a:uFillTx/>
                  <a:latin typeface="Aptos" panose="020B0004020202020204" pitchFamily="34" charset="0"/>
                  <a:ea typeface="Verdana" panose="020B0604030504040204" pitchFamily="34" charset="0"/>
                </a:rPr>
                <a:t>Rate Information:</a:t>
              </a:r>
            </a:p>
            <a:p>
              <a:pPr marL="184150" indent="-171450">
                <a:spcBef>
                  <a:spcPts val="95"/>
                </a:spcBef>
                <a:buFont typeface="Arial" panose="020B0604020202020204" pitchFamily="34" charset="0"/>
                <a:buChar char="•"/>
                <a:defRPr/>
              </a:pPr>
              <a:r>
                <a:rPr lang="en-US" sz="1050" dirty="0">
                  <a:latin typeface="Aptos" panose="020B0004020202020204" pitchFamily="34" charset="0"/>
                  <a:ea typeface="Verdana" panose="020B0604030504040204" pitchFamily="34" charset="0"/>
                </a:rPr>
                <a:t>Indirect costs must reflect the applicant’s indirect rate as determined by their cognizant agency.</a:t>
              </a:r>
            </a:p>
            <a:p>
              <a:pPr marL="184150" indent="-171450">
                <a:spcBef>
                  <a:spcPts val="95"/>
                </a:spcBef>
                <a:buFont typeface="Arial" panose="020B0604020202020204" pitchFamily="34" charset="0"/>
                <a:buChar char="•"/>
                <a:defRPr/>
              </a:pPr>
              <a:r>
                <a:rPr lang="en-US" sz="1050" dirty="0">
                  <a:latin typeface="Aptos" panose="020B0004020202020204" pitchFamily="34" charset="0"/>
                  <a:ea typeface="Verdana" panose="020B0604030504040204" pitchFamily="34" charset="0"/>
                </a:rPr>
                <a:t>Applicants who have negotiated an Indirect Cost Rate must upload a copy of the approval letter from their cognizant agency to the grant record.</a:t>
              </a:r>
              <a:endParaRPr lang="en-US" sz="1050" spc="-10" dirty="0">
                <a:latin typeface="Aptos" panose="020B0004020202020204" pitchFamily="34" charset="0"/>
                <a:ea typeface="Verdana" panose="020B0604030504040204" pitchFamily="34" charset="0"/>
                <a:cs typeface="Verdana"/>
              </a:endParaRPr>
            </a:p>
          </p:txBody>
        </p:sp>
        <p:sp>
          <p:nvSpPr>
            <p:cNvPr id="15" name="object 4">
              <a:extLst>
                <a:ext uri="{FF2B5EF4-FFF2-40B4-BE49-F238E27FC236}">
                  <a16:creationId xmlns:a16="http://schemas.microsoft.com/office/drawing/2014/main" id="{A8A91598-FB67-AC5F-7B45-DBBD35E00F0E}"/>
                </a:ext>
              </a:extLst>
            </p:cNvPr>
            <p:cNvSpPr txBox="1"/>
            <p:nvPr/>
          </p:nvSpPr>
          <p:spPr>
            <a:xfrm>
              <a:off x="5915439" y="3399501"/>
              <a:ext cx="5197453" cy="994503"/>
            </a:xfrm>
            <a:prstGeom prst="rect">
              <a:avLst/>
            </a:prstGeom>
          </p:spPr>
          <p:txBody>
            <a:bodyPr vert="horz" wrap="square" lIns="0" tIns="12065" rIns="0" bIns="0" rtlCol="0">
              <a:spAutoFit/>
            </a:bodyPr>
            <a:lstStyle/>
            <a:p>
              <a:pPr marL="12700">
                <a:lnSpc>
                  <a:spcPct val="100000"/>
                </a:lnSpc>
                <a:spcBef>
                  <a:spcPts val="95"/>
                </a:spcBef>
              </a:pPr>
              <a:r>
                <a:rPr lang="en-US" sz="1050" b="1" spc="-10" dirty="0">
                  <a:latin typeface="Aptos" panose="020B0004020202020204" pitchFamily="34" charset="0"/>
                  <a:ea typeface="Verdana" panose="020B0604030504040204" pitchFamily="34" charset="0"/>
                </a:rPr>
                <a:t>De Minimis</a:t>
              </a:r>
            </a:p>
            <a:p>
              <a:pPr marL="12700">
                <a:lnSpc>
                  <a:spcPct val="100000"/>
                </a:lnSpc>
                <a:spcBef>
                  <a:spcPts val="95"/>
                </a:spcBef>
              </a:pPr>
              <a:r>
                <a:rPr lang="en-US" sz="1050" spc="-10" dirty="0">
                  <a:latin typeface="Aptos" panose="020B0004020202020204" pitchFamily="34" charset="0"/>
                  <a:ea typeface="Verdana" panose="020B0604030504040204" pitchFamily="34" charset="0"/>
                </a:rPr>
                <a:t>The applicant may elect to charge a De Minimis rate of 10% of modified total direct costs (MTDC). Applicants using the De Minimis rate must confirm that they do not have an approved indirect cost rate AND they are NOT a state, local government, or Native American tribe receiving over $35 million in direct federal funding. More information on how to calculate the De Minimis rate can be found in the PSO’s Guide to Grants.</a:t>
              </a:r>
            </a:p>
          </p:txBody>
        </p:sp>
        <p:pic>
          <p:nvPicPr>
            <p:cNvPr id="16" name="object 6">
              <a:extLst>
                <a:ext uri="{FF2B5EF4-FFF2-40B4-BE49-F238E27FC236}">
                  <a16:creationId xmlns:a16="http://schemas.microsoft.com/office/drawing/2014/main" id="{6291B3E0-DC9D-911C-A466-ED6F6C465C68}"/>
                </a:ext>
              </a:extLst>
            </p:cNvPr>
            <p:cNvPicPr/>
            <p:nvPr/>
          </p:nvPicPr>
          <p:blipFill>
            <a:blip r:embed="rId3" cstate="print"/>
            <a:stretch>
              <a:fillRect/>
            </a:stretch>
          </p:blipFill>
          <p:spPr>
            <a:xfrm>
              <a:off x="1075667" y="1906005"/>
              <a:ext cx="4732131" cy="2566467"/>
            </a:xfrm>
            <a:prstGeom prst="rect">
              <a:avLst/>
            </a:prstGeom>
          </p:spPr>
        </p:pic>
      </p:grpSp>
      <p:pic>
        <p:nvPicPr>
          <p:cNvPr id="2" name="Picture 1">
            <a:extLst>
              <a:ext uri="{FF2B5EF4-FFF2-40B4-BE49-F238E27FC236}">
                <a16:creationId xmlns:a16="http://schemas.microsoft.com/office/drawing/2014/main" id="{C0EF9325-C85D-2EE7-5A29-64E432E5F1B6}"/>
              </a:ext>
            </a:extLst>
          </p:cNvPr>
          <p:cNvPicPr>
            <a:picLocks noChangeAspect="1"/>
          </p:cNvPicPr>
          <p:nvPr/>
        </p:nvPicPr>
        <p:blipFill rotWithShape="1">
          <a:blip r:embed="rId4"/>
          <a:srcRect l="353" t="5709" r="773" b="9268"/>
          <a:stretch/>
        </p:blipFill>
        <p:spPr>
          <a:xfrm>
            <a:off x="968025" y="329697"/>
            <a:ext cx="10277856" cy="313156"/>
          </a:xfrm>
          <a:prstGeom prst="rect">
            <a:avLst/>
          </a:prstGeom>
        </p:spPr>
      </p:pic>
      <p:sp>
        <p:nvSpPr>
          <p:cNvPr id="5" name="Title 1">
            <a:extLst>
              <a:ext uri="{FF2B5EF4-FFF2-40B4-BE49-F238E27FC236}">
                <a16:creationId xmlns:a16="http://schemas.microsoft.com/office/drawing/2014/main" id="{ECAB6251-06DB-B948-D4AB-A57B1DB81C3C}"/>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Budget / Details Tab: </a:t>
            </a:r>
            <a:r>
              <a:rPr lang="en-US" sz="2800" dirty="0">
                <a:latin typeface="Aptos" panose="020B0004020202020204" pitchFamily="34" charset="0"/>
              </a:rPr>
              <a:t>Indirect Costs</a:t>
            </a:r>
          </a:p>
        </p:txBody>
      </p:sp>
      <p:graphicFrame>
        <p:nvGraphicFramePr>
          <p:cNvPr id="8" name="Table 7">
            <a:extLst>
              <a:ext uri="{FF2B5EF4-FFF2-40B4-BE49-F238E27FC236}">
                <a16:creationId xmlns:a16="http://schemas.microsoft.com/office/drawing/2014/main" id="{65F695C7-DBF6-C0D2-386B-9876BFBC41F6}"/>
              </a:ext>
            </a:extLst>
          </p:cNvPr>
          <p:cNvGraphicFramePr>
            <a:graphicFrameLocks noGrp="1"/>
          </p:cNvGraphicFramePr>
          <p:nvPr>
            <p:extLst>
              <p:ext uri="{D42A27DB-BD31-4B8C-83A1-F6EECF244321}">
                <p14:modId xmlns:p14="http://schemas.microsoft.com/office/powerpoint/2010/main" val="3702893472"/>
              </p:ext>
            </p:extLst>
          </p:nvPr>
        </p:nvGraphicFramePr>
        <p:xfrm>
          <a:off x="1093485" y="4854525"/>
          <a:ext cx="10019409" cy="914527"/>
        </p:xfrm>
        <a:graphic>
          <a:graphicData uri="http://schemas.openxmlformats.org/drawingml/2006/table">
            <a:tbl>
              <a:tblPr firstRow="1" bandRow="1">
                <a:tableStyleId>{F2DE63D5-997A-4646-A377-4702673A728D}</a:tableStyleId>
              </a:tblPr>
              <a:tblGrid>
                <a:gridCol w="10019409">
                  <a:extLst>
                    <a:ext uri="{9D8B030D-6E8A-4147-A177-3AD203B41FA5}">
                      <a16:colId xmlns:a16="http://schemas.microsoft.com/office/drawing/2014/main" val="778927854"/>
                    </a:ext>
                  </a:extLst>
                </a:gridCol>
              </a:tblGrid>
              <a:tr h="351788">
                <a:tc>
                  <a:txBody>
                    <a:bodyPr/>
                    <a:lstStyle/>
                    <a:p>
                      <a:pPr algn="ctr"/>
                      <a:r>
                        <a:rPr lang="en-US" dirty="0">
                          <a:latin typeface="Aptos" panose="020B0004020202020204" pitchFamily="34" charset="0"/>
                        </a:rPr>
                        <a:t>Common Issues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462729032"/>
                  </a:ext>
                </a:extLst>
              </a:tr>
              <a:tr h="288292">
                <a:tc>
                  <a:txBody>
                    <a:bodyPr/>
                    <a:lstStyle/>
                    <a:p>
                      <a:pPr marL="377825" marR="0" lvl="0" indent="-286385" algn="l" defTabSz="914411" rtl="0" eaLnBrk="1" fontAlgn="auto" latinLnBrk="0" hangingPunct="1">
                        <a:lnSpc>
                          <a:spcPct val="100000"/>
                        </a:lnSpc>
                        <a:spcBef>
                          <a:spcPts val="0"/>
                        </a:spcBef>
                        <a:spcAft>
                          <a:spcPts val="0"/>
                        </a:spcAft>
                        <a:buClrTx/>
                        <a:buSzTx/>
                        <a:buFont typeface="Wingdings"/>
                        <a:buChar char=""/>
                        <a:tabLst>
                          <a:tab pos="377825" algn="l"/>
                        </a:tabLst>
                        <a:defRPr/>
                      </a:pPr>
                      <a:r>
                        <a:rPr lang="en-US" sz="1000" b="1" dirty="0">
                          <a:solidFill>
                            <a:srgbClr val="404040"/>
                          </a:solidFill>
                          <a:latin typeface="Aptos" panose="020B0004020202020204" pitchFamily="34" charset="0"/>
                          <a:cs typeface="Verdana"/>
                        </a:rPr>
                        <a:t>The approved Indirect Cost Rate letter is not uploaded to eGrants.</a:t>
                      </a:r>
                    </a:p>
                    <a:p>
                      <a:pPr marL="377825" marR="0" lvl="0" indent="-286385" algn="l" defTabSz="914411" rtl="0" eaLnBrk="1" fontAlgn="auto" latinLnBrk="0" hangingPunct="1">
                        <a:lnSpc>
                          <a:spcPct val="100000"/>
                        </a:lnSpc>
                        <a:spcBef>
                          <a:spcPts val="0"/>
                        </a:spcBef>
                        <a:spcAft>
                          <a:spcPts val="0"/>
                        </a:spcAft>
                        <a:buClrTx/>
                        <a:buSzTx/>
                        <a:buFont typeface="Wingdings"/>
                        <a:buChar char=""/>
                        <a:tabLst>
                          <a:tab pos="377825" algn="l"/>
                        </a:tabLst>
                        <a:defRPr/>
                      </a:pPr>
                      <a:r>
                        <a:rPr lang="en-US" sz="1000" b="1" dirty="0">
                          <a:solidFill>
                            <a:srgbClr val="404040"/>
                          </a:solidFill>
                          <a:latin typeface="Aptos" panose="020B0004020202020204" pitchFamily="34" charset="0"/>
                          <a:cs typeface="Verdana"/>
                        </a:rPr>
                        <a:t>The approved indirect rate is not listed in the line-item description.</a:t>
                      </a:r>
                    </a:p>
                    <a:p>
                      <a:pPr marL="377825" marR="0" lvl="0" indent="-286385" algn="l" defTabSz="914411" rtl="0" eaLnBrk="1" fontAlgn="auto" latinLnBrk="0" hangingPunct="1">
                        <a:lnSpc>
                          <a:spcPct val="100000"/>
                        </a:lnSpc>
                        <a:spcBef>
                          <a:spcPts val="0"/>
                        </a:spcBef>
                        <a:spcAft>
                          <a:spcPts val="0"/>
                        </a:spcAft>
                        <a:buClrTx/>
                        <a:buSzTx/>
                        <a:buFont typeface="Wingdings"/>
                        <a:buChar char=""/>
                        <a:tabLst>
                          <a:tab pos="377825" algn="l"/>
                        </a:tabLst>
                        <a:defRPr/>
                      </a:pPr>
                      <a:r>
                        <a:rPr lang="en-US" sz="1000" b="1" dirty="0">
                          <a:solidFill>
                            <a:srgbClr val="404040"/>
                          </a:solidFill>
                          <a:latin typeface="Aptos" panose="020B0004020202020204" pitchFamily="34" charset="0"/>
                          <a:cs typeface="Verdana"/>
                        </a:rPr>
                        <a:t>The De Mimimis rate is not calculated from the correct MTDC.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9019832"/>
                  </a:ext>
                </a:extLst>
              </a:tr>
            </a:tbl>
          </a:graphicData>
        </a:graphic>
      </p:graphicFrame>
    </p:spTree>
    <p:extLst>
      <p:ext uri="{BB962C8B-B14F-4D97-AF65-F5344CB8AC3E}">
        <p14:creationId xmlns:p14="http://schemas.microsoft.com/office/powerpoint/2010/main" val="258806715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0" name="TextBox 9">
            <a:extLst>
              <a:ext uri="{FF2B5EF4-FFF2-40B4-BE49-F238E27FC236}">
                <a16:creationId xmlns:a16="http://schemas.microsoft.com/office/drawing/2014/main" id="{B07B1B2F-90BC-6B12-EB93-03B5E1461914}"/>
              </a:ext>
            </a:extLst>
          </p:cNvPr>
          <p:cNvSpPr txBox="1"/>
          <p:nvPr/>
        </p:nvSpPr>
        <p:spPr>
          <a:xfrm>
            <a:off x="968025" y="1720461"/>
            <a:ext cx="10277854" cy="1754326"/>
          </a:xfrm>
          <a:prstGeom prst="rect">
            <a:avLst/>
          </a:prstGeom>
          <a:noFill/>
        </p:spPr>
        <p:txBody>
          <a:bodyPr wrap="square" rtlCol="0">
            <a:spAutoFit/>
          </a:bodyPr>
          <a:lstStyle/>
          <a:p>
            <a:r>
              <a:rPr lang="en-US" sz="1800" b="1" dirty="0">
                <a:effectLst/>
                <a:latin typeface="Calibri" panose="020F0502020204030204" pitchFamily="34" charset="0"/>
                <a:ea typeface="Calibri" panose="020F0502020204030204" pitchFamily="34" charset="0"/>
                <a:cs typeface="Times New Roman" panose="02020603050405020304" pitchFamily="18" charset="0"/>
              </a:rPr>
              <a:t>Approved Indirect Rate</a:t>
            </a:r>
          </a:p>
          <a:p>
            <a:r>
              <a:rPr lang="en-US" sz="1200" dirty="0">
                <a:effectLst/>
                <a:latin typeface="Calibri" panose="020F0502020204030204" pitchFamily="34" charset="0"/>
                <a:ea typeface="Calibri" panose="020F0502020204030204" pitchFamily="34" charset="0"/>
                <a:cs typeface="Calibri" panose="020F0502020204030204" pitchFamily="34" charset="0"/>
              </a:rPr>
              <a:t>The U.S. Department of Commerce/EDA approves our indirect cost plan based on direct salaries and fringe benefits at 9.47%, through September 30, 2017.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De-Minimis indirect Rate</a:t>
            </a:r>
          </a:p>
          <a:p>
            <a:r>
              <a:rPr lang="en-US" sz="1200" dirty="0">
                <a:effectLst/>
                <a:latin typeface="Calibri" panose="020F0502020204030204" pitchFamily="34" charset="0"/>
                <a:ea typeface="Calibri" panose="020F0502020204030204" pitchFamily="34" charset="0"/>
                <a:cs typeface="Times New Roman" panose="02020603050405020304" pitchFamily="18" charset="0"/>
              </a:rPr>
              <a:t>The indirect costs requested for reimbursement is $26,768.10 for 24-month period. This calculation is derived from a total modified direct costs of $267,681 (personnel: $223,981 + contractual $25,000 + travel $2,700 + supplies $16,000) x 10%</a:t>
            </a:r>
          </a:p>
          <a:p>
            <a:endParaRPr lang="en-US" b="1" dirty="0"/>
          </a:p>
        </p:txBody>
      </p:sp>
      <p:pic>
        <p:nvPicPr>
          <p:cNvPr id="2" name="Picture 1">
            <a:extLst>
              <a:ext uri="{FF2B5EF4-FFF2-40B4-BE49-F238E27FC236}">
                <a16:creationId xmlns:a16="http://schemas.microsoft.com/office/drawing/2014/main" id="{4A1B1522-2DF5-B503-F528-B3E6D0362C2B}"/>
              </a:ext>
            </a:extLst>
          </p:cNvPr>
          <p:cNvPicPr>
            <a:picLocks noChangeAspect="1"/>
          </p:cNvPicPr>
          <p:nvPr/>
        </p:nvPicPr>
        <p:blipFill rotWithShape="1">
          <a:blip r:embed="rId3"/>
          <a:srcRect l="353" t="5709" r="773" b="9268"/>
          <a:stretch/>
        </p:blipFill>
        <p:spPr>
          <a:xfrm>
            <a:off x="968025" y="329697"/>
            <a:ext cx="10277856" cy="313156"/>
          </a:xfrm>
          <a:prstGeom prst="rect">
            <a:avLst/>
          </a:prstGeom>
        </p:spPr>
      </p:pic>
      <p:sp>
        <p:nvSpPr>
          <p:cNvPr id="5" name="Title 1">
            <a:extLst>
              <a:ext uri="{FF2B5EF4-FFF2-40B4-BE49-F238E27FC236}">
                <a16:creationId xmlns:a16="http://schemas.microsoft.com/office/drawing/2014/main" id="{08C6CD66-9E16-FC7A-E8E6-D5BF20C46B0D}"/>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Budget / Details Tab: </a:t>
            </a:r>
            <a:r>
              <a:rPr lang="en-US" sz="2800" dirty="0">
                <a:latin typeface="Aptos" panose="020B0004020202020204" pitchFamily="34" charset="0"/>
              </a:rPr>
              <a:t>Indirect Costs</a:t>
            </a:r>
          </a:p>
        </p:txBody>
      </p:sp>
    </p:spTree>
    <p:extLst>
      <p:ext uri="{BB962C8B-B14F-4D97-AF65-F5344CB8AC3E}">
        <p14:creationId xmlns:p14="http://schemas.microsoft.com/office/powerpoint/2010/main" val="187850467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27" name="object 8">
            <a:extLst>
              <a:ext uri="{FF2B5EF4-FFF2-40B4-BE49-F238E27FC236}">
                <a16:creationId xmlns:a16="http://schemas.microsoft.com/office/drawing/2014/main" id="{970BD830-E682-9BE4-2951-239AD96C92B2}"/>
              </a:ext>
            </a:extLst>
          </p:cNvPr>
          <p:cNvSpPr/>
          <p:nvPr/>
        </p:nvSpPr>
        <p:spPr>
          <a:xfrm>
            <a:off x="4844086" y="3304754"/>
            <a:ext cx="79133" cy="65406"/>
          </a:xfrm>
          <a:custGeom>
            <a:avLst/>
            <a:gdLst/>
            <a:ahLst/>
            <a:cxnLst/>
            <a:rect l="l" t="t" r="r" b="b"/>
            <a:pathLst>
              <a:path w="79375" h="78105">
                <a:moveTo>
                  <a:pt x="2501" y="0"/>
                </a:moveTo>
                <a:lnTo>
                  <a:pt x="0" y="77685"/>
                </a:lnTo>
                <a:lnTo>
                  <a:pt x="78930" y="41351"/>
                </a:lnTo>
                <a:lnTo>
                  <a:pt x="2501" y="0"/>
                </a:lnTo>
                <a:close/>
              </a:path>
            </a:pathLst>
          </a:custGeom>
          <a:solidFill>
            <a:srgbClr val="FF0000"/>
          </a:solidFill>
        </p:spPr>
        <p:txBody>
          <a:bodyPr wrap="square" lIns="0" tIns="0" rIns="0" bIns="0" rtlCol="0"/>
          <a:lstStyle/>
          <a:p>
            <a:endParaRPr dirty="0"/>
          </a:p>
        </p:txBody>
      </p:sp>
      <p:grpSp>
        <p:nvGrpSpPr>
          <p:cNvPr id="6" name="Group 5">
            <a:extLst>
              <a:ext uri="{FF2B5EF4-FFF2-40B4-BE49-F238E27FC236}">
                <a16:creationId xmlns:a16="http://schemas.microsoft.com/office/drawing/2014/main" id="{82B50EB6-7FD9-5C9C-43E2-18B63A2D7BF4}"/>
              </a:ext>
            </a:extLst>
          </p:cNvPr>
          <p:cNvGrpSpPr/>
          <p:nvPr/>
        </p:nvGrpSpPr>
        <p:grpSpPr>
          <a:xfrm>
            <a:off x="968024" y="1937725"/>
            <a:ext cx="10255951" cy="3747363"/>
            <a:chOff x="968024" y="1937725"/>
            <a:chExt cx="10255951" cy="3747363"/>
          </a:xfrm>
        </p:grpSpPr>
        <p:sp>
          <p:nvSpPr>
            <p:cNvPr id="4" name="object 3">
              <a:extLst>
                <a:ext uri="{FF2B5EF4-FFF2-40B4-BE49-F238E27FC236}">
                  <a16:creationId xmlns:a16="http://schemas.microsoft.com/office/drawing/2014/main" id="{FB6E613A-F911-F528-B420-3712CBD38951}"/>
                </a:ext>
              </a:extLst>
            </p:cNvPr>
            <p:cNvSpPr txBox="1"/>
            <p:nvPr/>
          </p:nvSpPr>
          <p:spPr>
            <a:xfrm>
              <a:off x="968024" y="1937725"/>
              <a:ext cx="10255951" cy="2071721"/>
            </a:xfrm>
            <a:prstGeom prst="rect">
              <a:avLst/>
            </a:prstGeom>
          </p:spPr>
          <p:txBody>
            <a:bodyPr vert="horz" wrap="square" lIns="0" tIns="12065" rIns="0" bIns="0" rtlCol="0">
              <a:spAutoFit/>
            </a:bodyPr>
            <a:lstStyle/>
            <a:p>
              <a:pPr marL="12700" marR="344170">
                <a:lnSpc>
                  <a:spcPct val="100000"/>
                </a:lnSpc>
                <a:spcBef>
                  <a:spcPts val="95"/>
                </a:spcBef>
              </a:pPr>
              <a:r>
                <a:rPr sz="1400" dirty="0">
                  <a:latin typeface="Aptos" panose="020B0004020202020204" pitchFamily="34" charset="0"/>
                  <a:cs typeface="Verdana"/>
                </a:rPr>
                <a:t>FEMA</a:t>
              </a:r>
              <a:r>
                <a:rPr sz="1400" spc="-40" dirty="0">
                  <a:latin typeface="Aptos" panose="020B0004020202020204" pitchFamily="34" charset="0"/>
                  <a:cs typeface="Verdana"/>
                </a:rPr>
                <a:t> </a:t>
              </a:r>
              <a:r>
                <a:rPr sz="1400" dirty="0">
                  <a:latin typeface="Aptos" panose="020B0004020202020204" pitchFamily="34" charset="0"/>
                  <a:cs typeface="Verdana"/>
                </a:rPr>
                <a:t>requires</a:t>
              </a:r>
              <a:r>
                <a:rPr sz="1400" spc="-35" dirty="0">
                  <a:latin typeface="Aptos" panose="020B0004020202020204" pitchFamily="34" charset="0"/>
                  <a:cs typeface="Verdana"/>
                </a:rPr>
                <a:t> </a:t>
              </a:r>
              <a:r>
                <a:rPr sz="1400" dirty="0">
                  <a:latin typeface="Aptos" panose="020B0004020202020204" pitchFamily="34" charset="0"/>
                  <a:cs typeface="Verdana"/>
                </a:rPr>
                <a:t>states</a:t>
              </a:r>
              <a:r>
                <a:rPr sz="1400" spc="-45" dirty="0">
                  <a:latin typeface="Aptos" panose="020B0004020202020204" pitchFamily="34" charset="0"/>
                  <a:cs typeface="Verdana"/>
                </a:rPr>
                <a:t> </a:t>
              </a:r>
              <a:r>
                <a:rPr sz="1400" dirty="0">
                  <a:latin typeface="Aptos" panose="020B0004020202020204" pitchFamily="34" charset="0"/>
                  <a:cs typeface="Verdana"/>
                </a:rPr>
                <a:t>to</a:t>
              </a:r>
              <a:r>
                <a:rPr sz="1400" spc="-60" dirty="0">
                  <a:latin typeface="Aptos" panose="020B0004020202020204" pitchFamily="34" charset="0"/>
                  <a:cs typeface="Verdana"/>
                </a:rPr>
                <a:t> </a:t>
              </a:r>
              <a:r>
                <a:rPr sz="1400" dirty="0">
                  <a:latin typeface="Aptos" panose="020B0004020202020204" pitchFamily="34" charset="0"/>
                  <a:cs typeface="Verdana"/>
                </a:rPr>
                <a:t>track</a:t>
              </a:r>
              <a:r>
                <a:rPr sz="1400" spc="-40" dirty="0">
                  <a:latin typeface="Aptos" panose="020B0004020202020204" pitchFamily="34" charset="0"/>
                  <a:cs typeface="Verdana"/>
                </a:rPr>
                <a:t> </a:t>
              </a:r>
              <a:r>
                <a:rPr sz="1400" dirty="0">
                  <a:latin typeface="Aptos" panose="020B0004020202020204" pitchFamily="34" charset="0"/>
                  <a:cs typeface="Verdana"/>
                </a:rPr>
                <a:t>expenditures</a:t>
              </a:r>
              <a:r>
                <a:rPr sz="1400" spc="-35" dirty="0">
                  <a:latin typeface="Aptos" panose="020B0004020202020204" pitchFamily="34" charset="0"/>
                  <a:cs typeface="Verdana"/>
                </a:rPr>
                <a:t> </a:t>
              </a:r>
              <a:r>
                <a:rPr sz="1400" dirty="0">
                  <a:latin typeface="Aptos" panose="020B0004020202020204" pitchFamily="34" charset="0"/>
                  <a:cs typeface="Verdana"/>
                </a:rPr>
                <a:t>at</a:t>
              </a:r>
              <a:r>
                <a:rPr sz="1400" spc="-65" dirty="0">
                  <a:latin typeface="Aptos" panose="020B0004020202020204" pitchFamily="34" charset="0"/>
                  <a:cs typeface="Verdana"/>
                </a:rPr>
                <a:t> </a:t>
              </a:r>
              <a:r>
                <a:rPr sz="1400" dirty="0">
                  <a:latin typeface="Aptos" panose="020B0004020202020204" pitchFamily="34" charset="0"/>
                  <a:cs typeface="Verdana"/>
                </a:rPr>
                <a:t>a</a:t>
              </a:r>
              <a:r>
                <a:rPr sz="1400" spc="-60" dirty="0">
                  <a:latin typeface="Aptos" panose="020B0004020202020204" pitchFamily="34" charset="0"/>
                  <a:cs typeface="Verdana"/>
                </a:rPr>
                <a:t> </a:t>
              </a:r>
              <a:r>
                <a:rPr sz="1400" dirty="0">
                  <a:latin typeface="Aptos" panose="020B0004020202020204" pitchFamily="34" charset="0"/>
                  <a:cs typeface="Verdana"/>
                </a:rPr>
                <a:t>detailed</a:t>
              </a:r>
              <a:r>
                <a:rPr sz="1400" spc="-40" dirty="0">
                  <a:latin typeface="Aptos" panose="020B0004020202020204" pitchFamily="34" charset="0"/>
                  <a:cs typeface="Verdana"/>
                </a:rPr>
                <a:t> </a:t>
              </a:r>
              <a:r>
                <a:rPr sz="1400" dirty="0">
                  <a:latin typeface="Aptos" panose="020B0004020202020204" pitchFamily="34" charset="0"/>
                  <a:cs typeface="Verdana"/>
                </a:rPr>
                <a:t>level,</a:t>
              </a:r>
              <a:r>
                <a:rPr sz="1400" spc="-35" dirty="0">
                  <a:latin typeface="Aptos" panose="020B0004020202020204" pitchFamily="34" charset="0"/>
                  <a:cs typeface="Verdana"/>
                </a:rPr>
                <a:t> </a:t>
              </a:r>
              <a:r>
                <a:rPr sz="1400" dirty="0">
                  <a:latin typeface="Aptos" panose="020B0004020202020204" pitchFamily="34" charset="0"/>
                  <a:cs typeface="Verdana"/>
                </a:rPr>
                <a:t>including</a:t>
              </a:r>
              <a:r>
                <a:rPr sz="1400" spc="-30" dirty="0">
                  <a:latin typeface="Aptos" panose="020B0004020202020204" pitchFamily="34" charset="0"/>
                  <a:cs typeface="Verdana"/>
                </a:rPr>
                <a:t> </a:t>
              </a:r>
              <a:r>
                <a:rPr sz="1400" dirty="0">
                  <a:latin typeface="Aptos" panose="020B0004020202020204" pitchFamily="34" charset="0"/>
                  <a:cs typeface="Verdana"/>
                </a:rPr>
                <a:t>within</a:t>
              </a:r>
              <a:r>
                <a:rPr sz="1400" spc="-45" dirty="0">
                  <a:latin typeface="Aptos" panose="020B0004020202020204" pitchFamily="34" charset="0"/>
                  <a:cs typeface="Verdana"/>
                </a:rPr>
                <a:t> </a:t>
              </a:r>
              <a:r>
                <a:rPr sz="1400" dirty="0">
                  <a:latin typeface="Aptos" panose="020B0004020202020204" pitchFamily="34" charset="0"/>
                  <a:cs typeface="Verdana"/>
                </a:rPr>
                <a:t>the</a:t>
              </a:r>
              <a:r>
                <a:rPr sz="1400" spc="-50" dirty="0">
                  <a:latin typeface="Aptos" panose="020B0004020202020204" pitchFamily="34" charset="0"/>
                  <a:cs typeface="Verdana"/>
                </a:rPr>
                <a:t> </a:t>
              </a:r>
              <a:r>
                <a:rPr sz="1400" dirty="0">
                  <a:latin typeface="Aptos" panose="020B0004020202020204" pitchFamily="34" charset="0"/>
                  <a:cs typeface="Verdana"/>
                </a:rPr>
                <a:t>following</a:t>
              </a:r>
              <a:r>
                <a:rPr sz="1400" spc="-30" dirty="0">
                  <a:latin typeface="Aptos" panose="020B0004020202020204" pitchFamily="34" charset="0"/>
                  <a:cs typeface="Verdana"/>
                </a:rPr>
                <a:t> </a:t>
              </a:r>
              <a:r>
                <a:rPr sz="1400" spc="-10" dirty="0">
                  <a:latin typeface="Aptos" panose="020B0004020202020204" pitchFamily="34" charset="0"/>
                  <a:cs typeface="Verdana"/>
                </a:rPr>
                <a:t>categories </a:t>
              </a:r>
              <a:r>
                <a:rPr sz="1400" dirty="0">
                  <a:latin typeface="Aptos" panose="020B0004020202020204" pitchFamily="34" charset="0"/>
                  <a:cs typeface="Verdana"/>
                </a:rPr>
                <a:t>referred</a:t>
              </a:r>
              <a:r>
                <a:rPr sz="1400" spc="-20" dirty="0">
                  <a:latin typeface="Aptos" panose="020B0004020202020204" pitchFamily="34" charset="0"/>
                  <a:cs typeface="Verdana"/>
                </a:rPr>
                <a:t> </a:t>
              </a:r>
              <a:r>
                <a:rPr sz="1400" dirty="0">
                  <a:latin typeface="Aptos" panose="020B0004020202020204" pitchFamily="34" charset="0"/>
                  <a:cs typeface="Verdana"/>
                </a:rPr>
                <a:t>to</a:t>
              </a:r>
              <a:r>
                <a:rPr sz="1400" spc="-20" dirty="0">
                  <a:latin typeface="Aptos" panose="020B0004020202020204" pitchFamily="34" charset="0"/>
                  <a:cs typeface="Verdana"/>
                </a:rPr>
                <a:t> </a:t>
              </a:r>
              <a:r>
                <a:rPr sz="1400" dirty="0">
                  <a:latin typeface="Aptos" panose="020B0004020202020204" pitchFamily="34" charset="0"/>
                  <a:cs typeface="Verdana"/>
                </a:rPr>
                <a:t>as</a:t>
              </a:r>
              <a:r>
                <a:rPr sz="1400" spc="-25" dirty="0">
                  <a:latin typeface="Aptos" panose="020B0004020202020204" pitchFamily="34" charset="0"/>
                  <a:cs typeface="Verdana"/>
                </a:rPr>
                <a:t> </a:t>
              </a:r>
              <a:r>
                <a:rPr sz="1400" spc="-10" dirty="0">
                  <a:latin typeface="Aptos" panose="020B0004020202020204" pitchFamily="34" charset="0"/>
                  <a:cs typeface="Verdana"/>
                </a:rPr>
                <a:t>“POETE”:</a:t>
              </a:r>
              <a:endParaRPr sz="1400" dirty="0">
                <a:latin typeface="Aptos" panose="020B0004020202020204" pitchFamily="34" charset="0"/>
                <a:cs typeface="Verdana"/>
              </a:endParaRPr>
            </a:p>
            <a:p>
              <a:pPr marL="298450" indent="-285750">
                <a:lnSpc>
                  <a:spcPct val="100000"/>
                </a:lnSpc>
                <a:buSzPct val="70000"/>
                <a:buFont typeface="Arial" panose="020B0604020202020204" pitchFamily="34" charset="0"/>
                <a:buChar char="•"/>
                <a:tabLst>
                  <a:tab pos="298450" algn="l"/>
                </a:tabLst>
              </a:pPr>
              <a:r>
                <a:rPr sz="1400" b="1" dirty="0">
                  <a:latin typeface="Aptos" panose="020B0004020202020204" pitchFamily="34" charset="0"/>
                  <a:cs typeface="Verdana"/>
                </a:rPr>
                <a:t>P</a:t>
              </a:r>
              <a:r>
                <a:rPr sz="1400" dirty="0">
                  <a:latin typeface="Aptos" panose="020B0004020202020204" pitchFamily="34" charset="0"/>
                  <a:cs typeface="Verdana"/>
                </a:rPr>
                <a:t>lanning</a:t>
              </a:r>
              <a:r>
                <a:rPr sz="1400" spc="-80" dirty="0">
                  <a:latin typeface="Aptos" panose="020B0004020202020204" pitchFamily="34" charset="0"/>
                  <a:cs typeface="Verdana"/>
                </a:rPr>
                <a:t> </a:t>
              </a:r>
              <a:r>
                <a:rPr sz="1400" spc="-20" dirty="0">
                  <a:latin typeface="Aptos" panose="020B0004020202020204" pitchFamily="34" charset="0"/>
                  <a:cs typeface="Verdana"/>
                </a:rPr>
                <a:t>costs</a:t>
              </a:r>
              <a:endParaRPr sz="1400" dirty="0">
                <a:latin typeface="Aptos" panose="020B0004020202020204" pitchFamily="34" charset="0"/>
                <a:cs typeface="Verdana"/>
              </a:endParaRPr>
            </a:p>
            <a:p>
              <a:pPr marL="298450" indent="-285750">
                <a:lnSpc>
                  <a:spcPct val="100000"/>
                </a:lnSpc>
                <a:buSzPct val="70000"/>
                <a:buFont typeface="Arial" panose="020B0604020202020204" pitchFamily="34" charset="0"/>
                <a:buChar char="•"/>
                <a:tabLst>
                  <a:tab pos="298450" algn="l"/>
                </a:tabLst>
              </a:pPr>
              <a:r>
                <a:rPr sz="1400" b="1" dirty="0">
                  <a:latin typeface="Aptos" panose="020B0004020202020204" pitchFamily="34" charset="0"/>
                  <a:cs typeface="Verdana"/>
                </a:rPr>
                <a:t>O</a:t>
              </a:r>
              <a:r>
                <a:rPr sz="1400" dirty="0">
                  <a:latin typeface="Aptos" panose="020B0004020202020204" pitchFamily="34" charset="0"/>
                  <a:cs typeface="Verdana"/>
                </a:rPr>
                <a:t>rganization</a:t>
              </a:r>
              <a:r>
                <a:rPr sz="1400" spc="-90" dirty="0">
                  <a:latin typeface="Aptos" panose="020B0004020202020204" pitchFamily="34" charset="0"/>
                  <a:cs typeface="Verdana"/>
                </a:rPr>
                <a:t> </a:t>
              </a:r>
              <a:r>
                <a:rPr sz="1400" spc="-20" dirty="0">
                  <a:latin typeface="Aptos" panose="020B0004020202020204" pitchFamily="34" charset="0"/>
                  <a:cs typeface="Verdana"/>
                </a:rPr>
                <a:t>costs</a:t>
              </a:r>
              <a:endParaRPr sz="1400" dirty="0">
                <a:latin typeface="Aptos" panose="020B0004020202020204" pitchFamily="34" charset="0"/>
                <a:cs typeface="Verdana"/>
              </a:endParaRPr>
            </a:p>
            <a:p>
              <a:pPr marL="298450" indent="-285750">
                <a:lnSpc>
                  <a:spcPct val="100000"/>
                </a:lnSpc>
                <a:buSzPct val="70000"/>
                <a:buFont typeface="Arial" panose="020B0604020202020204" pitchFamily="34" charset="0"/>
                <a:buChar char="•"/>
                <a:tabLst>
                  <a:tab pos="298450" algn="l"/>
                </a:tabLst>
              </a:pPr>
              <a:r>
                <a:rPr sz="1400" b="1" dirty="0">
                  <a:latin typeface="Aptos" panose="020B0004020202020204" pitchFamily="34" charset="0"/>
                  <a:cs typeface="Verdana"/>
                </a:rPr>
                <a:t>E</a:t>
              </a:r>
              <a:r>
                <a:rPr sz="1400" dirty="0">
                  <a:latin typeface="Aptos" panose="020B0004020202020204" pitchFamily="34" charset="0"/>
                  <a:cs typeface="Verdana"/>
                </a:rPr>
                <a:t>quipment</a:t>
              </a:r>
              <a:r>
                <a:rPr sz="1400" spc="-65" dirty="0">
                  <a:latin typeface="Aptos" panose="020B0004020202020204" pitchFamily="34" charset="0"/>
                  <a:cs typeface="Verdana"/>
                </a:rPr>
                <a:t> </a:t>
              </a:r>
              <a:r>
                <a:rPr sz="1400" spc="-20" dirty="0">
                  <a:latin typeface="Aptos" panose="020B0004020202020204" pitchFamily="34" charset="0"/>
                  <a:cs typeface="Verdana"/>
                </a:rPr>
                <a:t>costs</a:t>
              </a:r>
              <a:endParaRPr sz="1400" dirty="0">
                <a:latin typeface="Aptos" panose="020B0004020202020204" pitchFamily="34" charset="0"/>
                <a:cs typeface="Verdana"/>
              </a:endParaRPr>
            </a:p>
            <a:p>
              <a:pPr marL="298450" indent="-285750">
                <a:lnSpc>
                  <a:spcPct val="100000"/>
                </a:lnSpc>
                <a:buSzPct val="70000"/>
                <a:buFont typeface="Arial" panose="020B0604020202020204" pitchFamily="34" charset="0"/>
                <a:buChar char="•"/>
                <a:tabLst>
                  <a:tab pos="298450" algn="l"/>
                </a:tabLst>
              </a:pPr>
              <a:r>
                <a:rPr sz="1400" b="1" dirty="0">
                  <a:latin typeface="Aptos" panose="020B0004020202020204" pitchFamily="34" charset="0"/>
                  <a:cs typeface="Verdana"/>
                </a:rPr>
                <a:t>T</a:t>
              </a:r>
              <a:r>
                <a:rPr sz="1400" dirty="0">
                  <a:latin typeface="Aptos" panose="020B0004020202020204" pitchFamily="34" charset="0"/>
                  <a:cs typeface="Verdana"/>
                </a:rPr>
                <a:t>raining</a:t>
              </a:r>
              <a:r>
                <a:rPr sz="1400" spc="-80" dirty="0">
                  <a:latin typeface="Aptos" panose="020B0004020202020204" pitchFamily="34" charset="0"/>
                  <a:cs typeface="Verdana"/>
                </a:rPr>
                <a:t> </a:t>
              </a:r>
              <a:r>
                <a:rPr sz="1400" spc="-20" dirty="0">
                  <a:latin typeface="Aptos" panose="020B0004020202020204" pitchFamily="34" charset="0"/>
                  <a:cs typeface="Verdana"/>
                </a:rPr>
                <a:t>costs</a:t>
              </a:r>
              <a:endParaRPr sz="1400" dirty="0">
                <a:latin typeface="Aptos" panose="020B0004020202020204" pitchFamily="34" charset="0"/>
                <a:cs typeface="Verdana"/>
              </a:endParaRPr>
            </a:p>
            <a:p>
              <a:pPr marL="298450" indent="-285750">
                <a:lnSpc>
                  <a:spcPct val="100000"/>
                </a:lnSpc>
                <a:buSzPct val="70000"/>
                <a:buFont typeface="Arial" panose="020B0604020202020204" pitchFamily="34" charset="0"/>
                <a:buChar char="•"/>
                <a:tabLst>
                  <a:tab pos="298450" algn="l"/>
                </a:tabLst>
              </a:pPr>
              <a:r>
                <a:rPr sz="1400" b="1" dirty="0">
                  <a:latin typeface="Aptos" panose="020B0004020202020204" pitchFamily="34" charset="0"/>
                  <a:cs typeface="Verdana"/>
                </a:rPr>
                <a:t>E</a:t>
              </a:r>
              <a:r>
                <a:rPr sz="1400" dirty="0">
                  <a:latin typeface="Aptos" panose="020B0004020202020204" pitchFamily="34" charset="0"/>
                  <a:cs typeface="Verdana"/>
                </a:rPr>
                <a:t>xercise</a:t>
              </a:r>
              <a:r>
                <a:rPr sz="1400" spc="-80" dirty="0">
                  <a:latin typeface="Aptos" panose="020B0004020202020204" pitchFamily="34" charset="0"/>
                  <a:cs typeface="Verdana"/>
                </a:rPr>
                <a:t> </a:t>
              </a:r>
              <a:r>
                <a:rPr sz="1400" spc="-20" dirty="0">
                  <a:latin typeface="Aptos" panose="020B0004020202020204" pitchFamily="34" charset="0"/>
                  <a:cs typeface="Verdana"/>
                </a:rPr>
                <a:t>costs</a:t>
              </a:r>
              <a:endParaRPr sz="1400" dirty="0">
                <a:latin typeface="Aptos" panose="020B0004020202020204" pitchFamily="34" charset="0"/>
                <a:cs typeface="Verdana"/>
              </a:endParaRPr>
            </a:p>
            <a:p>
              <a:pPr>
                <a:lnSpc>
                  <a:spcPct val="100000"/>
                </a:lnSpc>
                <a:spcBef>
                  <a:spcPts val="655"/>
                </a:spcBef>
              </a:pPr>
              <a:endParaRPr sz="1600" dirty="0">
                <a:latin typeface="Aptos" panose="020B0004020202020204" pitchFamily="34" charset="0"/>
                <a:cs typeface="Verdana"/>
              </a:endParaRPr>
            </a:p>
            <a:p>
              <a:pPr marL="12700" marR="5080">
                <a:lnSpc>
                  <a:spcPct val="100000"/>
                </a:lnSpc>
              </a:pPr>
              <a:r>
                <a:rPr sz="1400" dirty="0">
                  <a:latin typeface="Aptos" panose="020B0004020202020204" pitchFamily="34" charset="0"/>
                  <a:cs typeface="Verdana"/>
                </a:rPr>
                <a:t>Applicants</a:t>
              </a:r>
              <a:r>
                <a:rPr sz="1400" spc="-40" dirty="0">
                  <a:latin typeface="Aptos" panose="020B0004020202020204" pitchFamily="34" charset="0"/>
                  <a:cs typeface="Verdana"/>
                </a:rPr>
                <a:t> </a:t>
              </a:r>
              <a:r>
                <a:rPr sz="1400" dirty="0">
                  <a:latin typeface="Aptos" panose="020B0004020202020204" pitchFamily="34" charset="0"/>
                  <a:cs typeface="Verdana"/>
                </a:rPr>
                <a:t>must</a:t>
              </a:r>
              <a:r>
                <a:rPr sz="1400" spc="-35" dirty="0">
                  <a:latin typeface="Aptos" panose="020B0004020202020204" pitchFamily="34" charset="0"/>
                  <a:cs typeface="Verdana"/>
                </a:rPr>
                <a:t> </a:t>
              </a:r>
              <a:r>
                <a:rPr sz="1400" dirty="0">
                  <a:latin typeface="Aptos" panose="020B0004020202020204" pitchFamily="34" charset="0"/>
                  <a:cs typeface="Verdana"/>
                </a:rPr>
                <a:t>also</a:t>
              </a:r>
              <a:r>
                <a:rPr sz="1400" spc="-45" dirty="0">
                  <a:latin typeface="Aptos" panose="020B0004020202020204" pitchFamily="34" charset="0"/>
                  <a:cs typeface="Verdana"/>
                </a:rPr>
                <a:t> </a:t>
              </a:r>
              <a:r>
                <a:rPr sz="1400" dirty="0">
                  <a:latin typeface="Aptos" panose="020B0004020202020204" pitchFamily="34" charset="0"/>
                  <a:cs typeface="Verdana"/>
                </a:rPr>
                <a:t>classify</a:t>
              </a:r>
              <a:r>
                <a:rPr sz="1400" spc="-30" dirty="0">
                  <a:latin typeface="Aptos" panose="020B0004020202020204" pitchFamily="34" charset="0"/>
                  <a:cs typeface="Verdana"/>
                </a:rPr>
                <a:t> </a:t>
              </a:r>
              <a:r>
                <a:rPr sz="1400" dirty="0">
                  <a:latin typeface="Aptos" panose="020B0004020202020204" pitchFamily="34" charset="0"/>
                  <a:cs typeface="Verdana"/>
                </a:rPr>
                <a:t>budgeted</a:t>
              </a:r>
              <a:r>
                <a:rPr sz="1400" spc="5" dirty="0">
                  <a:latin typeface="Aptos" panose="020B0004020202020204" pitchFamily="34" charset="0"/>
                  <a:cs typeface="Verdana"/>
                </a:rPr>
                <a:t> </a:t>
              </a:r>
              <a:r>
                <a:rPr sz="1400" dirty="0">
                  <a:latin typeface="Aptos" panose="020B0004020202020204" pitchFamily="34" charset="0"/>
                  <a:cs typeface="Verdana"/>
                </a:rPr>
                <a:t>costs</a:t>
              </a:r>
              <a:r>
                <a:rPr sz="1400" spc="-25" dirty="0">
                  <a:latin typeface="Aptos" panose="020B0004020202020204" pitchFamily="34" charset="0"/>
                  <a:cs typeface="Verdana"/>
                </a:rPr>
                <a:t> </a:t>
              </a:r>
              <a:r>
                <a:rPr sz="1400" dirty="0">
                  <a:latin typeface="Aptos" panose="020B0004020202020204" pitchFamily="34" charset="0"/>
                  <a:cs typeface="Verdana"/>
                </a:rPr>
                <a:t>within</a:t>
              </a:r>
              <a:r>
                <a:rPr sz="1400" spc="-45" dirty="0">
                  <a:latin typeface="Aptos" panose="020B0004020202020204" pitchFamily="34" charset="0"/>
                  <a:cs typeface="Verdana"/>
                </a:rPr>
                <a:t> </a:t>
              </a:r>
              <a:r>
                <a:rPr sz="1400" dirty="0">
                  <a:latin typeface="Aptos" panose="020B0004020202020204" pitchFamily="34" charset="0"/>
                  <a:cs typeface="Verdana"/>
                </a:rPr>
                <a:t>each</a:t>
              </a:r>
              <a:r>
                <a:rPr sz="1400" spc="-35" dirty="0">
                  <a:latin typeface="Aptos" panose="020B0004020202020204" pitchFamily="34" charset="0"/>
                  <a:cs typeface="Verdana"/>
                </a:rPr>
                <a:t> </a:t>
              </a:r>
              <a:r>
                <a:rPr sz="1400" dirty="0">
                  <a:latin typeface="Aptos" panose="020B0004020202020204" pitchFamily="34" charset="0"/>
                  <a:cs typeface="Verdana"/>
                </a:rPr>
                <a:t>POETE</a:t>
              </a:r>
              <a:r>
                <a:rPr sz="1400" spc="-20" dirty="0">
                  <a:latin typeface="Aptos" panose="020B0004020202020204" pitchFamily="34" charset="0"/>
                  <a:cs typeface="Verdana"/>
                </a:rPr>
                <a:t> </a:t>
              </a:r>
              <a:r>
                <a:rPr sz="1400" dirty="0">
                  <a:latin typeface="Aptos" panose="020B0004020202020204" pitchFamily="34" charset="0"/>
                  <a:cs typeface="Verdana"/>
                </a:rPr>
                <a:t>category</a:t>
              </a:r>
              <a:r>
                <a:rPr sz="1400" spc="-30" dirty="0">
                  <a:latin typeface="Aptos" panose="020B0004020202020204" pitchFamily="34" charset="0"/>
                  <a:cs typeface="Verdana"/>
                </a:rPr>
                <a:t> </a:t>
              </a:r>
              <a:r>
                <a:rPr sz="1400" dirty="0">
                  <a:latin typeface="Aptos" panose="020B0004020202020204" pitchFamily="34" charset="0"/>
                  <a:cs typeface="Verdana"/>
                </a:rPr>
                <a:t>to</a:t>
              </a:r>
              <a:r>
                <a:rPr sz="1400" spc="-35" dirty="0">
                  <a:latin typeface="Aptos" panose="020B0004020202020204" pitchFamily="34" charset="0"/>
                  <a:cs typeface="Verdana"/>
                </a:rPr>
                <a:t> </a:t>
              </a:r>
              <a:r>
                <a:rPr sz="1400" dirty="0">
                  <a:latin typeface="Aptos" panose="020B0004020202020204" pitchFamily="34" charset="0"/>
                  <a:cs typeface="Verdana"/>
                </a:rPr>
                <a:t>a</a:t>
              </a:r>
              <a:r>
                <a:rPr sz="1400" spc="-35" dirty="0">
                  <a:latin typeface="Aptos" panose="020B0004020202020204" pitchFamily="34" charset="0"/>
                  <a:cs typeface="Verdana"/>
                </a:rPr>
                <a:t> </a:t>
              </a:r>
              <a:r>
                <a:rPr sz="1400" dirty="0">
                  <a:latin typeface="Aptos" panose="020B0004020202020204" pitchFamily="34" charset="0"/>
                  <a:cs typeface="Verdana"/>
                </a:rPr>
                <a:t>Solution</a:t>
              </a:r>
              <a:r>
                <a:rPr sz="1400" spc="-55" dirty="0">
                  <a:latin typeface="Aptos" panose="020B0004020202020204" pitchFamily="34" charset="0"/>
                  <a:cs typeface="Verdana"/>
                </a:rPr>
                <a:t> </a:t>
              </a:r>
              <a:r>
                <a:rPr sz="1400" spc="-20" dirty="0">
                  <a:latin typeface="Aptos" panose="020B0004020202020204" pitchFamily="34" charset="0"/>
                  <a:cs typeface="Verdana"/>
                </a:rPr>
                <a:t>Area </a:t>
              </a:r>
              <a:r>
                <a:rPr sz="1400" dirty="0">
                  <a:latin typeface="Aptos" panose="020B0004020202020204" pitchFamily="34" charset="0"/>
                  <a:cs typeface="Verdana"/>
                </a:rPr>
                <a:t>and</a:t>
              </a:r>
              <a:r>
                <a:rPr sz="1400" spc="-50" dirty="0">
                  <a:latin typeface="Aptos" panose="020B0004020202020204" pitchFamily="34" charset="0"/>
                  <a:cs typeface="Verdana"/>
                </a:rPr>
                <a:t> </a:t>
              </a:r>
              <a:r>
                <a:rPr sz="1400" dirty="0">
                  <a:latin typeface="Aptos" panose="020B0004020202020204" pitchFamily="34" charset="0"/>
                  <a:cs typeface="Verdana"/>
                </a:rPr>
                <a:t>identify</a:t>
              </a:r>
              <a:r>
                <a:rPr sz="1400" spc="-25" dirty="0">
                  <a:latin typeface="Aptos" panose="020B0004020202020204" pitchFamily="34" charset="0"/>
                  <a:cs typeface="Verdana"/>
                </a:rPr>
                <a:t> </a:t>
              </a:r>
              <a:r>
                <a:rPr sz="1400" dirty="0">
                  <a:latin typeface="Aptos" panose="020B0004020202020204" pitchFamily="34" charset="0"/>
                  <a:cs typeface="Verdana"/>
                </a:rPr>
                <a:t>the</a:t>
              </a:r>
              <a:r>
                <a:rPr sz="1400" spc="-30" dirty="0">
                  <a:latin typeface="Aptos" panose="020B0004020202020204" pitchFamily="34" charset="0"/>
                  <a:cs typeface="Verdana"/>
                </a:rPr>
                <a:t> </a:t>
              </a:r>
              <a:r>
                <a:rPr sz="1400" dirty="0">
                  <a:latin typeface="Aptos" panose="020B0004020202020204" pitchFamily="34" charset="0"/>
                  <a:cs typeface="Verdana"/>
                </a:rPr>
                <a:t>Disciplines</a:t>
              </a:r>
              <a:r>
                <a:rPr sz="1400" spc="-40" dirty="0">
                  <a:latin typeface="Aptos" panose="020B0004020202020204" pitchFamily="34" charset="0"/>
                  <a:cs typeface="Verdana"/>
                </a:rPr>
                <a:t> </a:t>
              </a:r>
              <a:r>
                <a:rPr sz="1400" dirty="0">
                  <a:latin typeface="Aptos" panose="020B0004020202020204" pitchFamily="34" charset="0"/>
                  <a:cs typeface="Verdana"/>
                </a:rPr>
                <a:t>associated</a:t>
              </a:r>
              <a:r>
                <a:rPr sz="1400" spc="-40" dirty="0">
                  <a:latin typeface="Aptos" panose="020B0004020202020204" pitchFamily="34" charset="0"/>
                  <a:cs typeface="Verdana"/>
                </a:rPr>
                <a:t> </a:t>
              </a:r>
              <a:r>
                <a:rPr sz="1400" dirty="0">
                  <a:latin typeface="Aptos" panose="020B0004020202020204" pitchFamily="34" charset="0"/>
                  <a:cs typeface="Verdana"/>
                </a:rPr>
                <a:t>with</a:t>
              </a:r>
              <a:r>
                <a:rPr sz="1400" spc="-50" dirty="0">
                  <a:latin typeface="Aptos" panose="020B0004020202020204" pitchFamily="34" charset="0"/>
                  <a:cs typeface="Verdana"/>
                </a:rPr>
                <a:t> </a:t>
              </a:r>
              <a:r>
                <a:rPr sz="1400" dirty="0">
                  <a:latin typeface="Aptos" panose="020B0004020202020204" pitchFamily="34" charset="0"/>
                  <a:cs typeface="Verdana"/>
                </a:rPr>
                <a:t>those</a:t>
              </a:r>
              <a:r>
                <a:rPr sz="1400" spc="-30" dirty="0">
                  <a:latin typeface="Aptos" panose="020B0004020202020204" pitchFamily="34" charset="0"/>
                  <a:cs typeface="Verdana"/>
                </a:rPr>
                <a:t> </a:t>
              </a:r>
              <a:r>
                <a:rPr sz="1400" dirty="0">
                  <a:latin typeface="Aptos" panose="020B0004020202020204" pitchFamily="34" charset="0"/>
                  <a:cs typeface="Verdana"/>
                </a:rPr>
                <a:t>costs.</a:t>
              </a:r>
              <a:r>
                <a:rPr sz="1400" spc="-35" dirty="0">
                  <a:latin typeface="Aptos" panose="020B0004020202020204" pitchFamily="34" charset="0"/>
                  <a:cs typeface="Verdana"/>
                </a:rPr>
                <a:t> </a:t>
              </a:r>
              <a:r>
                <a:rPr sz="1400" dirty="0">
                  <a:latin typeface="Aptos" panose="020B0004020202020204" pitchFamily="34" charset="0"/>
                  <a:cs typeface="Verdana"/>
                </a:rPr>
                <a:t>If</a:t>
              </a:r>
              <a:r>
                <a:rPr sz="1400" spc="-30" dirty="0">
                  <a:latin typeface="Aptos" panose="020B0004020202020204" pitchFamily="34" charset="0"/>
                  <a:cs typeface="Verdana"/>
                </a:rPr>
                <a:t> </a:t>
              </a:r>
              <a:r>
                <a:rPr sz="1400" dirty="0">
                  <a:latin typeface="Aptos" panose="020B0004020202020204" pitchFamily="34" charset="0"/>
                  <a:cs typeface="Verdana"/>
                </a:rPr>
                <a:t>an</a:t>
              </a:r>
              <a:r>
                <a:rPr sz="1400" spc="-50" dirty="0">
                  <a:latin typeface="Aptos" panose="020B0004020202020204" pitchFamily="34" charset="0"/>
                  <a:cs typeface="Verdana"/>
                </a:rPr>
                <a:t> </a:t>
              </a:r>
              <a:r>
                <a:rPr sz="1400" dirty="0">
                  <a:latin typeface="Aptos" panose="020B0004020202020204" pitchFamily="34" charset="0"/>
                  <a:cs typeface="Verdana"/>
                </a:rPr>
                <a:t>Applicant</a:t>
              </a:r>
              <a:r>
                <a:rPr sz="1400" spc="-40" dirty="0">
                  <a:latin typeface="Aptos" panose="020B0004020202020204" pitchFamily="34" charset="0"/>
                  <a:cs typeface="Verdana"/>
                </a:rPr>
                <a:t> </a:t>
              </a:r>
              <a:r>
                <a:rPr sz="1400" dirty="0">
                  <a:latin typeface="Aptos" panose="020B0004020202020204" pitchFamily="34" charset="0"/>
                  <a:cs typeface="Verdana"/>
                </a:rPr>
                <a:t>needs</a:t>
              </a:r>
              <a:r>
                <a:rPr sz="1400" spc="-15" dirty="0">
                  <a:latin typeface="Aptos" panose="020B0004020202020204" pitchFamily="34" charset="0"/>
                  <a:cs typeface="Verdana"/>
                </a:rPr>
                <a:t> </a:t>
              </a:r>
              <a:r>
                <a:rPr sz="1400" dirty="0">
                  <a:latin typeface="Aptos" panose="020B0004020202020204" pitchFamily="34" charset="0"/>
                  <a:cs typeface="Verdana"/>
                </a:rPr>
                <a:t>assistance,</a:t>
              </a:r>
              <a:r>
                <a:rPr sz="1400" spc="-45" dirty="0">
                  <a:latin typeface="Aptos" panose="020B0004020202020204" pitchFamily="34" charset="0"/>
                  <a:cs typeface="Verdana"/>
                </a:rPr>
                <a:t> </a:t>
              </a:r>
              <a:r>
                <a:rPr sz="1400" spc="-20" dirty="0">
                  <a:latin typeface="Aptos" panose="020B0004020202020204" pitchFamily="34" charset="0"/>
                  <a:cs typeface="Verdana"/>
                </a:rPr>
                <a:t>they </a:t>
              </a:r>
              <a:r>
                <a:rPr sz="1400" dirty="0">
                  <a:latin typeface="Aptos" panose="020B0004020202020204" pitchFamily="34" charset="0"/>
                  <a:cs typeface="Verdana"/>
                </a:rPr>
                <a:t>are</a:t>
              </a:r>
              <a:r>
                <a:rPr sz="1400" spc="-55" dirty="0">
                  <a:latin typeface="Aptos" panose="020B0004020202020204" pitchFamily="34" charset="0"/>
                  <a:cs typeface="Verdana"/>
                </a:rPr>
                <a:t> </a:t>
              </a:r>
              <a:r>
                <a:rPr sz="1400" dirty="0">
                  <a:latin typeface="Aptos" panose="020B0004020202020204" pitchFamily="34" charset="0"/>
                  <a:cs typeface="Verdana"/>
                </a:rPr>
                <a:t>encouraged</a:t>
              </a:r>
              <a:r>
                <a:rPr sz="1400" spc="-45" dirty="0">
                  <a:latin typeface="Aptos" panose="020B0004020202020204" pitchFamily="34" charset="0"/>
                  <a:cs typeface="Verdana"/>
                </a:rPr>
                <a:t> </a:t>
              </a:r>
              <a:r>
                <a:rPr sz="1400" dirty="0">
                  <a:latin typeface="Aptos" panose="020B0004020202020204" pitchFamily="34" charset="0"/>
                  <a:cs typeface="Verdana"/>
                </a:rPr>
                <a:t>to</a:t>
              </a:r>
              <a:r>
                <a:rPr sz="1400" spc="-35" dirty="0">
                  <a:latin typeface="Aptos" panose="020B0004020202020204" pitchFamily="34" charset="0"/>
                  <a:cs typeface="Verdana"/>
                </a:rPr>
                <a:t> </a:t>
              </a:r>
              <a:r>
                <a:rPr sz="1400" dirty="0">
                  <a:latin typeface="Aptos" panose="020B0004020202020204" pitchFamily="34" charset="0"/>
                  <a:cs typeface="Verdana"/>
                </a:rPr>
                <a:t>contact</a:t>
              </a:r>
              <a:r>
                <a:rPr sz="1400" spc="-60" dirty="0">
                  <a:latin typeface="Aptos" panose="020B0004020202020204" pitchFamily="34" charset="0"/>
                  <a:cs typeface="Verdana"/>
                </a:rPr>
                <a:t> </a:t>
              </a:r>
              <a:r>
                <a:rPr sz="1400" dirty="0">
                  <a:latin typeface="Aptos" panose="020B0004020202020204" pitchFamily="34" charset="0"/>
                  <a:cs typeface="Verdana"/>
                </a:rPr>
                <a:t>their</a:t>
              </a:r>
              <a:r>
                <a:rPr sz="1400" spc="-50" dirty="0">
                  <a:latin typeface="Aptos" panose="020B0004020202020204" pitchFamily="34" charset="0"/>
                  <a:cs typeface="Verdana"/>
                </a:rPr>
                <a:t> </a:t>
              </a:r>
              <a:r>
                <a:rPr sz="1400" dirty="0">
                  <a:latin typeface="Aptos" panose="020B0004020202020204" pitchFamily="34" charset="0"/>
                  <a:cs typeface="Verdana"/>
                </a:rPr>
                <a:t>Grant</a:t>
              </a:r>
              <a:r>
                <a:rPr sz="1400" spc="-45" dirty="0">
                  <a:latin typeface="Aptos" panose="020B0004020202020204" pitchFamily="34" charset="0"/>
                  <a:cs typeface="Verdana"/>
                </a:rPr>
                <a:t> </a:t>
              </a:r>
              <a:r>
                <a:rPr sz="1400" spc="-10" dirty="0">
                  <a:latin typeface="Aptos" panose="020B0004020202020204" pitchFamily="34" charset="0"/>
                  <a:cs typeface="Verdana"/>
                </a:rPr>
                <a:t>Manager.</a:t>
              </a:r>
              <a:endParaRPr sz="1400" dirty="0">
                <a:latin typeface="Aptos" panose="020B0004020202020204" pitchFamily="34" charset="0"/>
                <a:cs typeface="Verdana"/>
              </a:endParaRPr>
            </a:p>
          </p:txBody>
        </p:sp>
        <p:pic>
          <p:nvPicPr>
            <p:cNvPr id="23" name="object 5">
              <a:extLst>
                <a:ext uri="{FF2B5EF4-FFF2-40B4-BE49-F238E27FC236}">
                  <a16:creationId xmlns:a16="http://schemas.microsoft.com/office/drawing/2014/main" id="{382274C6-93C4-D8CC-A989-8E3E908B153D}"/>
                </a:ext>
              </a:extLst>
            </p:cNvPr>
            <p:cNvPicPr/>
            <p:nvPr/>
          </p:nvPicPr>
          <p:blipFill>
            <a:blip r:embed="rId3" cstate="print"/>
            <a:stretch>
              <a:fillRect/>
            </a:stretch>
          </p:blipFill>
          <p:spPr>
            <a:xfrm>
              <a:off x="4228178" y="2196982"/>
              <a:ext cx="6232432" cy="1290242"/>
            </a:xfrm>
            <a:prstGeom prst="rect">
              <a:avLst/>
            </a:prstGeom>
          </p:spPr>
        </p:pic>
        <p:sp>
          <p:nvSpPr>
            <p:cNvPr id="24" name="object 6">
              <a:extLst>
                <a:ext uri="{FF2B5EF4-FFF2-40B4-BE49-F238E27FC236}">
                  <a16:creationId xmlns:a16="http://schemas.microsoft.com/office/drawing/2014/main" id="{CC79C8F8-D5A4-DDAA-CA61-FEF3EE1FD479}"/>
                </a:ext>
              </a:extLst>
            </p:cNvPr>
            <p:cNvSpPr/>
            <p:nvPr/>
          </p:nvSpPr>
          <p:spPr>
            <a:xfrm>
              <a:off x="1097145" y="2989097"/>
              <a:ext cx="1597232" cy="349893"/>
            </a:xfrm>
            <a:custGeom>
              <a:avLst/>
              <a:gdLst/>
              <a:ahLst/>
              <a:cxnLst/>
              <a:rect l="l" t="t" r="r" b="b"/>
              <a:pathLst>
                <a:path w="1602105" h="417829">
                  <a:moveTo>
                    <a:pt x="0" y="208787"/>
                  </a:moveTo>
                  <a:lnTo>
                    <a:pt x="12902" y="171256"/>
                  </a:lnTo>
                  <a:lnTo>
                    <a:pt x="50104" y="135932"/>
                  </a:lnTo>
                  <a:lnTo>
                    <a:pt x="109341" y="103406"/>
                  </a:lnTo>
                  <a:lnTo>
                    <a:pt x="146516" y="88376"/>
                  </a:lnTo>
                  <a:lnTo>
                    <a:pt x="188353" y="74266"/>
                  </a:lnTo>
                  <a:lnTo>
                    <a:pt x="234567" y="61150"/>
                  </a:lnTo>
                  <a:lnTo>
                    <a:pt x="284877" y="49102"/>
                  </a:lnTo>
                  <a:lnTo>
                    <a:pt x="338999" y="38195"/>
                  </a:lnTo>
                  <a:lnTo>
                    <a:pt x="396652" y="28504"/>
                  </a:lnTo>
                  <a:lnTo>
                    <a:pt x="457551" y="20101"/>
                  </a:lnTo>
                  <a:lnTo>
                    <a:pt x="521415" y="13061"/>
                  </a:lnTo>
                  <a:lnTo>
                    <a:pt x="587961" y="7457"/>
                  </a:lnTo>
                  <a:lnTo>
                    <a:pt x="656906" y="3363"/>
                  </a:lnTo>
                  <a:lnTo>
                    <a:pt x="727967" y="853"/>
                  </a:lnTo>
                  <a:lnTo>
                    <a:pt x="800862" y="0"/>
                  </a:lnTo>
                  <a:lnTo>
                    <a:pt x="873756" y="853"/>
                  </a:lnTo>
                  <a:lnTo>
                    <a:pt x="944817" y="3363"/>
                  </a:lnTo>
                  <a:lnTo>
                    <a:pt x="1013762" y="7457"/>
                  </a:lnTo>
                  <a:lnTo>
                    <a:pt x="1080308" y="13061"/>
                  </a:lnTo>
                  <a:lnTo>
                    <a:pt x="1144172" y="20101"/>
                  </a:lnTo>
                  <a:lnTo>
                    <a:pt x="1205071" y="28504"/>
                  </a:lnTo>
                  <a:lnTo>
                    <a:pt x="1262724" y="38195"/>
                  </a:lnTo>
                  <a:lnTo>
                    <a:pt x="1316846" y="49102"/>
                  </a:lnTo>
                  <a:lnTo>
                    <a:pt x="1367156" y="61150"/>
                  </a:lnTo>
                  <a:lnTo>
                    <a:pt x="1413370" y="74266"/>
                  </a:lnTo>
                  <a:lnTo>
                    <a:pt x="1455207" y="88376"/>
                  </a:lnTo>
                  <a:lnTo>
                    <a:pt x="1492382" y="103406"/>
                  </a:lnTo>
                  <a:lnTo>
                    <a:pt x="1551619" y="135932"/>
                  </a:lnTo>
                  <a:lnTo>
                    <a:pt x="1588821" y="171256"/>
                  </a:lnTo>
                  <a:lnTo>
                    <a:pt x="1601724" y="208787"/>
                  </a:lnTo>
                  <a:lnTo>
                    <a:pt x="1598451" y="227792"/>
                  </a:lnTo>
                  <a:lnTo>
                    <a:pt x="1573116" y="264294"/>
                  </a:lnTo>
                  <a:lnTo>
                    <a:pt x="1524614" y="298292"/>
                  </a:lnTo>
                  <a:lnTo>
                    <a:pt x="1455207" y="329199"/>
                  </a:lnTo>
                  <a:lnTo>
                    <a:pt x="1413370" y="343309"/>
                  </a:lnTo>
                  <a:lnTo>
                    <a:pt x="1367156" y="356425"/>
                  </a:lnTo>
                  <a:lnTo>
                    <a:pt x="1316846" y="368473"/>
                  </a:lnTo>
                  <a:lnTo>
                    <a:pt x="1262724" y="379380"/>
                  </a:lnTo>
                  <a:lnTo>
                    <a:pt x="1205071" y="389071"/>
                  </a:lnTo>
                  <a:lnTo>
                    <a:pt x="1144172" y="397474"/>
                  </a:lnTo>
                  <a:lnTo>
                    <a:pt x="1080308" y="404514"/>
                  </a:lnTo>
                  <a:lnTo>
                    <a:pt x="1013762" y="410118"/>
                  </a:lnTo>
                  <a:lnTo>
                    <a:pt x="944817" y="414212"/>
                  </a:lnTo>
                  <a:lnTo>
                    <a:pt x="873756" y="416722"/>
                  </a:lnTo>
                  <a:lnTo>
                    <a:pt x="800862" y="417575"/>
                  </a:lnTo>
                  <a:lnTo>
                    <a:pt x="727967" y="416722"/>
                  </a:lnTo>
                  <a:lnTo>
                    <a:pt x="656906" y="414212"/>
                  </a:lnTo>
                  <a:lnTo>
                    <a:pt x="587961" y="410118"/>
                  </a:lnTo>
                  <a:lnTo>
                    <a:pt x="521415" y="404514"/>
                  </a:lnTo>
                  <a:lnTo>
                    <a:pt x="457551" y="397474"/>
                  </a:lnTo>
                  <a:lnTo>
                    <a:pt x="396652" y="389071"/>
                  </a:lnTo>
                  <a:lnTo>
                    <a:pt x="338999" y="379380"/>
                  </a:lnTo>
                  <a:lnTo>
                    <a:pt x="284877" y="368473"/>
                  </a:lnTo>
                  <a:lnTo>
                    <a:pt x="234567" y="356425"/>
                  </a:lnTo>
                  <a:lnTo>
                    <a:pt x="188353" y="343309"/>
                  </a:lnTo>
                  <a:lnTo>
                    <a:pt x="146516" y="329199"/>
                  </a:lnTo>
                  <a:lnTo>
                    <a:pt x="109341" y="314169"/>
                  </a:lnTo>
                  <a:lnTo>
                    <a:pt x="50104" y="281643"/>
                  </a:lnTo>
                  <a:lnTo>
                    <a:pt x="12902" y="246319"/>
                  </a:lnTo>
                  <a:lnTo>
                    <a:pt x="0" y="208787"/>
                  </a:lnTo>
                  <a:close/>
                </a:path>
              </a:pathLst>
            </a:custGeom>
            <a:ln w="25908">
              <a:solidFill>
                <a:srgbClr val="FF0000"/>
              </a:solidFill>
            </a:ln>
          </p:spPr>
          <p:txBody>
            <a:bodyPr wrap="square" lIns="0" tIns="0" rIns="0" bIns="0" rtlCol="0"/>
            <a:lstStyle/>
            <a:p>
              <a:endParaRPr dirty="0"/>
            </a:p>
          </p:txBody>
        </p:sp>
        <p:sp>
          <p:nvSpPr>
            <p:cNvPr id="25" name="object 7">
              <a:extLst>
                <a:ext uri="{FF2B5EF4-FFF2-40B4-BE49-F238E27FC236}">
                  <a16:creationId xmlns:a16="http://schemas.microsoft.com/office/drawing/2014/main" id="{8DE7501E-2F23-7CB6-6E2D-3FABC4CF2678}"/>
                </a:ext>
              </a:extLst>
            </p:cNvPr>
            <p:cNvSpPr/>
            <p:nvPr/>
          </p:nvSpPr>
          <p:spPr>
            <a:xfrm>
              <a:off x="2623095" y="3192203"/>
              <a:ext cx="2648348" cy="146788"/>
            </a:xfrm>
            <a:custGeom>
              <a:avLst/>
              <a:gdLst/>
              <a:ahLst/>
              <a:cxnLst/>
              <a:rect l="l" t="t" r="r" b="b"/>
              <a:pathLst>
                <a:path w="2323465" h="74930">
                  <a:moveTo>
                    <a:pt x="0" y="0"/>
                  </a:moveTo>
                  <a:lnTo>
                    <a:pt x="2323007" y="74828"/>
                  </a:lnTo>
                </a:path>
              </a:pathLst>
            </a:custGeom>
            <a:ln w="25907">
              <a:solidFill>
                <a:srgbClr val="FF0000"/>
              </a:solidFill>
            </a:ln>
          </p:spPr>
          <p:txBody>
            <a:bodyPr wrap="square" lIns="0" tIns="0" rIns="0" bIns="0" rtlCol="0"/>
            <a:lstStyle/>
            <a:p>
              <a:endParaRPr dirty="0"/>
            </a:p>
          </p:txBody>
        </p:sp>
        <p:sp>
          <p:nvSpPr>
            <p:cNvPr id="29" name="object 10">
              <a:extLst>
                <a:ext uri="{FF2B5EF4-FFF2-40B4-BE49-F238E27FC236}">
                  <a16:creationId xmlns:a16="http://schemas.microsoft.com/office/drawing/2014/main" id="{CB937AA8-33DC-945D-77F1-708F006645AA}"/>
                </a:ext>
              </a:extLst>
            </p:cNvPr>
            <p:cNvSpPr txBox="1"/>
            <p:nvPr/>
          </p:nvSpPr>
          <p:spPr>
            <a:xfrm>
              <a:off x="1250491" y="4568289"/>
              <a:ext cx="2221457" cy="670505"/>
            </a:xfrm>
            <a:prstGeom prst="rect">
              <a:avLst/>
            </a:prstGeom>
            <a:solidFill>
              <a:schemeClr val="bg1"/>
            </a:solidFill>
            <a:ln w="19811">
              <a:solidFill>
                <a:srgbClr val="000000"/>
              </a:solidFill>
            </a:ln>
          </p:spPr>
          <p:txBody>
            <a:bodyPr vert="horz" wrap="square" lIns="0" tIns="74930" rIns="0" bIns="0" rtlCol="0">
              <a:spAutoFit/>
            </a:bodyPr>
            <a:lstStyle/>
            <a:p>
              <a:pPr marL="90170" marR="219710">
                <a:lnSpc>
                  <a:spcPct val="91900"/>
                </a:lnSpc>
              </a:pPr>
              <a:r>
                <a:rPr lang="en-US" sz="1400" spc="-10" dirty="0">
                  <a:latin typeface="Aptos" panose="020B0004020202020204" pitchFamily="34" charset="0"/>
                  <a:cs typeface="Calibri"/>
                </a:rPr>
                <a:t>        </a:t>
              </a:r>
              <a:r>
                <a:rPr sz="1400" spc="-10" dirty="0">
                  <a:latin typeface="Aptos" panose="020B0004020202020204" pitchFamily="34" charset="0"/>
                  <a:cs typeface="Calibri"/>
                </a:rPr>
                <a:t>Contact</a:t>
              </a:r>
              <a:r>
                <a:rPr sz="1400" spc="-40" dirty="0">
                  <a:latin typeface="Aptos" panose="020B0004020202020204" pitchFamily="34" charset="0"/>
                  <a:cs typeface="Calibri"/>
                </a:rPr>
                <a:t> </a:t>
              </a:r>
              <a:r>
                <a:rPr sz="1400" spc="-25" dirty="0">
                  <a:latin typeface="Aptos" panose="020B0004020202020204" pitchFamily="34" charset="0"/>
                  <a:cs typeface="Calibri"/>
                </a:rPr>
                <a:t>the </a:t>
              </a:r>
              <a:r>
                <a:rPr sz="1400" dirty="0">
                  <a:latin typeface="Aptos" panose="020B0004020202020204" pitchFamily="34" charset="0"/>
                  <a:cs typeface="Calibri"/>
                </a:rPr>
                <a:t>assigned</a:t>
              </a:r>
              <a:r>
                <a:rPr sz="1400" spc="-40" dirty="0">
                  <a:latin typeface="Aptos" panose="020B0004020202020204" pitchFamily="34" charset="0"/>
                  <a:cs typeface="Calibri"/>
                </a:rPr>
                <a:t> </a:t>
              </a:r>
              <a:r>
                <a:rPr sz="1400" dirty="0">
                  <a:latin typeface="Aptos" panose="020B0004020202020204" pitchFamily="34" charset="0"/>
                  <a:cs typeface="Calibri"/>
                </a:rPr>
                <a:t>GM</a:t>
              </a:r>
              <a:r>
                <a:rPr sz="1400" spc="-60" dirty="0">
                  <a:latin typeface="Aptos" panose="020B0004020202020204" pitchFamily="34" charset="0"/>
                  <a:cs typeface="Calibri"/>
                </a:rPr>
                <a:t> </a:t>
              </a:r>
              <a:r>
                <a:rPr sz="1400" spc="-25" dirty="0">
                  <a:latin typeface="Aptos" panose="020B0004020202020204" pitchFamily="34" charset="0"/>
                  <a:cs typeface="Calibri"/>
                </a:rPr>
                <a:t>for </a:t>
              </a:r>
              <a:r>
                <a:rPr sz="1400" spc="-10" dirty="0">
                  <a:latin typeface="Aptos" panose="020B0004020202020204" pitchFamily="34" charset="0"/>
                  <a:cs typeface="Calibri"/>
                </a:rPr>
                <a:t>assistance</a:t>
              </a:r>
              <a:r>
                <a:rPr sz="1400" spc="-35" dirty="0">
                  <a:latin typeface="Aptos" panose="020B0004020202020204" pitchFamily="34" charset="0"/>
                  <a:cs typeface="Calibri"/>
                </a:rPr>
                <a:t> </a:t>
              </a:r>
              <a:r>
                <a:rPr sz="1400" dirty="0">
                  <a:latin typeface="Aptos" panose="020B0004020202020204" pitchFamily="34" charset="0"/>
                  <a:cs typeface="Calibri"/>
                </a:rPr>
                <a:t>with</a:t>
              </a:r>
              <a:r>
                <a:rPr sz="1400" spc="-15" dirty="0">
                  <a:latin typeface="Aptos" panose="020B0004020202020204" pitchFamily="34" charset="0"/>
                  <a:cs typeface="Calibri"/>
                </a:rPr>
                <a:t> </a:t>
              </a:r>
              <a:r>
                <a:rPr sz="1400" spc="-25" dirty="0">
                  <a:latin typeface="Aptos" panose="020B0004020202020204" pitchFamily="34" charset="0"/>
                  <a:cs typeface="Calibri"/>
                </a:rPr>
                <a:t>the </a:t>
              </a:r>
              <a:r>
                <a:rPr sz="1400" dirty="0">
                  <a:latin typeface="Aptos" panose="020B0004020202020204" pitchFamily="34" charset="0"/>
                  <a:cs typeface="Calibri"/>
                </a:rPr>
                <a:t>POETE</a:t>
              </a:r>
              <a:r>
                <a:rPr sz="1400" spc="-55" dirty="0">
                  <a:latin typeface="Aptos" panose="020B0004020202020204" pitchFamily="34" charset="0"/>
                  <a:cs typeface="Calibri"/>
                </a:rPr>
                <a:t> </a:t>
              </a:r>
              <a:r>
                <a:rPr sz="1400" spc="-10" dirty="0">
                  <a:latin typeface="Aptos" panose="020B0004020202020204" pitchFamily="34" charset="0"/>
                  <a:cs typeface="Calibri"/>
                </a:rPr>
                <a:t>Groupings.</a:t>
              </a:r>
              <a:endParaRPr sz="1400" dirty="0">
                <a:latin typeface="Aptos" panose="020B0004020202020204" pitchFamily="34" charset="0"/>
                <a:cs typeface="Calibri"/>
              </a:endParaRPr>
            </a:p>
          </p:txBody>
        </p:sp>
        <p:pic>
          <p:nvPicPr>
            <p:cNvPr id="30" name="object 11">
              <a:extLst>
                <a:ext uri="{FF2B5EF4-FFF2-40B4-BE49-F238E27FC236}">
                  <a16:creationId xmlns:a16="http://schemas.microsoft.com/office/drawing/2014/main" id="{04D1B807-E5BE-3097-3E37-7880BE025853}"/>
                </a:ext>
              </a:extLst>
            </p:cNvPr>
            <p:cNvPicPr/>
            <p:nvPr/>
          </p:nvPicPr>
          <p:blipFill>
            <a:blip r:embed="rId4" cstate="print"/>
            <a:stretch>
              <a:fillRect/>
            </a:stretch>
          </p:blipFill>
          <p:spPr>
            <a:xfrm>
              <a:off x="1367903" y="4631696"/>
              <a:ext cx="194765" cy="214641"/>
            </a:xfrm>
            <a:prstGeom prst="rect">
              <a:avLst/>
            </a:prstGeom>
          </p:spPr>
        </p:pic>
        <p:pic>
          <p:nvPicPr>
            <p:cNvPr id="31" name="object 12">
              <a:extLst>
                <a:ext uri="{FF2B5EF4-FFF2-40B4-BE49-F238E27FC236}">
                  <a16:creationId xmlns:a16="http://schemas.microsoft.com/office/drawing/2014/main" id="{32EAD3EE-00B0-8FD9-FEE2-1DDFA088C270}"/>
                </a:ext>
              </a:extLst>
            </p:cNvPr>
            <p:cNvPicPr/>
            <p:nvPr/>
          </p:nvPicPr>
          <p:blipFill>
            <a:blip r:embed="rId5" cstate="print"/>
            <a:stretch>
              <a:fillRect/>
            </a:stretch>
          </p:blipFill>
          <p:spPr>
            <a:xfrm>
              <a:off x="3632587" y="4121997"/>
              <a:ext cx="7293867" cy="1563091"/>
            </a:xfrm>
            <a:prstGeom prst="rect">
              <a:avLst/>
            </a:prstGeom>
          </p:spPr>
        </p:pic>
      </p:grpSp>
      <p:pic>
        <p:nvPicPr>
          <p:cNvPr id="15" name="Picture 14">
            <a:extLst>
              <a:ext uri="{FF2B5EF4-FFF2-40B4-BE49-F238E27FC236}">
                <a16:creationId xmlns:a16="http://schemas.microsoft.com/office/drawing/2014/main" id="{D55B03F2-8EED-B977-38F3-C98CF3A185FB}"/>
              </a:ext>
            </a:extLst>
          </p:cNvPr>
          <p:cNvPicPr>
            <a:picLocks noChangeAspect="1"/>
          </p:cNvPicPr>
          <p:nvPr/>
        </p:nvPicPr>
        <p:blipFill rotWithShape="1">
          <a:blip r:embed="rId6"/>
          <a:srcRect l="353" t="5709" r="773" b="9268"/>
          <a:stretch/>
        </p:blipFill>
        <p:spPr>
          <a:xfrm>
            <a:off x="968025" y="329697"/>
            <a:ext cx="10277856" cy="313156"/>
          </a:xfrm>
          <a:prstGeom prst="rect">
            <a:avLst/>
          </a:prstGeom>
        </p:spPr>
      </p:pic>
      <p:sp>
        <p:nvSpPr>
          <p:cNvPr id="5" name="Title 1">
            <a:extLst>
              <a:ext uri="{FF2B5EF4-FFF2-40B4-BE49-F238E27FC236}">
                <a16:creationId xmlns:a16="http://schemas.microsoft.com/office/drawing/2014/main" id="{7FD37AFD-7B56-AF6E-59C1-0D614571EA5B}"/>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Budget / Details Tab: </a:t>
            </a:r>
            <a:r>
              <a:rPr lang="en-US" sz="2800" dirty="0">
                <a:latin typeface="Aptos" panose="020B0004020202020204" pitchFamily="34" charset="0"/>
              </a:rPr>
              <a:t>POETE Groupings</a:t>
            </a:r>
          </a:p>
        </p:txBody>
      </p:sp>
    </p:spTree>
    <p:extLst>
      <p:ext uri="{BB962C8B-B14F-4D97-AF65-F5344CB8AC3E}">
        <p14:creationId xmlns:p14="http://schemas.microsoft.com/office/powerpoint/2010/main" val="3997661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993E1DB-47FB-F405-E9C2-D0207F178BDD}"/>
              </a:ext>
            </a:extLst>
          </p:cNvPr>
          <p:cNvSpPr>
            <a:spLocks noGrp="1"/>
          </p:cNvSpPr>
          <p:nvPr>
            <p:ph type="title"/>
          </p:nvPr>
        </p:nvSpPr>
        <p:spPr>
          <a:xfrm>
            <a:off x="1371598" y="544946"/>
            <a:ext cx="9477377" cy="1030515"/>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2.(A) The National Preparedness Goal, Mission Areas and Core Capabilities</a:t>
            </a:r>
          </a:p>
        </p:txBody>
      </p:sp>
      <p:sp>
        <p:nvSpPr>
          <p:cNvPr id="3" name="Content Placeholder 2">
            <a:extLst>
              <a:ext uri="{FF2B5EF4-FFF2-40B4-BE49-F238E27FC236}">
                <a16:creationId xmlns:a16="http://schemas.microsoft.com/office/drawing/2014/main" id="{0DF91100-E268-87DE-3541-1034F1BE5ABC}"/>
              </a:ext>
            </a:extLst>
          </p:cNvPr>
          <p:cNvSpPr>
            <a:spLocks noGrp="1"/>
          </p:cNvSpPr>
          <p:nvPr>
            <p:ph sz="half" idx="1"/>
          </p:nvPr>
        </p:nvSpPr>
        <p:spPr>
          <a:xfrm>
            <a:off x="1357311" y="1901739"/>
            <a:ext cx="9477377" cy="4629987"/>
          </a:xfrm>
        </p:spPr>
        <p:txBody>
          <a:bodyPr vert="horz" lIns="91440" tIns="45720" rIns="91440" bIns="45720" rtlCol="0">
            <a:normAutofit/>
          </a:bodyPr>
          <a:lstStyle/>
          <a:p>
            <a:pPr marL="0" indent="0">
              <a:lnSpc>
                <a:spcPct val="100000"/>
              </a:lnSpc>
              <a:spcBef>
                <a:spcPts val="0"/>
              </a:spcBef>
              <a:buNone/>
              <a:defRPr/>
            </a:pPr>
            <a:r>
              <a:rPr lang="en-US" sz="2000" dirty="0">
                <a:solidFill>
                  <a:srgbClr val="1E1E1E"/>
                </a:solidFill>
                <a:latin typeface="Aptos" panose="020B0004020202020204" pitchFamily="34" charset="0"/>
                <a:ea typeface="Source Sans Pro" panose="020B0503030403020204" pitchFamily="34" charset="0"/>
              </a:rPr>
              <a:t>Definitions of commonly used core capabilities:</a:t>
            </a:r>
          </a:p>
          <a:p>
            <a:pPr marL="0" indent="0">
              <a:lnSpc>
                <a:spcPct val="100000"/>
              </a:lnSpc>
              <a:spcBef>
                <a:spcPts val="0"/>
              </a:spcBef>
              <a:buNone/>
              <a:defRPr/>
            </a:pPr>
            <a:endParaRPr lang="en-US" sz="1401" dirty="0">
              <a:solidFill>
                <a:srgbClr val="1E1E1E"/>
              </a:solidFill>
              <a:latin typeface="Aptos" panose="020B0004020202020204" pitchFamily="34" charset="0"/>
              <a:ea typeface="Source Sans Pro" panose="020B0503030403020204" pitchFamily="34" charset="0"/>
            </a:endParaRPr>
          </a:p>
          <a:p>
            <a:pPr marL="285753" indent="-285753">
              <a:lnSpc>
                <a:spcPct val="100000"/>
              </a:lnSpc>
              <a:spcBef>
                <a:spcPts val="0"/>
              </a:spcBef>
              <a:defRPr/>
            </a:pPr>
            <a:r>
              <a:rPr lang="en-US" sz="1500" b="1" dirty="0">
                <a:solidFill>
                  <a:srgbClr val="1E1E1E"/>
                </a:solidFill>
                <a:latin typeface="Aptos" panose="020B0004020202020204" pitchFamily="34" charset="0"/>
                <a:ea typeface="Source Sans Pro" panose="020B0503030403020204" pitchFamily="34" charset="0"/>
              </a:rPr>
              <a:t>Interdiction and Disruption </a:t>
            </a:r>
            <a:r>
              <a:rPr lang="en-US" sz="1500" dirty="0">
                <a:solidFill>
                  <a:srgbClr val="1E1E1E"/>
                </a:solidFill>
                <a:latin typeface="Aptos" panose="020B0004020202020204" pitchFamily="34" charset="0"/>
                <a:ea typeface="Source Sans Pro" panose="020B0503030403020204" pitchFamily="34" charset="0"/>
              </a:rPr>
              <a:t>- Delay, divert, intercept, halt, apprehend, or secure threats and/or hazards.</a:t>
            </a:r>
          </a:p>
          <a:p>
            <a:pPr marL="0" indent="0">
              <a:lnSpc>
                <a:spcPct val="100000"/>
              </a:lnSpc>
              <a:spcBef>
                <a:spcPts val="0"/>
              </a:spcBef>
              <a:buNone/>
              <a:defRPr/>
            </a:pPr>
            <a:endParaRPr lang="en-US" sz="1500" dirty="0">
              <a:solidFill>
                <a:srgbClr val="1E1E1E"/>
              </a:solidFill>
              <a:latin typeface="Aptos" panose="020B0004020202020204" pitchFamily="34" charset="0"/>
              <a:ea typeface="Source Sans Pro" panose="020B0503030403020204" pitchFamily="34" charset="0"/>
            </a:endParaRPr>
          </a:p>
          <a:p>
            <a:pPr marL="457206" lvl="1" indent="0">
              <a:lnSpc>
                <a:spcPct val="100000"/>
              </a:lnSpc>
              <a:spcBef>
                <a:spcPts val="0"/>
              </a:spcBef>
              <a:buNone/>
              <a:defRPr/>
            </a:pPr>
            <a:r>
              <a:rPr lang="en-US" sz="1500" dirty="0">
                <a:solidFill>
                  <a:srgbClr val="1E1E1E"/>
                </a:solidFill>
                <a:latin typeface="Aptos" panose="020B0004020202020204" pitchFamily="34" charset="0"/>
                <a:ea typeface="Source Sans Pro" panose="020B0503030403020204" pitchFamily="34" charset="0"/>
              </a:rPr>
              <a:t>Project Examples:  </a:t>
            </a:r>
            <a:r>
              <a:rPr lang="en-US" sz="1500" i="1" dirty="0">
                <a:solidFill>
                  <a:srgbClr val="C00000"/>
                </a:solidFill>
                <a:latin typeface="Aptos" panose="020B0004020202020204" pitchFamily="34" charset="0"/>
                <a:ea typeface="Source Sans Pro" panose="020B0503030403020204" pitchFamily="34" charset="0"/>
              </a:rPr>
              <a:t>Special Weapons And Tactics (SWAT) and Bomb Squad training or equipment (e.g., Night Vison, Body Armor, Robots, Armored Vehicles, Bomb Suits)</a:t>
            </a:r>
          </a:p>
          <a:p>
            <a:pPr marL="0" indent="0">
              <a:lnSpc>
                <a:spcPct val="100000"/>
              </a:lnSpc>
              <a:spcBef>
                <a:spcPts val="0"/>
              </a:spcBef>
              <a:buNone/>
              <a:defRPr/>
            </a:pPr>
            <a:endParaRPr lang="en-US" sz="1500" dirty="0">
              <a:solidFill>
                <a:srgbClr val="1E1E1E"/>
              </a:solidFill>
              <a:latin typeface="Aptos" panose="020B0004020202020204" pitchFamily="34" charset="0"/>
              <a:ea typeface="Source Sans Pro" panose="020B0503030403020204" pitchFamily="34" charset="0"/>
            </a:endParaRPr>
          </a:p>
          <a:p>
            <a:pPr marL="285753" indent="-285753">
              <a:lnSpc>
                <a:spcPct val="100000"/>
              </a:lnSpc>
              <a:spcBef>
                <a:spcPts val="0"/>
              </a:spcBef>
              <a:defRPr/>
            </a:pPr>
            <a:r>
              <a:rPr lang="en-US" sz="1500" b="1" dirty="0">
                <a:solidFill>
                  <a:srgbClr val="1E1E1E"/>
                </a:solidFill>
                <a:latin typeface="Aptos" panose="020B0004020202020204" pitchFamily="34" charset="0"/>
                <a:ea typeface="Source Sans Pro" panose="020B0503030403020204" pitchFamily="34" charset="0"/>
              </a:rPr>
              <a:t>Planning </a:t>
            </a:r>
            <a:r>
              <a:rPr lang="en-US" sz="1500" dirty="0">
                <a:solidFill>
                  <a:srgbClr val="1E1E1E"/>
                </a:solidFill>
                <a:latin typeface="Aptos" panose="020B0004020202020204" pitchFamily="34" charset="0"/>
                <a:ea typeface="Source Sans Pro" panose="020B0503030403020204" pitchFamily="34" charset="0"/>
              </a:rPr>
              <a:t>- Conduct a systematic process engaging the whole community as appropriate in the development of executable strategic, operational, and/or tactical-level approaches to meet defined objectives.</a:t>
            </a:r>
          </a:p>
          <a:p>
            <a:pPr marL="0" indent="0">
              <a:lnSpc>
                <a:spcPct val="100000"/>
              </a:lnSpc>
              <a:spcBef>
                <a:spcPts val="0"/>
              </a:spcBef>
              <a:buNone/>
              <a:defRPr/>
            </a:pPr>
            <a:endParaRPr lang="en-US" sz="1500" dirty="0">
              <a:solidFill>
                <a:srgbClr val="1E1E1E"/>
              </a:solidFill>
              <a:latin typeface="Aptos" panose="020B0004020202020204" pitchFamily="34" charset="0"/>
              <a:ea typeface="Source Sans Pro" panose="020B0503030403020204" pitchFamily="34" charset="0"/>
            </a:endParaRPr>
          </a:p>
          <a:p>
            <a:pPr marL="457206" lvl="1" indent="0">
              <a:lnSpc>
                <a:spcPct val="100000"/>
              </a:lnSpc>
              <a:spcBef>
                <a:spcPts val="0"/>
              </a:spcBef>
              <a:buNone/>
              <a:defRPr/>
            </a:pPr>
            <a:r>
              <a:rPr lang="en-US" sz="1500" dirty="0">
                <a:solidFill>
                  <a:srgbClr val="1E1E1E"/>
                </a:solidFill>
                <a:latin typeface="Aptos" panose="020B0004020202020204" pitchFamily="34" charset="0"/>
                <a:ea typeface="Source Sans Pro" panose="020B0503030403020204" pitchFamily="34" charset="0"/>
              </a:rPr>
              <a:t>Project Examples: </a:t>
            </a:r>
            <a:r>
              <a:rPr lang="en-US" sz="1500" i="1" dirty="0">
                <a:solidFill>
                  <a:srgbClr val="C00000"/>
                </a:solidFill>
                <a:latin typeface="Aptos" panose="020B0004020202020204" pitchFamily="34" charset="0"/>
                <a:ea typeface="Source Sans Pro" panose="020B0503030403020204" pitchFamily="34" charset="0"/>
              </a:rPr>
              <a:t>Salaries for Planning personnel and contractors to create local and regional anti-terror plans.  </a:t>
            </a:r>
          </a:p>
          <a:p>
            <a:pPr marL="0" indent="0">
              <a:lnSpc>
                <a:spcPct val="100000"/>
              </a:lnSpc>
              <a:spcBef>
                <a:spcPts val="0"/>
              </a:spcBef>
              <a:buNone/>
              <a:defRPr/>
            </a:pPr>
            <a:endParaRPr lang="en-US" sz="1500" dirty="0">
              <a:solidFill>
                <a:srgbClr val="1E1E1E"/>
              </a:solidFill>
              <a:latin typeface="Aptos" panose="020B0004020202020204" pitchFamily="34" charset="0"/>
              <a:ea typeface="Source Sans Pro" panose="020B0503030403020204" pitchFamily="34" charset="0"/>
            </a:endParaRPr>
          </a:p>
          <a:p>
            <a:pPr marL="285753" indent="-285753">
              <a:lnSpc>
                <a:spcPct val="100000"/>
              </a:lnSpc>
              <a:spcBef>
                <a:spcPts val="0"/>
              </a:spcBef>
              <a:defRPr/>
            </a:pPr>
            <a:r>
              <a:rPr lang="en-US" sz="1500" b="1" dirty="0">
                <a:solidFill>
                  <a:srgbClr val="1E1E1E"/>
                </a:solidFill>
                <a:latin typeface="Aptos" panose="020B0004020202020204" pitchFamily="34" charset="0"/>
                <a:ea typeface="Source Sans Pro" panose="020B0503030403020204" pitchFamily="34" charset="0"/>
              </a:rPr>
              <a:t>Operational Communications </a:t>
            </a:r>
            <a:r>
              <a:rPr lang="en-US" sz="1500" dirty="0">
                <a:solidFill>
                  <a:srgbClr val="1E1E1E"/>
                </a:solidFill>
                <a:latin typeface="Aptos" panose="020B0004020202020204" pitchFamily="34" charset="0"/>
                <a:ea typeface="Source Sans Pro" panose="020B0503030403020204" pitchFamily="34" charset="0"/>
              </a:rPr>
              <a:t>- Ensure the capacity for timely communications in support of security, situational awareness, and operations, by any and all means available, among and between affected communities in the impact area and all response forces.</a:t>
            </a:r>
          </a:p>
          <a:p>
            <a:pPr marL="0" indent="0">
              <a:lnSpc>
                <a:spcPct val="100000"/>
              </a:lnSpc>
              <a:spcBef>
                <a:spcPts val="0"/>
              </a:spcBef>
              <a:buNone/>
              <a:defRPr/>
            </a:pPr>
            <a:endParaRPr lang="en-US" sz="1500" dirty="0">
              <a:solidFill>
                <a:srgbClr val="1E1E1E"/>
              </a:solidFill>
              <a:latin typeface="Aptos" panose="020B0004020202020204" pitchFamily="34" charset="0"/>
              <a:ea typeface="Source Sans Pro" panose="020B0503030403020204" pitchFamily="34" charset="0"/>
            </a:endParaRPr>
          </a:p>
          <a:p>
            <a:pPr marL="457206" lvl="1" indent="0">
              <a:lnSpc>
                <a:spcPct val="100000"/>
              </a:lnSpc>
              <a:spcBef>
                <a:spcPts val="0"/>
              </a:spcBef>
              <a:buNone/>
              <a:defRPr/>
            </a:pPr>
            <a:r>
              <a:rPr lang="en-US" sz="1500" dirty="0">
                <a:solidFill>
                  <a:srgbClr val="1E1E1E"/>
                </a:solidFill>
                <a:latin typeface="Aptos" panose="020B0004020202020204" pitchFamily="34" charset="0"/>
                <a:ea typeface="Source Sans Pro" panose="020B0503030403020204" pitchFamily="34" charset="0"/>
              </a:rPr>
              <a:t>Project Examples: </a:t>
            </a:r>
            <a:r>
              <a:rPr lang="en-US" sz="1500" i="1" dirty="0">
                <a:solidFill>
                  <a:srgbClr val="C00000"/>
                </a:solidFill>
                <a:latin typeface="Aptos" panose="020B0004020202020204" pitchFamily="34" charset="0"/>
                <a:ea typeface="Source Sans Pro" panose="020B0503030403020204" pitchFamily="34" charset="0"/>
              </a:rPr>
              <a:t>Mobile, portable, and base radios. Communications infrastructure (e.g., Towers, Repeaters)</a:t>
            </a:r>
          </a:p>
        </p:txBody>
      </p:sp>
    </p:spTree>
    <p:extLst>
      <p:ext uri="{BB962C8B-B14F-4D97-AF65-F5344CB8AC3E}">
        <p14:creationId xmlns:p14="http://schemas.microsoft.com/office/powerpoint/2010/main" val="2168087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4" y="1334452"/>
            <a:ext cx="7317698"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Documents Tab</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21180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8" name="Group 7">
            <a:extLst>
              <a:ext uri="{FF2B5EF4-FFF2-40B4-BE49-F238E27FC236}">
                <a16:creationId xmlns:a16="http://schemas.microsoft.com/office/drawing/2014/main" id="{8F2DA740-F760-9D4D-612A-604BEC15728A}"/>
              </a:ext>
            </a:extLst>
          </p:cNvPr>
          <p:cNvGrpSpPr/>
          <p:nvPr/>
        </p:nvGrpSpPr>
        <p:grpSpPr>
          <a:xfrm>
            <a:off x="1140267" y="1699473"/>
            <a:ext cx="10015426" cy="4077850"/>
            <a:chOff x="1140267" y="1699473"/>
            <a:chExt cx="10015426" cy="4077850"/>
          </a:xfrm>
        </p:grpSpPr>
        <p:pic>
          <p:nvPicPr>
            <p:cNvPr id="14" name="Picture 2" descr="C:\Users\JASON~1.BUC\AppData\Local\Temp\SNAGHTML21ea119.PNG">
              <a:extLst>
                <a:ext uri="{FF2B5EF4-FFF2-40B4-BE49-F238E27FC236}">
                  <a16:creationId xmlns:a16="http://schemas.microsoft.com/office/drawing/2014/main" id="{EA14CDAC-89BB-E3BC-C6CE-57FA7F60F05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26" r="250"/>
            <a:stretch/>
          </p:blipFill>
          <p:spPr bwMode="auto">
            <a:xfrm>
              <a:off x="1140267" y="1699563"/>
              <a:ext cx="4812680" cy="4077760"/>
            </a:xfrm>
            <a:prstGeom prst="rect">
              <a:avLst/>
            </a:prstGeom>
            <a:ln w="38100" cap="sq">
              <a:noFill/>
              <a:prstDash val="solid"/>
              <a:miter lim="800000"/>
            </a:ln>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69BF8F2-DF8C-2BAD-BC26-CD254ED963B0}"/>
                </a:ext>
              </a:extLst>
            </p:cNvPr>
            <p:cNvSpPr txBox="1"/>
            <p:nvPr/>
          </p:nvSpPr>
          <p:spPr>
            <a:xfrm>
              <a:off x="6125189" y="1699473"/>
              <a:ext cx="5030504" cy="2939266"/>
            </a:xfrm>
            <a:prstGeom prst="rect">
              <a:avLst/>
            </a:prstGeom>
            <a:noFill/>
          </p:spPr>
          <p:txBody>
            <a:bodyPr wrap="square" rtlCol="0">
              <a:spAutoFit/>
            </a:bodyPr>
            <a:lstStyle/>
            <a:p>
              <a:pPr>
                <a:buClr>
                  <a:schemeClr val="accent1"/>
                </a:buClr>
              </a:pPr>
              <a:r>
                <a:rPr lang="en-US" sz="1200" dirty="0">
                  <a:latin typeface="Aptos" panose="020B0004020202020204" pitchFamily="34" charset="0"/>
                </a:rPr>
                <a:t>The documents tab will request the following:</a:t>
              </a:r>
            </a:p>
            <a:p>
              <a:pPr>
                <a:buClr>
                  <a:schemeClr val="accent1"/>
                </a:buClr>
              </a:pPr>
              <a:endParaRPr lang="en-US" sz="1200" dirty="0">
                <a:latin typeface="Aptos" panose="020B0004020202020204" pitchFamily="34" charset="0"/>
              </a:endParaRPr>
            </a:p>
            <a:p>
              <a:pPr>
                <a:buClr>
                  <a:schemeClr val="accent1"/>
                </a:buClr>
              </a:pPr>
              <a:r>
                <a:rPr lang="en-US" sz="1200" b="1" dirty="0">
                  <a:latin typeface="Aptos" panose="020B0004020202020204" pitchFamily="34" charset="0"/>
                </a:rPr>
                <a:t>Resolution from Governing Body: </a:t>
              </a:r>
            </a:p>
            <a:p>
              <a:pPr marL="231775" indent="-231775">
                <a:buClr>
                  <a:schemeClr val="tx1"/>
                </a:buClr>
                <a:buSzPct val="70000"/>
                <a:buFont typeface="Arial" panose="020B0604020202020204" pitchFamily="34" charset="0"/>
                <a:buChar char="•"/>
              </a:pPr>
              <a:r>
                <a:rPr lang="en-US" sz="1050" dirty="0">
                  <a:latin typeface="Aptos" panose="020B0004020202020204" pitchFamily="34" charset="0"/>
                </a:rPr>
                <a:t>The OOG mandates that the Applicant’s governing body issue a resolution, following the example provided in eGrants. This resolution must designate the Authorized Official (AO), identify the relevant grant(s), and include all elements outlined in the example. Applicants should upload the signed resolution under the Upload Files tab in their application; failure to do so will result in a Condition of Funding hold until the resolution is provided with all necessary details.</a:t>
              </a:r>
            </a:p>
            <a:p>
              <a:pPr>
                <a:buClr>
                  <a:schemeClr val="accent1"/>
                </a:buClr>
              </a:pPr>
              <a:endParaRPr lang="en-US" sz="1100" dirty="0">
                <a:latin typeface="Aptos" panose="020B0004020202020204" pitchFamily="34" charset="0"/>
              </a:endParaRPr>
            </a:p>
            <a:p>
              <a:pPr>
                <a:buClr>
                  <a:schemeClr val="accent1"/>
                </a:buClr>
              </a:pPr>
              <a:r>
                <a:rPr lang="en-US" sz="1200" b="1" dirty="0">
                  <a:latin typeface="Aptos" panose="020B0004020202020204" pitchFamily="34" charset="0"/>
                </a:rPr>
                <a:t>Contract Compliance:</a:t>
              </a:r>
            </a:p>
            <a:p>
              <a:pPr marL="228600" indent="-228600">
                <a:buClr>
                  <a:schemeClr val="tx1"/>
                </a:buClr>
                <a:buAutoNum type="arabicPeriod"/>
              </a:pPr>
              <a:r>
                <a:rPr lang="en-US" sz="1050" dirty="0">
                  <a:latin typeface="Aptos" panose="020B0004020202020204" pitchFamily="34" charset="0"/>
                </a:rPr>
                <a:t>Applicants with budget line items in the Contractual and Professional Services category must select “Yes” and fill out this section. </a:t>
              </a:r>
            </a:p>
            <a:p>
              <a:pPr marL="228600" indent="-228600">
                <a:buClr>
                  <a:schemeClr val="tx1"/>
                </a:buClr>
                <a:buAutoNum type="arabicPeriod"/>
              </a:pPr>
              <a:r>
                <a:rPr lang="en-US" sz="1050" dirty="0">
                  <a:latin typeface="Aptos" panose="020B0004020202020204" pitchFamily="34" charset="0"/>
                </a:rPr>
                <a:t>The OOG requires a brief summary detailing how the Applicant will oversee sub-contractors' compliance with contract provisions, deliverables, and relevant regulations. A concise statement outlining the specific policies or procedures for monitoring the contractor and ensuring compliance is needed.</a:t>
              </a:r>
            </a:p>
          </p:txBody>
        </p:sp>
      </p:grpSp>
      <p:pic>
        <p:nvPicPr>
          <p:cNvPr id="3" name="Picture 2">
            <a:extLst>
              <a:ext uri="{FF2B5EF4-FFF2-40B4-BE49-F238E27FC236}">
                <a16:creationId xmlns:a16="http://schemas.microsoft.com/office/drawing/2014/main" id="{118C7ED0-483C-9728-10E6-DF9B86C6E3B9}"/>
              </a:ext>
            </a:extLst>
          </p:cNvPr>
          <p:cNvPicPr>
            <a:picLocks noChangeAspect="1"/>
          </p:cNvPicPr>
          <p:nvPr/>
        </p:nvPicPr>
        <p:blipFill rotWithShape="1">
          <a:blip r:embed="rId4"/>
          <a:srcRect l="269" t="9999" r="307" b="29102"/>
          <a:stretch/>
        </p:blipFill>
        <p:spPr>
          <a:xfrm>
            <a:off x="968025" y="485388"/>
            <a:ext cx="10277856" cy="154691"/>
          </a:xfrm>
          <a:prstGeom prst="rect">
            <a:avLst/>
          </a:prstGeom>
        </p:spPr>
      </p:pic>
      <p:sp>
        <p:nvSpPr>
          <p:cNvPr id="6" name="Title 1">
            <a:extLst>
              <a:ext uri="{FF2B5EF4-FFF2-40B4-BE49-F238E27FC236}">
                <a16:creationId xmlns:a16="http://schemas.microsoft.com/office/drawing/2014/main" id="{95DAEB4C-81A6-1727-F888-1B6CBBAD40C5}"/>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Documents Tab</a:t>
            </a:r>
            <a:endParaRPr lang="en-US" sz="2800" dirty="0">
              <a:latin typeface="Aptos" panose="020B0004020202020204" pitchFamily="34" charset="0"/>
            </a:endParaRPr>
          </a:p>
        </p:txBody>
      </p:sp>
      <p:graphicFrame>
        <p:nvGraphicFramePr>
          <p:cNvPr id="7" name="Table 6">
            <a:extLst>
              <a:ext uri="{FF2B5EF4-FFF2-40B4-BE49-F238E27FC236}">
                <a16:creationId xmlns:a16="http://schemas.microsoft.com/office/drawing/2014/main" id="{A01FC254-A660-C38A-E4BC-A497A4B582A4}"/>
              </a:ext>
            </a:extLst>
          </p:cNvPr>
          <p:cNvGraphicFramePr>
            <a:graphicFrameLocks noGrp="1"/>
          </p:cNvGraphicFramePr>
          <p:nvPr>
            <p:extLst>
              <p:ext uri="{D42A27DB-BD31-4B8C-83A1-F6EECF244321}">
                <p14:modId xmlns:p14="http://schemas.microsoft.com/office/powerpoint/2010/main" val="4273094009"/>
              </p:ext>
            </p:extLst>
          </p:nvPr>
        </p:nvGraphicFramePr>
        <p:xfrm>
          <a:off x="6106952" y="4876895"/>
          <a:ext cx="5001315" cy="900428"/>
        </p:xfrm>
        <a:graphic>
          <a:graphicData uri="http://schemas.openxmlformats.org/drawingml/2006/table">
            <a:tbl>
              <a:tblPr firstRow="1" bandRow="1">
                <a:tableStyleId>{F2DE63D5-997A-4646-A377-4702673A728D}</a:tableStyleId>
              </a:tblPr>
              <a:tblGrid>
                <a:gridCol w="5001315">
                  <a:extLst>
                    <a:ext uri="{9D8B030D-6E8A-4147-A177-3AD203B41FA5}">
                      <a16:colId xmlns:a16="http://schemas.microsoft.com/office/drawing/2014/main" val="778927854"/>
                    </a:ext>
                  </a:extLst>
                </a:gridCol>
              </a:tblGrid>
              <a:tr h="351788">
                <a:tc>
                  <a:txBody>
                    <a:bodyPr/>
                    <a:lstStyle/>
                    <a:p>
                      <a:pPr algn="ctr"/>
                      <a:r>
                        <a:rPr lang="en-US" sz="1600" dirty="0">
                          <a:latin typeface="Aptos" panose="020B0004020202020204" pitchFamily="34" charset="0"/>
                        </a:rPr>
                        <a:t>Contract Compliance Description Example: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3462729032"/>
                  </a:ext>
                </a:extLst>
              </a:tr>
              <a:tr h="288292">
                <a:tc>
                  <a:txBody>
                    <a:bodyPr/>
                    <a:lstStyle/>
                    <a:p>
                      <a:pPr marL="90805" marR="300355">
                        <a:lnSpc>
                          <a:spcPct val="100000"/>
                        </a:lnSpc>
                        <a:spcBef>
                          <a:spcPts val="705"/>
                        </a:spcBef>
                        <a:tabLst>
                          <a:tab pos="2406015" algn="l"/>
                        </a:tabLst>
                      </a:pPr>
                      <a:r>
                        <a:rPr lang="en-US" sz="1000" i="1" dirty="0">
                          <a:latin typeface="Aptos" panose="020B0004020202020204" pitchFamily="34" charset="0"/>
                          <a:cs typeface="Verdana"/>
                        </a:rPr>
                        <a:t>The County Auditors office will monitor all contracts funded by this grant to ensure sub-contractors' compliance with contract provisions, deliverables, and relevant regulations as outlined in Texas County’s Procurement Policy.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9019832"/>
                  </a:ext>
                </a:extLst>
              </a:tr>
            </a:tbl>
          </a:graphicData>
        </a:graphic>
      </p:graphicFrame>
    </p:spTree>
    <p:extLst>
      <p:ext uri="{BB962C8B-B14F-4D97-AF65-F5344CB8AC3E}">
        <p14:creationId xmlns:p14="http://schemas.microsoft.com/office/powerpoint/2010/main" val="31438366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8" name="Group 7">
            <a:extLst>
              <a:ext uri="{FF2B5EF4-FFF2-40B4-BE49-F238E27FC236}">
                <a16:creationId xmlns:a16="http://schemas.microsoft.com/office/drawing/2014/main" id="{CE7DCF48-33F4-63C1-5456-CEFFB0B07772}"/>
              </a:ext>
            </a:extLst>
          </p:cNvPr>
          <p:cNvGrpSpPr/>
          <p:nvPr/>
        </p:nvGrpSpPr>
        <p:grpSpPr>
          <a:xfrm>
            <a:off x="1134394" y="1684018"/>
            <a:ext cx="9890463" cy="4006568"/>
            <a:chOff x="1134394" y="1684018"/>
            <a:chExt cx="9890463" cy="4006568"/>
          </a:xfrm>
        </p:grpSpPr>
        <p:sp>
          <p:nvSpPr>
            <p:cNvPr id="15" name="TextBox 14">
              <a:extLst>
                <a:ext uri="{FF2B5EF4-FFF2-40B4-BE49-F238E27FC236}">
                  <a16:creationId xmlns:a16="http://schemas.microsoft.com/office/drawing/2014/main" id="{869BF8F2-DF8C-2BAD-BC26-CD254ED963B0}"/>
                </a:ext>
              </a:extLst>
            </p:cNvPr>
            <p:cNvSpPr txBox="1"/>
            <p:nvPr/>
          </p:nvSpPr>
          <p:spPr>
            <a:xfrm>
              <a:off x="6262369" y="1720461"/>
              <a:ext cx="4762488" cy="3885679"/>
            </a:xfrm>
            <a:prstGeom prst="rect">
              <a:avLst/>
            </a:prstGeom>
            <a:noFill/>
          </p:spPr>
          <p:txBody>
            <a:bodyPr wrap="square" rtlCol="0">
              <a:spAutoFit/>
            </a:bodyPr>
            <a:lstStyle/>
            <a:p>
              <a:pPr>
                <a:buClr>
                  <a:schemeClr val="accent1"/>
                </a:buClr>
              </a:pPr>
              <a:r>
                <a:rPr lang="en-US" sz="1100" dirty="0">
                  <a:latin typeface="Aptos" panose="020B0004020202020204" pitchFamily="34" charset="0"/>
                </a:rPr>
                <a:t>The documents tab request the following:</a:t>
              </a:r>
            </a:p>
            <a:p>
              <a:pPr>
                <a:buClr>
                  <a:schemeClr val="accent1"/>
                </a:buClr>
              </a:pPr>
              <a:r>
                <a:rPr lang="en-US" sz="1100" b="1" dirty="0">
                  <a:latin typeface="Aptos" panose="020B0004020202020204" pitchFamily="34" charset="0"/>
                </a:rPr>
                <a:t>Lobbying:</a:t>
              </a:r>
            </a:p>
            <a:p>
              <a:pPr marL="228600" indent="-228600">
                <a:buFont typeface="+mj-lt"/>
                <a:buAutoNum type="arabicPeriod" startAt="3"/>
              </a:pPr>
              <a:r>
                <a:rPr lang="en-US" sz="950" dirty="0">
                  <a:latin typeface="Aptos" panose="020B0004020202020204" pitchFamily="34" charset="0"/>
                </a:rPr>
                <a:t>Grant funding cannot be used for lobbying, as stated in the Request for Applications (RFA), 2 CFR 200.450, and the Notice of Funding Opportunity (NOFO). If the correct answer to the first question regarding lobbying is “YES,” the project is</a:t>
              </a:r>
              <a:r>
                <a:rPr lang="en-US" sz="950" dirty="0">
                  <a:solidFill>
                    <a:srgbClr val="C00000"/>
                  </a:solidFill>
                  <a:latin typeface="Aptos" panose="020B0004020202020204" pitchFamily="34" charset="0"/>
                </a:rPr>
                <a:t> </a:t>
              </a:r>
              <a:r>
                <a:rPr lang="en-US" sz="950" b="1" u="sng" dirty="0">
                  <a:solidFill>
                    <a:srgbClr val="C00000"/>
                  </a:solidFill>
                  <a:latin typeface="Aptos" panose="020B0004020202020204" pitchFamily="34" charset="0"/>
                </a:rPr>
                <a:t>ineligible</a:t>
              </a:r>
              <a:r>
                <a:rPr lang="en-US" sz="950" dirty="0">
                  <a:latin typeface="Aptos" panose="020B0004020202020204" pitchFamily="34" charset="0"/>
                </a:rPr>
                <a:t>.</a:t>
              </a:r>
            </a:p>
            <a:p>
              <a:pPr marL="228600" indent="-228600">
                <a:buFont typeface="+mj-lt"/>
                <a:buAutoNum type="arabicPeriod" startAt="3"/>
              </a:pPr>
              <a:r>
                <a:rPr lang="en-US" sz="950" dirty="0">
                  <a:latin typeface="Aptos" panose="020B0004020202020204" pitchFamily="34" charset="0"/>
                </a:rPr>
                <a:t>If the response to the second question under Lobbying is “Yes” indicating the applicant agency has used non-federal funds for lobbying, the project will be required to complete and upload a Disclosure of Lobbying Activities form.</a:t>
              </a:r>
            </a:p>
            <a:p>
              <a:pPr marL="228600" indent="-228600">
                <a:buClr>
                  <a:schemeClr val="accent1"/>
                </a:buClr>
                <a:buFont typeface="+mj-lt"/>
                <a:buAutoNum type="arabicPeriod" startAt="3"/>
              </a:pPr>
              <a:endParaRPr lang="en-US" sz="1200" dirty="0">
                <a:latin typeface="Aptos" panose="020B0004020202020204" pitchFamily="34" charset="0"/>
              </a:endParaRPr>
            </a:p>
            <a:p>
              <a:pPr>
                <a:buClr>
                  <a:schemeClr val="accent1"/>
                </a:buClr>
              </a:pPr>
              <a:r>
                <a:rPr lang="en-US" sz="1100" b="1" dirty="0">
                  <a:latin typeface="Aptos" panose="020B0004020202020204" pitchFamily="34" charset="0"/>
                </a:rPr>
                <a:t>Fiscal Year</a:t>
              </a:r>
            </a:p>
            <a:p>
              <a:pPr marL="228600" indent="-228600">
                <a:buFont typeface="+mj-lt"/>
                <a:buAutoNum type="arabicPeriod" startAt="5"/>
              </a:pPr>
              <a:r>
                <a:rPr lang="en-US" sz="950" dirty="0">
                  <a:latin typeface="Aptos" panose="020B0004020202020204" pitchFamily="34" charset="0"/>
                </a:rPr>
                <a:t>The OOG requests this information because agencies statewide have varying fiscal year dates. Providing these details helps the OOG determine the Applicant’s fiscal year and also aids in understanding the due date for a Single Audit, which is either 9 months after the fiscal year ends or 30 days following the release of the audit report, whichever comes first, if applicable.</a:t>
              </a:r>
            </a:p>
            <a:p>
              <a:pPr marL="228600" indent="-228600">
                <a:buClr>
                  <a:schemeClr val="accent1"/>
                </a:buClr>
                <a:buFont typeface="+mj-lt"/>
                <a:buAutoNum type="arabicPeriod" startAt="5"/>
              </a:pPr>
              <a:endParaRPr lang="en-US" sz="1000" dirty="0">
                <a:latin typeface="Aptos" panose="020B0004020202020204" pitchFamily="34" charset="0"/>
              </a:endParaRPr>
            </a:p>
            <a:p>
              <a:pPr>
                <a:buClr>
                  <a:schemeClr val="accent1"/>
                </a:buClr>
              </a:pPr>
              <a:r>
                <a:rPr lang="en-US" sz="1100" b="1" dirty="0">
                  <a:latin typeface="Aptos" panose="020B0004020202020204" pitchFamily="34" charset="0"/>
                </a:rPr>
                <a:t>Sources of Financial Support</a:t>
              </a:r>
            </a:p>
            <a:p>
              <a:pPr marL="228600" indent="-228600">
                <a:buFont typeface="+mj-lt"/>
                <a:buAutoNum type="arabicPeriod" startAt="6"/>
              </a:pPr>
              <a:r>
                <a:rPr lang="en-US" sz="950" dirty="0">
                  <a:latin typeface="Aptos" panose="020B0004020202020204" pitchFamily="34" charset="0"/>
                </a:rPr>
                <a:t>Sources of financial support refer to the total grant funding an applying agency has received (and spent) from State and/or Federal sources. This amount encompasses all funding received by the agency, not just those from the OOG or PSO. If the total expended grant funding reaches the Single Audit threshold, the Applicant must also provide the date of their most recent single audit. A common error applicants make is reporting only the amount spent by the administering division rather than the total amount expended by the entire applicant agency from federal and state sources separately.</a:t>
              </a:r>
            </a:p>
          </p:txBody>
        </p:sp>
        <p:pic>
          <p:nvPicPr>
            <p:cNvPr id="2" name="Content Placeholder 4">
              <a:extLst>
                <a:ext uri="{FF2B5EF4-FFF2-40B4-BE49-F238E27FC236}">
                  <a16:creationId xmlns:a16="http://schemas.microsoft.com/office/drawing/2014/main" id="{B27FD3EC-CC93-3B06-6288-58685EF3CA8F}"/>
                </a:ext>
              </a:extLst>
            </p:cNvPr>
            <p:cNvPicPr>
              <a:picLocks noChangeAspect="1"/>
            </p:cNvPicPr>
            <p:nvPr/>
          </p:nvPicPr>
          <p:blipFill rotWithShape="1">
            <a:blip r:embed="rId3" cstate="print"/>
            <a:srcRect l="2141"/>
            <a:stretch/>
          </p:blipFill>
          <p:spPr>
            <a:xfrm>
              <a:off x="1134394" y="1684018"/>
              <a:ext cx="4961606" cy="4006568"/>
            </a:xfrm>
            <a:prstGeom prst="rect">
              <a:avLst/>
            </a:prstGeom>
          </p:spPr>
        </p:pic>
      </p:grpSp>
      <p:pic>
        <p:nvPicPr>
          <p:cNvPr id="3" name="Picture 2">
            <a:extLst>
              <a:ext uri="{FF2B5EF4-FFF2-40B4-BE49-F238E27FC236}">
                <a16:creationId xmlns:a16="http://schemas.microsoft.com/office/drawing/2014/main" id="{DBC5EF71-446B-CF12-731E-6F2E78147747}"/>
              </a:ext>
            </a:extLst>
          </p:cNvPr>
          <p:cNvPicPr>
            <a:picLocks noChangeAspect="1"/>
          </p:cNvPicPr>
          <p:nvPr/>
        </p:nvPicPr>
        <p:blipFill rotWithShape="1">
          <a:blip r:embed="rId4"/>
          <a:srcRect l="269" t="9999" r="307" b="29102"/>
          <a:stretch/>
        </p:blipFill>
        <p:spPr>
          <a:xfrm>
            <a:off x="968025" y="485388"/>
            <a:ext cx="10277856" cy="154691"/>
          </a:xfrm>
          <a:prstGeom prst="rect">
            <a:avLst/>
          </a:prstGeom>
        </p:spPr>
      </p:pic>
      <p:sp>
        <p:nvSpPr>
          <p:cNvPr id="7" name="Title 1">
            <a:extLst>
              <a:ext uri="{FF2B5EF4-FFF2-40B4-BE49-F238E27FC236}">
                <a16:creationId xmlns:a16="http://schemas.microsoft.com/office/drawing/2014/main" id="{8CE8A374-31E8-DB46-770A-20CD3DAD8494}"/>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Documents Tab</a:t>
            </a:r>
            <a:endParaRPr lang="en-US" sz="2800" dirty="0">
              <a:latin typeface="Aptos" panose="020B0004020202020204" pitchFamily="34" charset="0"/>
            </a:endParaRPr>
          </a:p>
        </p:txBody>
      </p:sp>
    </p:spTree>
    <p:extLst>
      <p:ext uri="{BB962C8B-B14F-4D97-AF65-F5344CB8AC3E}">
        <p14:creationId xmlns:p14="http://schemas.microsoft.com/office/powerpoint/2010/main" val="225143807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8" name="Group 7">
            <a:extLst>
              <a:ext uri="{FF2B5EF4-FFF2-40B4-BE49-F238E27FC236}">
                <a16:creationId xmlns:a16="http://schemas.microsoft.com/office/drawing/2014/main" id="{342A7861-1660-C8B7-49FF-55607FD8A924}"/>
              </a:ext>
            </a:extLst>
          </p:cNvPr>
          <p:cNvGrpSpPr/>
          <p:nvPr/>
        </p:nvGrpSpPr>
        <p:grpSpPr>
          <a:xfrm>
            <a:off x="1016647" y="1636250"/>
            <a:ext cx="10109857" cy="4097783"/>
            <a:chOff x="1016647" y="1636250"/>
            <a:chExt cx="10109857" cy="4097783"/>
          </a:xfrm>
        </p:grpSpPr>
        <p:sp>
          <p:nvSpPr>
            <p:cNvPr id="15" name="TextBox 14">
              <a:extLst>
                <a:ext uri="{FF2B5EF4-FFF2-40B4-BE49-F238E27FC236}">
                  <a16:creationId xmlns:a16="http://schemas.microsoft.com/office/drawing/2014/main" id="{869BF8F2-DF8C-2BAD-BC26-CD254ED963B0}"/>
                </a:ext>
              </a:extLst>
            </p:cNvPr>
            <p:cNvSpPr txBox="1"/>
            <p:nvPr/>
          </p:nvSpPr>
          <p:spPr>
            <a:xfrm>
              <a:off x="1016647" y="1636250"/>
              <a:ext cx="10109857" cy="1323439"/>
            </a:xfrm>
            <a:prstGeom prst="rect">
              <a:avLst/>
            </a:prstGeom>
            <a:noFill/>
          </p:spPr>
          <p:txBody>
            <a:bodyPr wrap="square" rtlCol="0">
              <a:spAutoFit/>
            </a:bodyPr>
            <a:lstStyle/>
            <a:p>
              <a:pPr>
                <a:buClr>
                  <a:schemeClr val="accent1"/>
                </a:buClr>
              </a:pPr>
              <a:r>
                <a:rPr lang="en-US" sz="1200" dirty="0">
                  <a:latin typeface="Aptos" panose="020B0004020202020204" pitchFamily="34" charset="0"/>
                </a:rPr>
                <a:t>The documents tab will request the following:</a:t>
              </a:r>
            </a:p>
            <a:p>
              <a:pPr>
                <a:buClr>
                  <a:schemeClr val="accent1"/>
                </a:buClr>
              </a:pPr>
              <a:endParaRPr lang="en-US" sz="1200" dirty="0">
                <a:latin typeface="Aptos" panose="020B0004020202020204" pitchFamily="34" charset="0"/>
              </a:endParaRPr>
            </a:p>
            <a:p>
              <a:pPr>
                <a:buClr>
                  <a:schemeClr val="accent1"/>
                </a:buClr>
              </a:pPr>
              <a:r>
                <a:rPr lang="en-US" sz="1200" b="1" dirty="0">
                  <a:latin typeface="Aptos" panose="020B0004020202020204" pitchFamily="34" charset="0"/>
                </a:rPr>
                <a:t>Single Audit:</a:t>
              </a:r>
            </a:p>
            <a:p>
              <a:pPr>
                <a:buClr>
                  <a:schemeClr val="accent1"/>
                </a:buClr>
              </a:pPr>
              <a:r>
                <a:rPr lang="en-US" sz="1100" kern="100" dirty="0">
                  <a:effectLst/>
                  <a:latin typeface="Aptos" panose="020B0004020202020204" pitchFamily="34" charset="0"/>
                  <a:ea typeface="Calibri" panose="020F0502020204030204" pitchFamily="34" charset="0"/>
                  <a:cs typeface="Times New Roman" panose="02020603050405020304" pitchFamily="18" charset="0"/>
                </a:rPr>
                <a:t>Applicants who spend more than $750,000 in federal or state grant funding must complete a single audit. Those who spend less than $750,000 in either federal or state grant funding are exempt from the Single Audit Act and cannot use PSO grant funds to cover audit costs. However, PSO may still require a limited scope audit as specified in 2 CFR Part 200, Subpart F - Audit Requirements. Please answer the question by selecting yes or no and providing a single audit date if applicable. </a:t>
              </a:r>
            </a:p>
            <a:p>
              <a:pPr>
                <a:buClr>
                  <a:schemeClr val="accent1"/>
                </a:buClr>
              </a:pPr>
              <a:endParaRPr lang="en-US" sz="1100" dirty="0"/>
            </a:p>
          </p:txBody>
        </p:sp>
        <p:pic>
          <p:nvPicPr>
            <p:cNvPr id="3" name="Picture 2">
              <a:extLst>
                <a:ext uri="{FF2B5EF4-FFF2-40B4-BE49-F238E27FC236}">
                  <a16:creationId xmlns:a16="http://schemas.microsoft.com/office/drawing/2014/main" id="{E80183EE-70DF-C0F5-408F-34633EE52510}"/>
                </a:ext>
              </a:extLst>
            </p:cNvPr>
            <p:cNvPicPr>
              <a:picLocks noChangeAspect="1"/>
            </p:cNvPicPr>
            <p:nvPr/>
          </p:nvPicPr>
          <p:blipFill rotWithShape="1">
            <a:blip r:embed="rId3"/>
            <a:srcRect l="1675" r="7316"/>
            <a:stretch/>
          </p:blipFill>
          <p:spPr>
            <a:xfrm>
              <a:off x="1091821" y="2914632"/>
              <a:ext cx="10034683" cy="2819401"/>
            </a:xfrm>
            <a:prstGeom prst="rect">
              <a:avLst/>
            </a:prstGeom>
          </p:spPr>
        </p:pic>
      </p:grpSp>
      <p:pic>
        <p:nvPicPr>
          <p:cNvPr id="2" name="Picture 1">
            <a:extLst>
              <a:ext uri="{FF2B5EF4-FFF2-40B4-BE49-F238E27FC236}">
                <a16:creationId xmlns:a16="http://schemas.microsoft.com/office/drawing/2014/main" id="{234E7303-1656-67C8-F951-CD96D6BC75D7}"/>
              </a:ext>
            </a:extLst>
          </p:cNvPr>
          <p:cNvPicPr>
            <a:picLocks noChangeAspect="1"/>
          </p:cNvPicPr>
          <p:nvPr/>
        </p:nvPicPr>
        <p:blipFill rotWithShape="1">
          <a:blip r:embed="rId4"/>
          <a:srcRect l="269" t="9999" r="307" b="29102"/>
          <a:stretch/>
        </p:blipFill>
        <p:spPr>
          <a:xfrm>
            <a:off x="968025" y="485388"/>
            <a:ext cx="10277856" cy="154691"/>
          </a:xfrm>
          <a:prstGeom prst="rect">
            <a:avLst/>
          </a:prstGeom>
        </p:spPr>
      </p:pic>
      <p:sp>
        <p:nvSpPr>
          <p:cNvPr id="7" name="Title 1">
            <a:extLst>
              <a:ext uri="{FF2B5EF4-FFF2-40B4-BE49-F238E27FC236}">
                <a16:creationId xmlns:a16="http://schemas.microsoft.com/office/drawing/2014/main" id="{5E60BB01-A87F-686A-1F98-9BB44B3B8858}"/>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Documents Tab</a:t>
            </a:r>
            <a:endParaRPr lang="en-US" sz="2800" dirty="0">
              <a:latin typeface="Aptos" panose="020B0004020202020204" pitchFamily="34" charset="0"/>
            </a:endParaRPr>
          </a:p>
        </p:txBody>
      </p:sp>
    </p:spTree>
    <p:extLst>
      <p:ext uri="{BB962C8B-B14F-4D97-AF65-F5344CB8AC3E}">
        <p14:creationId xmlns:p14="http://schemas.microsoft.com/office/powerpoint/2010/main" val="214998386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8" name="Group 7">
            <a:extLst>
              <a:ext uri="{FF2B5EF4-FFF2-40B4-BE49-F238E27FC236}">
                <a16:creationId xmlns:a16="http://schemas.microsoft.com/office/drawing/2014/main" id="{DBCC49B2-5E34-82E5-46D8-D1174FC93635}"/>
              </a:ext>
            </a:extLst>
          </p:cNvPr>
          <p:cNvGrpSpPr/>
          <p:nvPr/>
        </p:nvGrpSpPr>
        <p:grpSpPr>
          <a:xfrm>
            <a:off x="1133735" y="1684018"/>
            <a:ext cx="9935482" cy="4017414"/>
            <a:chOff x="1133735" y="1684018"/>
            <a:chExt cx="9935482" cy="4017414"/>
          </a:xfrm>
        </p:grpSpPr>
        <p:sp>
          <p:nvSpPr>
            <p:cNvPr id="15" name="TextBox 14">
              <a:extLst>
                <a:ext uri="{FF2B5EF4-FFF2-40B4-BE49-F238E27FC236}">
                  <a16:creationId xmlns:a16="http://schemas.microsoft.com/office/drawing/2014/main" id="{869BF8F2-DF8C-2BAD-BC26-CD254ED963B0}"/>
                </a:ext>
              </a:extLst>
            </p:cNvPr>
            <p:cNvSpPr txBox="1"/>
            <p:nvPr/>
          </p:nvSpPr>
          <p:spPr>
            <a:xfrm>
              <a:off x="5864072" y="1720461"/>
              <a:ext cx="5205145" cy="3893374"/>
            </a:xfrm>
            <a:prstGeom prst="rect">
              <a:avLst/>
            </a:prstGeom>
            <a:noFill/>
          </p:spPr>
          <p:txBody>
            <a:bodyPr wrap="square" rtlCol="0">
              <a:spAutoFit/>
            </a:bodyPr>
            <a:lstStyle/>
            <a:p>
              <a:pPr>
                <a:buClr>
                  <a:schemeClr val="accent1"/>
                </a:buClr>
              </a:pPr>
              <a:r>
                <a:rPr lang="en-US" sz="1200" dirty="0">
                  <a:latin typeface="Aptos" panose="020B0004020202020204" pitchFamily="34" charset="0"/>
                </a:rPr>
                <a:t>The documents tab request the following:</a:t>
              </a:r>
            </a:p>
            <a:p>
              <a:pPr>
                <a:buClr>
                  <a:schemeClr val="accent1"/>
                </a:buClr>
              </a:pPr>
              <a:endParaRPr lang="en-US" sz="1200" dirty="0">
                <a:latin typeface="Aptos" panose="020B0004020202020204" pitchFamily="34" charset="0"/>
              </a:endParaRPr>
            </a:p>
            <a:p>
              <a:pPr>
                <a:buClr>
                  <a:schemeClr val="accent1"/>
                </a:buClr>
              </a:pPr>
              <a:r>
                <a:rPr lang="en-US" sz="1200" b="1" dirty="0">
                  <a:latin typeface="Aptos" panose="020B0004020202020204" pitchFamily="34" charset="0"/>
                </a:rPr>
                <a:t>Debarment:</a:t>
              </a:r>
            </a:p>
            <a:p>
              <a:pPr marL="228600" indent="-228600">
                <a:buFont typeface="+mj-lt"/>
                <a:buAutoNum type="arabicPeriod" startAt="9"/>
              </a:pPr>
              <a:r>
                <a:rPr lang="en-US" sz="1050" dirty="0">
                  <a:latin typeface="Aptos" panose="020B0004020202020204" pitchFamily="34" charset="0"/>
                </a:rPr>
                <a:t>Each applicant will certify that neither it nor its principals (as defined in 2 CFR Part 180.995) are currently debarred, suspended, proposed for debarment, declared ineligible, sentenced to denial of Federal benefits, or voluntarily excluded from participating in this transaction by any federal department or agency. Additionally, they must confirm that, within the three years preceding this application, they have not been convicted of or had a civil judgment for fraud or other criminal offenses related to public transactions, violated federal or state antitrust statutes, or had any public transactions terminated for cause or default.</a:t>
              </a:r>
            </a:p>
            <a:p>
              <a:pPr marL="228600" indent="-228600">
                <a:buFont typeface="+mj-lt"/>
                <a:buAutoNum type="arabicPeriod" startAt="9"/>
              </a:pPr>
              <a:r>
                <a:rPr lang="en-US" sz="1050" dirty="0">
                  <a:latin typeface="Aptos" panose="020B0004020202020204" pitchFamily="34" charset="0"/>
                </a:rPr>
                <a:t>If the applicant agency is unable to Certify, please provide an explanation in the field provided. </a:t>
              </a:r>
            </a:p>
            <a:p>
              <a:pPr marL="228600" indent="-228600">
                <a:buClr>
                  <a:schemeClr val="accent1"/>
                </a:buClr>
                <a:buFont typeface="+mj-lt"/>
                <a:buAutoNum type="arabicPeriod" startAt="9"/>
              </a:pPr>
              <a:endParaRPr lang="en-US" sz="1000" dirty="0">
                <a:latin typeface="Aptos" panose="020B0004020202020204" pitchFamily="34" charset="0"/>
              </a:endParaRPr>
            </a:p>
            <a:p>
              <a:pPr>
                <a:buClr>
                  <a:schemeClr val="accent1"/>
                </a:buClr>
              </a:pPr>
              <a:r>
                <a:rPr lang="en-US" sz="1200" b="1" dirty="0">
                  <a:latin typeface="Aptos" panose="020B0004020202020204" pitchFamily="34" charset="0"/>
                </a:rPr>
                <a:t>FFATA Certification:</a:t>
              </a:r>
            </a:p>
            <a:p>
              <a:pPr marL="228600" indent="-228600">
                <a:buFont typeface="+mj-lt"/>
                <a:buAutoNum type="arabicPeriod" startAt="11"/>
              </a:pPr>
              <a:r>
                <a:rPr lang="en-US" sz="1050" dirty="0">
                  <a:latin typeface="Aptos" panose="020B0004020202020204" pitchFamily="34" charset="0"/>
                </a:rPr>
                <a:t>Please identify if the applicant received 80% or more of its annual revenue from federal funds and at least $25,000,000 in federal revenue in the preceding fiscal year. </a:t>
              </a:r>
            </a:p>
            <a:p>
              <a:pPr marL="228600" indent="-228600">
                <a:buFont typeface="+mj-lt"/>
                <a:buAutoNum type="arabicPeriod" startAt="11"/>
              </a:pPr>
              <a:r>
                <a:rPr lang="en-US" sz="1050" dirty="0">
                  <a:latin typeface="Aptos" panose="020B0004020202020204" pitchFamily="34" charset="0"/>
                </a:rPr>
                <a:t>Please identify if the public has access to senior executive compensation information.</a:t>
              </a:r>
            </a:p>
            <a:p>
              <a:pPr marL="228600" indent="-228600">
                <a:buFont typeface="+mj-lt"/>
                <a:buAutoNum type="arabicPeriod" startAt="11"/>
              </a:pPr>
              <a:r>
                <a:rPr lang="en-US" sz="1050" dirty="0">
                  <a:latin typeface="Aptos" panose="020B0004020202020204" pitchFamily="34" charset="0"/>
                </a:rPr>
                <a:t>If the Applicant answers </a:t>
              </a:r>
              <a:r>
                <a:rPr lang="en-US" sz="1050" b="1" dirty="0">
                  <a:latin typeface="Aptos" panose="020B0004020202020204" pitchFamily="34" charset="0"/>
                </a:rPr>
                <a:t>YES</a:t>
              </a:r>
              <a:r>
                <a:rPr lang="en-US" sz="1050" dirty="0">
                  <a:latin typeface="Aptos" panose="020B0004020202020204" pitchFamily="34" charset="0"/>
                </a:rPr>
                <a:t> to receiving 80% or more in federal funds and </a:t>
              </a:r>
              <a:r>
                <a:rPr lang="en-US" sz="1050" b="1" dirty="0">
                  <a:latin typeface="Aptos" panose="020B0004020202020204" pitchFamily="34" charset="0"/>
                </a:rPr>
                <a:t>NO</a:t>
              </a:r>
              <a:r>
                <a:rPr lang="en-US" sz="1050" dirty="0">
                  <a:latin typeface="Aptos" panose="020B0004020202020204" pitchFamily="34" charset="0"/>
                </a:rPr>
                <a:t> to receiving $25,000,000 or more in federal revenue, information for the five most highly compensated officers must be provided.</a:t>
              </a:r>
            </a:p>
          </p:txBody>
        </p:sp>
        <p:pic>
          <p:nvPicPr>
            <p:cNvPr id="3" name="Content Placeholder 4">
              <a:extLst>
                <a:ext uri="{FF2B5EF4-FFF2-40B4-BE49-F238E27FC236}">
                  <a16:creationId xmlns:a16="http://schemas.microsoft.com/office/drawing/2014/main" id="{D9BD8C93-B529-4AA5-C03C-6D317D5B38BD}"/>
                </a:ext>
              </a:extLst>
            </p:cNvPr>
            <p:cNvPicPr>
              <a:picLocks noChangeAspect="1"/>
            </p:cNvPicPr>
            <p:nvPr/>
          </p:nvPicPr>
          <p:blipFill rotWithShape="1">
            <a:blip r:embed="rId3" cstate="print"/>
            <a:srcRect l="2339" t="-472" b="2182"/>
            <a:stretch/>
          </p:blipFill>
          <p:spPr>
            <a:xfrm>
              <a:off x="1133735" y="1684018"/>
              <a:ext cx="4553675" cy="4017414"/>
            </a:xfrm>
            <a:prstGeom prst="rect">
              <a:avLst/>
            </a:prstGeom>
          </p:spPr>
        </p:pic>
      </p:grpSp>
      <p:pic>
        <p:nvPicPr>
          <p:cNvPr id="2" name="Picture 1">
            <a:extLst>
              <a:ext uri="{FF2B5EF4-FFF2-40B4-BE49-F238E27FC236}">
                <a16:creationId xmlns:a16="http://schemas.microsoft.com/office/drawing/2014/main" id="{34271288-A1BF-9BC9-1DDB-E8CCFFFB58FC}"/>
              </a:ext>
            </a:extLst>
          </p:cNvPr>
          <p:cNvPicPr>
            <a:picLocks noChangeAspect="1"/>
          </p:cNvPicPr>
          <p:nvPr/>
        </p:nvPicPr>
        <p:blipFill rotWithShape="1">
          <a:blip r:embed="rId4"/>
          <a:srcRect l="269" t="9999" r="307" b="29102"/>
          <a:stretch/>
        </p:blipFill>
        <p:spPr>
          <a:xfrm>
            <a:off x="968025" y="485388"/>
            <a:ext cx="10277856" cy="154691"/>
          </a:xfrm>
          <a:prstGeom prst="rect">
            <a:avLst/>
          </a:prstGeom>
        </p:spPr>
      </p:pic>
      <p:sp>
        <p:nvSpPr>
          <p:cNvPr id="7" name="Title 1">
            <a:extLst>
              <a:ext uri="{FF2B5EF4-FFF2-40B4-BE49-F238E27FC236}">
                <a16:creationId xmlns:a16="http://schemas.microsoft.com/office/drawing/2014/main" id="{DB07B79D-B450-04A7-E445-6A3A4B7A6404}"/>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Documents Tab</a:t>
            </a:r>
            <a:endParaRPr lang="en-US" sz="2800" dirty="0">
              <a:latin typeface="Aptos" panose="020B0004020202020204" pitchFamily="34" charset="0"/>
            </a:endParaRPr>
          </a:p>
        </p:txBody>
      </p:sp>
    </p:spTree>
    <p:extLst>
      <p:ext uri="{BB962C8B-B14F-4D97-AF65-F5344CB8AC3E}">
        <p14:creationId xmlns:p14="http://schemas.microsoft.com/office/powerpoint/2010/main" val="217151272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4" y="1334452"/>
            <a:ext cx="7317698"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Homeland Security Tab</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45395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8" name="Group 7">
            <a:extLst>
              <a:ext uri="{FF2B5EF4-FFF2-40B4-BE49-F238E27FC236}">
                <a16:creationId xmlns:a16="http://schemas.microsoft.com/office/drawing/2014/main" id="{BD2EB32B-1D67-1163-8513-07F2A272CF7E}"/>
              </a:ext>
            </a:extLst>
          </p:cNvPr>
          <p:cNvGrpSpPr/>
          <p:nvPr/>
        </p:nvGrpSpPr>
        <p:grpSpPr>
          <a:xfrm>
            <a:off x="1065496" y="1804204"/>
            <a:ext cx="10240073" cy="3805122"/>
            <a:chOff x="1065496" y="1804204"/>
            <a:chExt cx="10240073" cy="3805122"/>
          </a:xfrm>
        </p:grpSpPr>
        <p:sp>
          <p:nvSpPr>
            <p:cNvPr id="15" name="TextBox 14">
              <a:extLst>
                <a:ext uri="{FF2B5EF4-FFF2-40B4-BE49-F238E27FC236}">
                  <a16:creationId xmlns:a16="http://schemas.microsoft.com/office/drawing/2014/main" id="{869BF8F2-DF8C-2BAD-BC26-CD254ED963B0}"/>
                </a:ext>
              </a:extLst>
            </p:cNvPr>
            <p:cNvSpPr txBox="1"/>
            <p:nvPr/>
          </p:nvSpPr>
          <p:spPr>
            <a:xfrm>
              <a:off x="6543080" y="1844588"/>
              <a:ext cx="4762489" cy="3731791"/>
            </a:xfrm>
            <a:prstGeom prst="rect">
              <a:avLst/>
            </a:prstGeom>
            <a:noFill/>
          </p:spPr>
          <p:txBody>
            <a:bodyPr wrap="square" rtlCol="0">
              <a:spAutoFit/>
            </a:bodyPr>
            <a:lstStyle/>
            <a:p>
              <a:pPr>
                <a:buClr>
                  <a:schemeClr val="accent1"/>
                </a:buClr>
              </a:pPr>
              <a:r>
                <a:rPr lang="en-US" sz="1200" dirty="0">
                  <a:latin typeface="Aptos" panose="020B0004020202020204" pitchFamily="34" charset="0"/>
                </a:rPr>
                <a:t>The Homeland Security tab will request the following:</a:t>
              </a:r>
            </a:p>
            <a:p>
              <a:pPr>
                <a:buClr>
                  <a:schemeClr val="accent1"/>
                </a:buClr>
              </a:pPr>
              <a:endParaRPr lang="en-US" sz="1200" dirty="0">
                <a:latin typeface="Aptos" panose="020B0004020202020204" pitchFamily="34" charset="0"/>
              </a:endParaRPr>
            </a:p>
            <a:p>
              <a:pPr>
                <a:buClr>
                  <a:schemeClr val="accent1"/>
                </a:buClr>
              </a:pPr>
              <a:r>
                <a:rPr lang="en-US" sz="1200" b="1" dirty="0">
                  <a:latin typeface="Aptos" panose="020B0004020202020204" pitchFamily="34" charset="0"/>
                </a:rPr>
                <a:t>Department of Homeland Security (DHS) Project type:</a:t>
              </a:r>
            </a:p>
            <a:p>
              <a:pPr marL="228600" indent="-228600">
                <a:buFont typeface="+mj-lt"/>
                <a:buAutoNum type="arabicPeriod"/>
              </a:pPr>
              <a:r>
                <a:rPr lang="en-US" sz="1050" dirty="0">
                  <a:latin typeface="Aptos" panose="020B0004020202020204" pitchFamily="34" charset="0"/>
                </a:rPr>
                <a:t>Applicants should select the most appropriate Project Type that applies to the project.</a:t>
              </a:r>
            </a:p>
            <a:p>
              <a:pPr marL="228600" indent="-228600">
                <a:buClr>
                  <a:srgbClr val="FF0000"/>
                </a:buClr>
                <a:buFont typeface="+mj-lt"/>
                <a:buAutoNum type="arabicPeriod"/>
              </a:pPr>
              <a:endParaRPr lang="en-US" sz="1000" dirty="0">
                <a:latin typeface="Aptos" panose="020B0004020202020204" pitchFamily="34" charset="0"/>
              </a:endParaRPr>
            </a:p>
            <a:p>
              <a:pPr>
                <a:buClr>
                  <a:srgbClr val="FF0000"/>
                </a:buClr>
              </a:pPr>
              <a:r>
                <a:rPr lang="en-US" sz="1200" b="1" dirty="0">
                  <a:latin typeface="Aptos" panose="020B0004020202020204" pitchFamily="34" charset="0"/>
                </a:rPr>
                <a:t>Capabilities:</a:t>
              </a:r>
              <a:endParaRPr lang="en-US" sz="1200" dirty="0">
                <a:latin typeface="Aptos" panose="020B0004020202020204" pitchFamily="34" charset="0"/>
              </a:endParaRPr>
            </a:p>
            <a:p>
              <a:pPr marL="228600" indent="-228600">
                <a:buClr>
                  <a:schemeClr val="tx1"/>
                </a:buClr>
                <a:buFont typeface="+mj-lt"/>
                <a:buAutoNum type="arabicPeriod" startAt="2"/>
              </a:pPr>
              <a:r>
                <a:rPr lang="en-US" sz="1050" dirty="0">
                  <a:latin typeface="Aptos" panose="020B0004020202020204" pitchFamily="34" charset="0"/>
                </a:rPr>
                <a:t>Applicants should select the most applicable (primary) Core Capability for the project from the drop-down in the application. Applicants may view descriptions of Core Capabilities by clicking this link </a:t>
              </a:r>
              <a:r>
                <a:rPr lang="en-US" sz="1050" dirty="0">
                  <a:latin typeface="Aptos" panose="020B0004020202020204" pitchFamily="34" charset="0"/>
                  <a:hlinkClick r:id="rId3"/>
                </a:rPr>
                <a:t>Mission Areas and Core Capabilities | FEMA.gov</a:t>
              </a:r>
              <a:r>
                <a:rPr lang="en-US" sz="1050" dirty="0">
                  <a:latin typeface="Aptos" panose="020B0004020202020204" pitchFamily="34" charset="0"/>
                </a:rPr>
                <a:t>. Please ensure that it matches the core capability identified in the narrative. </a:t>
              </a:r>
            </a:p>
            <a:p>
              <a:pPr marL="228600" indent="-228600">
                <a:buClr>
                  <a:schemeClr val="tx1"/>
                </a:buClr>
                <a:buFont typeface="+mj-lt"/>
                <a:buAutoNum type="arabicPeriod" startAt="2"/>
              </a:pPr>
              <a:r>
                <a:rPr lang="en-US" sz="1050" dirty="0">
                  <a:latin typeface="Aptos" panose="020B0004020202020204" pitchFamily="34" charset="0"/>
                </a:rPr>
                <a:t>Applicants must select if the investment will build or sustain capabilities.</a:t>
              </a:r>
            </a:p>
            <a:p>
              <a:pPr marL="228600" indent="-228600">
                <a:buClr>
                  <a:schemeClr val="tx1"/>
                </a:buClr>
                <a:buFont typeface="+mj-lt"/>
                <a:buAutoNum type="arabicPeriod" startAt="2"/>
              </a:pPr>
              <a:endParaRPr lang="en-US" sz="1050" dirty="0">
                <a:latin typeface="Aptos" panose="020B0004020202020204" pitchFamily="34" charset="0"/>
              </a:endParaRPr>
            </a:p>
            <a:p>
              <a:pPr marL="228600" indent="-228600">
                <a:buClr>
                  <a:schemeClr val="tx1"/>
                </a:buClr>
                <a:buFont typeface="+mj-lt"/>
                <a:buAutoNum type="arabicPeriod" startAt="2"/>
              </a:pPr>
              <a:r>
                <a:rPr lang="en-US" sz="1050" dirty="0">
                  <a:latin typeface="Aptos" panose="020B0004020202020204" pitchFamily="34" charset="0"/>
                </a:rPr>
                <a:t>Applicants must answer if the assets or activities funded with this grant are deployable, sharable, or neither. </a:t>
              </a:r>
            </a:p>
            <a:p>
              <a:pPr marL="228600" indent="-228600">
                <a:buClr>
                  <a:schemeClr val="tx1"/>
                </a:buClr>
                <a:buFont typeface="+mj-lt"/>
                <a:buAutoNum type="arabicPeriod" startAt="2"/>
              </a:pPr>
              <a:endParaRPr lang="en-US" sz="1050" dirty="0">
                <a:latin typeface="Aptos" panose="020B0004020202020204" pitchFamily="34" charset="0"/>
              </a:endParaRPr>
            </a:p>
            <a:p>
              <a:pPr marL="228600" indent="-228600">
                <a:buClr>
                  <a:schemeClr val="tx1"/>
                </a:buClr>
                <a:buFont typeface="+mj-lt"/>
                <a:buAutoNum type="arabicPeriod" startAt="2"/>
              </a:pPr>
              <a:r>
                <a:rPr lang="en-US" sz="1050" dirty="0">
                  <a:latin typeface="Aptos" panose="020B0004020202020204" pitchFamily="34" charset="0"/>
                </a:rPr>
                <a:t>Applicants must check the box If the project requires new construction or renovation, retrofitting, or modification of existing structures. </a:t>
              </a:r>
            </a:p>
            <a:p>
              <a:pPr marL="228600" indent="-228600">
                <a:buClr>
                  <a:schemeClr val="tx1"/>
                </a:buClr>
                <a:buFont typeface="+mj-lt"/>
                <a:buAutoNum type="arabicPeriod" startAt="2"/>
              </a:pPr>
              <a:endParaRPr lang="en-US" sz="1050" dirty="0">
                <a:latin typeface="Aptos" panose="020B0004020202020204" pitchFamily="34" charset="0"/>
              </a:endParaRPr>
            </a:p>
            <a:p>
              <a:pPr marL="228600" indent="-228600">
                <a:buClr>
                  <a:schemeClr val="tx1"/>
                </a:buClr>
                <a:buFont typeface="+mj-lt"/>
                <a:buAutoNum type="arabicPeriod" startAt="2"/>
              </a:pPr>
              <a:r>
                <a:rPr lang="en-US" sz="1050" dirty="0">
                  <a:latin typeface="Aptos" panose="020B0004020202020204" pitchFamily="34" charset="0"/>
                </a:rPr>
                <a:t>Applicants must check the box if the funding for the project supports another project previously funded with HSGP funding.</a:t>
              </a:r>
            </a:p>
          </p:txBody>
        </p:sp>
        <p:pic>
          <p:nvPicPr>
            <p:cNvPr id="2" name="Picture 1">
              <a:extLst>
                <a:ext uri="{FF2B5EF4-FFF2-40B4-BE49-F238E27FC236}">
                  <a16:creationId xmlns:a16="http://schemas.microsoft.com/office/drawing/2014/main" id="{49A9B52D-C1F8-191C-3907-A813D26541F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64" r="1310"/>
            <a:stretch/>
          </p:blipFill>
          <p:spPr>
            <a:xfrm>
              <a:off x="1065496" y="1804204"/>
              <a:ext cx="5298520" cy="3805122"/>
            </a:xfrm>
            <a:prstGeom prst="rect">
              <a:avLst/>
            </a:prstGeom>
          </p:spPr>
        </p:pic>
      </p:grpSp>
      <p:pic>
        <p:nvPicPr>
          <p:cNvPr id="3" name="Picture 2">
            <a:extLst>
              <a:ext uri="{FF2B5EF4-FFF2-40B4-BE49-F238E27FC236}">
                <a16:creationId xmlns:a16="http://schemas.microsoft.com/office/drawing/2014/main" id="{4207C2B7-84A1-7C55-E7E0-6DE3E8EDDF03}"/>
              </a:ext>
            </a:extLst>
          </p:cNvPr>
          <p:cNvPicPr>
            <a:picLocks noChangeAspect="1"/>
          </p:cNvPicPr>
          <p:nvPr/>
        </p:nvPicPr>
        <p:blipFill rotWithShape="1">
          <a:blip r:embed="rId5"/>
          <a:srcRect t="12196" r="200" b="21968"/>
          <a:stretch/>
        </p:blipFill>
        <p:spPr>
          <a:xfrm>
            <a:off x="968025" y="485038"/>
            <a:ext cx="10277856" cy="154691"/>
          </a:xfrm>
          <a:prstGeom prst="rect">
            <a:avLst/>
          </a:prstGeom>
        </p:spPr>
      </p:pic>
      <p:sp>
        <p:nvSpPr>
          <p:cNvPr id="7" name="Title 1">
            <a:extLst>
              <a:ext uri="{FF2B5EF4-FFF2-40B4-BE49-F238E27FC236}">
                <a16:creationId xmlns:a16="http://schemas.microsoft.com/office/drawing/2014/main" id="{93D91E33-0E3B-74F1-755D-C97BA5EC1F0B}"/>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Homeland Security Tab</a:t>
            </a:r>
            <a:endParaRPr lang="en-US" sz="2800" dirty="0">
              <a:latin typeface="Aptos" panose="020B0004020202020204" pitchFamily="34" charset="0"/>
            </a:endParaRPr>
          </a:p>
        </p:txBody>
      </p:sp>
    </p:spTree>
    <p:extLst>
      <p:ext uri="{BB962C8B-B14F-4D97-AF65-F5344CB8AC3E}">
        <p14:creationId xmlns:p14="http://schemas.microsoft.com/office/powerpoint/2010/main" val="202510245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pic>
        <p:nvPicPr>
          <p:cNvPr id="2" name="Picture 1">
            <a:extLst>
              <a:ext uri="{FF2B5EF4-FFF2-40B4-BE49-F238E27FC236}">
                <a16:creationId xmlns:a16="http://schemas.microsoft.com/office/drawing/2014/main" id="{01AC8FB5-619C-AFB4-731C-8C1192F6D972}"/>
              </a:ext>
            </a:extLst>
          </p:cNvPr>
          <p:cNvPicPr>
            <a:picLocks noChangeAspect="1"/>
          </p:cNvPicPr>
          <p:nvPr/>
        </p:nvPicPr>
        <p:blipFill rotWithShape="1">
          <a:blip r:embed="rId3"/>
          <a:srcRect t="12196" r="200" b="21968"/>
          <a:stretch/>
        </p:blipFill>
        <p:spPr>
          <a:xfrm>
            <a:off x="968025" y="485038"/>
            <a:ext cx="10277856" cy="154691"/>
          </a:xfrm>
          <a:prstGeom prst="rect">
            <a:avLst/>
          </a:prstGeom>
        </p:spPr>
      </p:pic>
      <p:sp>
        <p:nvSpPr>
          <p:cNvPr id="8" name="Title 1">
            <a:extLst>
              <a:ext uri="{FF2B5EF4-FFF2-40B4-BE49-F238E27FC236}">
                <a16:creationId xmlns:a16="http://schemas.microsoft.com/office/drawing/2014/main" id="{AC708A4E-CD0B-101C-5DD0-23104E6E7865}"/>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Homeland Security Tab</a:t>
            </a:r>
            <a:endParaRPr lang="en-US" sz="2800" dirty="0">
              <a:latin typeface="Aptos" panose="020B0004020202020204" pitchFamily="34" charset="0"/>
            </a:endParaRPr>
          </a:p>
        </p:txBody>
      </p:sp>
      <p:grpSp>
        <p:nvGrpSpPr>
          <p:cNvPr id="10" name="Group 9">
            <a:extLst>
              <a:ext uri="{FF2B5EF4-FFF2-40B4-BE49-F238E27FC236}">
                <a16:creationId xmlns:a16="http://schemas.microsoft.com/office/drawing/2014/main" id="{62637E47-66B3-4336-58E3-BF5B1695568A}"/>
              </a:ext>
            </a:extLst>
          </p:cNvPr>
          <p:cNvGrpSpPr/>
          <p:nvPr/>
        </p:nvGrpSpPr>
        <p:grpSpPr>
          <a:xfrm>
            <a:off x="1138108" y="1929900"/>
            <a:ext cx="9915784" cy="3392078"/>
            <a:chOff x="1138108" y="1929900"/>
            <a:chExt cx="9915784" cy="3392078"/>
          </a:xfrm>
        </p:grpSpPr>
        <p:pic>
          <p:nvPicPr>
            <p:cNvPr id="5" name="Picture 4">
              <a:extLst>
                <a:ext uri="{FF2B5EF4-FFF2-40B4-BE49-F238E27FC236}">
                  <a16:creationId xmlns:a16="http://schemas.microsoft.com/office/drawing/2014/main" id="{F2588A0D-AB10-7E9F-E1A3-E42C08D6172B}"/>
                </a:ext>
              </a:extLst>
            </p:cNvPr>
            <p:cNvPicPr>
              <a:picLocks noChangeAspect="1"/>
            </p:cNvPicPr>
            <p:nvPr/>
          </p:nvPicPr>
          <p:blipFill rotWithShape="1">
            <a:blip r:embed="rId4" cstate="print"/>
            <a:srcRect r="3283" b="52361"/>
            <a:stretch/>
          </p:blipFill>
          <p:spPr>
            <a:xfrm>
              <a:off x="1138108" y="1929900"/>
              <a:ext cx="7107841" cy="3392078"/>
            </a:xfrm>
            <a:prstGeom prst="rect">
              <a:avLst/>
            </a:prstGeom>
          </p:spPr>
        </p:pic>
        <p:sp>
          <p:nvSpPr>
            <p:cNvPr id="6" name="Rectangle 5">
              <a:extLst>
                <a:ext uri="{FF2B5EF4-FFF2-40B4-BE49-F238E27FC236}">
                  <a16:creationId xmlns:a16="http://schemas.microsoft.com/office/drawing/2014/main" id="{EDA27DD2-3F69-D7A3-6974-FDCF97088035}"/>
                </a:ext>
              </a:extLst>
            </p:cNvPr>
            <p:cNvSpPr/>
            <p:nvPr/>
          </p:nvSpPr>
          <p:spPr>
            <a:xfrm>
              <a:off x="1246815" y="2784144"/>
              <a:ext cx="496427" cy="2292823"/>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9" name="TextBox 8">
              <a:extLst>
                <a:ext uri="{FF2B5EF4-FFF2-40B4-BE49-F238E27FC236}">
                  <a16:creationId xmlns:a16="http://schemas.microsoft.com/office/drawing/2014/main" id="{61BB4666-19DE-0B61-3982-F91E23091A21}"/>
                </a:ext>
              </a:extLst>
            </p:cNvPr>
            <p:cNvSpPr txBox="1"/>
            <p:nvPr/>
          </p:nvSpPr>
          <p:spPr>
            <a:xfrm>
              <a:off x="8375127" y="2564684"/>
              <a:ext cx="2678765" cy="2123658"/>
            </a:xfrm>
            <a:prstGeom prst="rect">
              <a:avLst/>
            </a:prstGeom>
            <a:noFill/>
          </p:spPr>
          <p:txBody>
            <a:bodyPr wrap="square" rtlCol="0">
              <a:spAutoFit/>
            </a:bodyPr>
            <a:lstStyle/>
            <a:p>
              <a:pPr>
                <a:buClr>
                  <a:schemeClr val="accent1"/>
                </a:buClr>
              </a:pPr>
              <a:r>
                <a:rPr lang="en-US" sz="1200" dirty="0">
                  <a:latin typeface="Aptos" panose="020B0004020202020204" pitchFamily="34" charset="0"/>
                </a:rPr>
                <a:t>The Homeland Security tab will request the following:</a:t>
              </a:r>
            </a:p>
            <a:p>
              <a:pPr>
                <a:buClr>
                  <a:schemeClr val="accent1"/>
                </a:buClr>
              </a:pPr>
              <a:endParaRPr lang="en-US" sz="1200" dirty="0">
                <a:latin typeface="Aptos" panose="020B0004020202020204" pitchFamily="34" charset="0"/>
              </a:endParaRPr>
            </a:p>
            <a:p>
              <a:pPr>
                <a:buClr>
                  <a:schemeClr val="accent1"/>
                </a:buClr>
              </a:pPr>
              <a:r>
                <a:rPr lang="en-US" sz="1200" b="1" dirty="0">
                  <a:latin typeface="Aptos" panose="020B0004020202020204" pitchFamily="34" charset="0"/>
                </a:rPr>
                <a:t>Project Management Step:</a:t>
              </a:r>
            </a:p>
            <a:p>
              <a:r>
                <a:rPr lang="en-US" sz="1050" dirty="0">
                  <a:latin typeface="Aptos" panose="020B0004020202020204" pitchFamily="34" charset="0"/>
                </a:rPr>
                <a:t>Applicants should select the step that most closely resembles the phase of the project activities to be completed during the grant period.</a:t>
              </a:r>
            </a:p>
            <a:p>
              <a:endParaRPr lang="en-US" sz="1050" dirty="0">
                <a:latin typeface="Aptos" panose="020B0004020202020204" pitchFamily="34" charset="0"/>
              </a:endParaRPr>
            </a:p>
            <a:p>
              <a:pPr>
                <a:buClr>
                  <a:srgbClr val="FF0000"/>
                </a:buClr>
              </a:pPr>
              <a:r>
                <a:rPr lang="en-US" sz="1050" dirty="0">
                  <a:latin typeface="Aptos" panose="020B0004020202020204" pitchFamily="34" charset="0"/>
                </a:rPr>
                <a:t>The vast majority of SHSP applicants should select </a:t>
              </a:r>
              <a:r>
                <a:rPr lang="en-US" sz="1050" b="1" dirty="0">
                  <a:latin typeface="Aptos" panose="020B0004020202020204" pitchFamily="34" charset="0"/>
                </a:rPr>
                <a:t>“Execute” </a:t>
              </a:r>
              <a:r>
                <a:rPr lang="en-US" sz="1050" dirty="0">
                  <a:latin typeface="Aptos" panose="020B0004020202020204" pitchFamily="34" charset="0"/>
                </a:rPr>
                <a:t>as most grants will  be completed from start to finish. </a:t>
              </a:r>
            </a:p>
          </p:txBody>
        </p:sp>
      </p:grpSp>
    </p:spTree>
    <p:extLst>
      <p:ext uri="{BB962C8B-B14F-4D97-AF65-F5344CB8AC3E}">
        <p14:creationId xmlns:p14="http://schemas.microsoft.com/office/powerpoint/2010/main" val="355550657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9" name="Group 8">
            <a:extLst>
              <a:ext uri="{FF2B5EF4-FFF2-40B4-BE49-F238E27FC236}">
                <a16:creationId xmlns:a16="http://schemas.microsoft.com/office/drawing/2014/main" id="{557B5E47-4A2B-65AC-D15F-6C170F93E242}"/>
              </a:ext>
            </a:extLst>
          </p:cNvPr>
          <p:cNvGrpSpPr/>
          <p:nvPr/>
        </p:nvGrpSpPr>
        <p:grpSpPr>
          <a:xfrm>
            <a:off x="1130409" y="1684018"/>
            <a:ext cx="10093566" cy="4055519"/>
            <a:chOff x="1130409" y="1684018"/>
            <a:chExt cx="10093566" cy="4055519"/>
          </a:xfrm>
        </p:grpSpPr>
        <p:sp>
          <p:nvSpPr>
            <p:cNvPr id="15" name="TextBox 14">
              <a:extLst>
                <a:ext uri="{FF2B5EF4-FFF2-40B4-BE49-F238E27FC236}">
                  <a16:creationId xmlns:a16="http://schemas.microsoft.com/office/drawing/2014/main" id="{869BF8F2-DF8C-2BAD-BC26-CD254ED963B0}"/>
                </a:ext>
              </a:extLst>
            </p:cNvPr>
            <p:cNvSpPr txBox="1"/>
            <p:nvPr/>
          </p:nvSpPr>
          <p:spPr>
            <a:xfrm>
              <a:off x="6591312" y="1983682"/>
              <a:ext cx="4632663" cy="3731791"/>
            </a:xfrm>
            <a:prstGeom prst="rect">
              <a:avLst/>
            </a:prstGeom>
            <a:noFill/>
          </p:spPr>
          <p:txBody>
            <a:bodyPr wrap="square" rtlCol="0">
              <a:spAutoFit/>
            </a:bodyPr>
            <a:lstStyle/>
            <a:p>
              <a:pPr>
                <a:buClr>
                  <a:schemeClr val="accent1"/>
                </a:buClr>
              </a:pPr>
              <a:r>
                <a:rPr lang="en-US" sz="1200" dirty="0">
                  <a:latin typeface="Aptos" panose="020B0004020202020204" pitchFamily="34" charset="0"/>
                </a:rPr>
                <a:t>The Homeland Security tab will request the following:</a:t>
              </a:r>
            </a:p>
            <a:p>
              <a:pPr>
                <a:buClr>
                  <a:schemeClr val="accent1"/>
                </a:buClr>
              </a:pPr>
              <a:endParaRPr lang="en-US" sz="1200" dirty="0">
                <a:latin typeface="Aptos" panose="020B0004020202020204" pitchFamily="34" charset="0"/>
              </a:endParaRPr>
            </a:p>
            <a:p>
              <a:pPr>
                <a:buClr>
                  <a:schemeClr val="accent1"/>
                </a:buClr>
              </a:pPr>
              <a:r>
                <a:rPr lang="en-US" sz="1200" b="1" dirty="0">
                  <a:latin typeface="Aptos" panose="020B0004020202020204" pitchFamily="34" charset="0"/>
                </a:rPr>
                <a:t>Milestones</a:t>
              </a:r>
            </a:p>
            <a:p>
              <a:pPr>
                <a:buClr>
                  <a:srgbClr val="FF0000"/>
                </a:buClr>
              </a:pPr>
              <a:r>
                <a:rPr lang="en-US" sz="1050" dirty="0">
                  <a:latin typeface="Aptos" panose="020B0004020202020204" pitchFamily="34" charset="0"/>
                </a:rPr>
                <a:t>Milestones represent significant points of progress along a project's critical path. Starting from the project's initiation, milestones track major deliverables and goals that lead to the successful completion of the project by its end date. </a:t>
              </a:r>
            </a:p>
            <a:p>
              <a:pPr>
                <a:buClr>
                  <a:srgbClr val="FF0000"/>
                </a:buClr>
              </a:pPr>
              <a:endParaRPr lang="en-US" sz="1000" dirty="0">
                <a:latin typeface="Aptos" panose="020B0004020202020204" pitchFamily="34" charset="0"/>
              </a:endParaRPr>
            </a:p>
            <a:p>
              <a:r>
                <a:rPr lang="en-US" sz="1200" b="1" dirty="0">
                  <a:latin typeface="Aptos" panose="020B0004020202020204" pitchFamily="34" charset="0"/>
                </a:rPr>
                <a:t>Milestone Guidelines:</a:t>
              </a:r>
              <a:endParaRPr lang="en-US" sz="1000" b="1" dirty="0">
                <a:latin typeface="Aptos" panose="020B0004020202020204" pitchFamily="34" charset="0"/>
              </a:endParaRPr>
            </a:p>
            <a:p>
              <a:pPr marL="171450" indent="-171450">
                <a:buSzPct val="70000"/>
                <a:buFont typeface="Arial" panose="020B0604020202020204" pitchFamily="34" charset="0"/>
                <a:buChar char="•"/>
              </a:pPr>
              <a:r>
                <a:rPr lang="en-US" sz="1050" dirty="0">
                  <a:latin typeface="Aptos" panose="020B0004020202020204" pitchFamily="34" charset="0"/>
                </a:rPr>
                <a:t>The first milestone should have a completion date do more than 90 days from the grant start date. </a:t>
              </a:r>
            </a:p>
            <a:p>
              <a:pPr marL="171450" indent="-171450">
                <a:buSzPct val="70000"/>
                <a:buFont typeface="Arial" panose="020B0604020202020204" pitchFamily="34" charset="0"/>
                <a:buChar char="•"/>
              </a:pPr>
              <a:r>
                <a:rPr lang="en-US" sz="1050" dirty="0">
                  <a:latin typeface="Aptos" panose="020B0004020202020204" pitchFamily="34" charset="0"/>
                </a:rPr>
                <a:t>Milestones must be related to crucial activities such as equipment procurement, training events, or internal processes that impact grant performance and are necessary for project completion. Applicants must exclude events like the acceptance of the grant award or the closure of the project in eGrants.</a:t>
              </a:r>
            </a:p>
            <a:p>
              <a:pPr marL="171450" indent="-171450">
                <a:buSzPct val="70000"/>
                <a:buFont typeface="Arial" panose="020B0604020202020204" pitchFamily="34" charset="0"/>
                <a:buChar char="•"/>
              </a:pPr>
              <a:r>
                <a:rPr lang="en-US" sz="1050" dirty="0">
                  <a:latin typeface="Aptos" panose="020B0004020202020204" pitchFamily="34" charset="0"/>
                </a:rPr>
                <a:t>Each milestone should be listed in chronological order.</a:t>
              </a:r>
            </a:p>
            <a:p>
              <a:pPr marL="171450" indent="-171450">
                <a:buSzPct val="70000"/>
                <a:buFont typeface="Arial" panose="020B0604020202020204" pitchFamily="34" charset="0"/>
                <a:buChar char="•"/>
              </a:pPr>
              <a:r>
                <a:rPr lang="en-US" sz="1050" dirty="0">
                  <a:latin typeface="Aptos" panose="020B0004020202020204" pitchFamily="34" charset="0"/>
                </a:rPr>
                <a:t>Applicants must provide at least three and no more than five milestones for their project.</a:t>
              </a:r>
            </a:p>
            <a:p>
              <a:pPr marL="171450" indent="-171450">
                <a:buSzPct val="70000"/>
                <a:buFont typeface="Arial" panose="020B0604020202020204" pitchFamily="34" charset="0"/>
                <a:buChar char="•"/>
              </a:pPr>
              <a:r>
                <a:rPr lang="en-US" sz="1050" dirty="0">
                  <a:latin typeface="Aptos" panose="020B0004020202020204" pitchFamily="34" charset="0"/>
                </a:rPr>
                <a:t>Milestones are vital for both the sub-grantee and the PSO, aiding in the assessment of project progress following the grant award. The PSO uses milestone status to report progress to FEMA.</a:t>
              </a:r>
            </a:p>
          </p:txBody>
        </p:sp>
        <p:pic>
          <p:nvPicPr>
            <p:cNvPr id="5" name="Picture 4">
              <a:extLst>
                <a:ext uri="{FF2B5EF4-FFF2-40B4-BE49-F238E27FC236}">
                  <a16:creationId xmlns:a16="http://schemas.microsoft.com/office/drawing/2014/main" id="{71DF9E3C-9DDE-7202-355E-5D8661210F94}"/>
                </a:ext>
              </a:extLst>
            </p:cNvPr>
            <p:cNvPicPr>
              <a:picLocks noChangeAspect="1"/>
            </p:cNvPicPr>
            <p:nvPr/>
          </p:nvPicPr>
          <p:blipFill>
            <a:blip r:embed="rId3"/>
            <a:stretch>
              <a:fillRect/>
            </a:stretch>
          </p:blipFill>
          <p:spPr>
            <a:xfrm>
              <a:off x="1130409" y="1684018"/>
              <a:ext cx="5298520" cy="2165560"/>
            </a:xfrm>
            <a:prstGeom prst="rect">
              <a:avLst/>
            </a:prstGeom>
          </p:spPr>
        </p:pic>
        <p:sp>
          <p:nvSpPr>
            <p:cNvPr id="7" name="TextBox 6">
              <a:extLst>
                <a:ext uri="{FF2B5EF4-FFF2-40B4-BE49-F238E27FC236}">
                  <a16:creationId xmlns:a16="http://schemas.microsoft.com/office/drawing/2014/main" id="{D6BA07B9-24B7-E2E0-5C3C-59B72C4CA330}"/>
                </a:ext>
              </a:extLst>
            </p:cNvPr>
            <p:cNvSpPr txBox="1"/>
            <p:nvPr/>
          </p:nvSpPr>
          <p:spPr>
            <a:xfrm>
              <a:off x="1130409" y="4007909"/>
              <a:ext cx="5298520" cy="1731628"/>
            </a:xfrm>
            <a:prstGeom prst="rect">
              <a:avLst/>
            </a:prstGeom>
            <a:solidFill>
              <a:schemeClr val="bg1"/>
            </a:solidFill>
            <a:ln w="28575">
              <a:solidFill>
                <a:schemeClr val="tx1"/>
              </a:solidFill>
            </a:ln>
          </p:spPr>
          <p:txBody>
            <a:bodyPr wrap="square">
              <a:spAutoFit/>
            </a:bodyPr>
            <a:lstStyle/>
            <a:p>
              <a:pPr marR="0" lvl="0">
                <a:lnSpc>
                  <a:spcPct val="107000"/>
                </a:lnSpc>
                <a:spcBef>
                  <a:spcPts val="0"/>
                </a:spcBef>
                <a:spcAft>
                  <a:spcPts val="0"/>
                </a:spcAft>
              </a:pPr>
              <a:r>
                <a:rPr lang="en-US" sz="1000" b="1" kern="100" dirty="0">
                  <a:effectLst/>
                  <a:latin typeface="Calibri" panose="020F0502020204030204" pitchFamily="34" charset="0"/>
                  <a:ea typeface="Calibri" panose="020F0502020204030204" pitchFamily="34" charset="0"/>
                  <a:cs typeface="Times New Roman" panose="02020603050405020304" pitchFamily="18" charset="0"/>
                </a:rPr>
                <a:t>Milestone Examples:</a:t>
              </a:r>
            </a:p>
            <a:p>
              <a:pPr marL="342900" marR="0" lvl="0" indent="-342900">
                <a:lnSpc>
                  <a:spcPct val="107000"/>
                </a:lnSpc>
                <a:spcBef>
                  <a:spcPts val="0"/>
                </a:spcBef>
                <a:spcAft>
                  <a:spcPts val="0"/>
                </a:spcAft>
                <a:buSzPct val="70000"/>
                <a:buFont typeface="Arial" panose="020B0604020202020204" pitchFamily="34" charset="0"/>
                <a:buChar char="•"/>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Complete procurement and select vendor.</a:t>
              </a:r>
            </a:p>
            <a:p>
              <a:pPr marL="342900" marR="0" lvl="0" indent="-342900">
                <a:lnSpc>
                  <a:spcPct val="107000"/>
                </a:lnSpc>
                <a:spcBef>
                  <a:spcPts val="0"/>
                </a:spcBef>
                <a:spcAft>
                  <a:spcPts val="0"/>
                </a:spcAft>
                <a:buSzPct val="70000"/>
                <a:buFont typeface="Arial" panose="020B0604020202020204" pitchFamily="34" charset="0"/>
                <a:buChar char="•"/>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Submit EHP documentation for review by FEMA.</a:t>
              </a:r>
            </a:p>
            <a:p>
              <a:pPr marL="342900" marR="0" lvl="0" indent="-342900">
                <a:lnSpc>
                  <a:spcPct val="107000"/>
                </a:lnSpc>
                <a:spcBef>
                  <a:spcPts val="0"/>
                </a:spcBef>
                <a:spcAft>
                  <a:spcPts val="0"/>
                </a:spcAft>
                <a:buSzPct val="70000"/>
                <a:buFont typeface="Arial" panose="020B0604020202020204" pitchFamily="34" charset="0"/>
                <a:buChar char="•"/>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Submit all training approval forms.</a:t>
              </a:r>
            </a:p>
            <a:p>
              <a:pPr marL="342900" marR="0" lvl="0" indent="-342900">
                <a:lnSpc>
                  <a:spcPct val="107000"/>
                </a:lnSpc>
                <a:spcBef>
                  <a:spcPts val="0"/>
                </a:spcBef>
                <a:spcAft>
                  <a:spcPts val="0"/>
                </a:spcAft>
                <a:buSzPct val="70000"/>
                <a:buFont typeface="Arial" panose="020B0604020202020204" pitchFamily="34" charset="0"/>
                <a:buChar char="•"/>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Receive and complete all required installation of grant funded equipment.</a:t>
              </a:r>
            </a:p>
            <a:p>
              <a:pPr marL="342900" marR="0" lvl="0" indent="-342900">
                <a:lnSpc>
                  <a:spcPct val="107000"/>
                </a:lnSpc>
                <a:spcBef>
                  <a:spcPts val="0"/>
                </a:spcBef>
                <a:spcAft>
                  <a:spcPts val="0"/>
                </a:spcAft>
                <a:buSzPct val="70000"/>
                <a:buFont typeface="Arial" panose="020B0604020202020204" pitchFamily="34" charset="0"/>
                <a:buChar char="•"/>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Complete all grant funded training classes.</a:t>
              </a:r>
            </a:p>
            <a:p>
              <a:pPr marL="342900" marR="0" lvl="0" indent="-342900">
                <a:lnSpc>
                  <a:spcPct val="107000"/>
                </a:lnSpc>
                <a:spcBef>
                  <a:spcPts val="0"/>
                </a:spcBef>
                <a:spcAft>
                  <a:spcPts val="0"/>
                </a:spcAft>
                <a:buSzPct val="70000"/>
                <a:buFont typeface="Arial" panose="020B0604020202020204" pitchFamily="34" charset="0"/>
                <a:buChar char="•"/>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Submit SWIC review forms for approval.</a:t>
              </a:r>
            </a:p>
            <a:p>
              <a:pPr marL="342900" marR="0" lvl="0" indent="-342900">
                <a:lnSpc>
                  <a:spcPct val="107000"/>
                </a:lnSpc>
                <a:spcBef>
                  <a:spcPts val="0"/>
                </a:spcBef>
                <a:spcAft>
                  <a:spcPts val="0"/>
                </a:spcAft>
                <a:buSzPct val="70000"/>
                <a:buFont typeface="Arial" panose="020B0604020202020204" pitchFamily="34" charset="0"/>
                <a:buChar char="•"/>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Issue purchase order and order equipment.</a:t>
              </a:r>
            </a:p>
            <a:p>
              <a:pPr marL="342900" marR="0" lvl="0" indent="-342900">
                <a:lnSpc>
                  <a:spcPct val="107000"/>
                </a:lnSpc>
                <a:spcBef>
                  <a:spcPts val="0"/>
                </a:spcBef>
                <a:spcAft>
                  <a:spcPts val="0"/>
                </a:spcAft>
                <a:buSzPct val="70000"/>
                <a:buFont typeface="Arial" panose="020B0604020202020204" pitchFamily="34" charset="0"/>
                <a:buChar char="•"/>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Submit Small Unmanned Aircraft System Waiver request to FEMA. </a:t>
              </a:r>
            </a:p>
            <a:p>
              <a:pPr marL="342900" marR="0" lvl="0" indent="-342900">
                <a:lnSpc>
                  <a:spcPct val="107000"/>
                </a:lnSpc>
                <a:spcBef>
                  <a:spcPts val="0"/>
                </a:spcBef>
                <a:spcAft>
                  <a:spcPts val="800"/>
                </a:spcAft>
                <a:buSzPct val="70000"/>
                <a:buFont typeface="Arial" panose="020B0604020202020204" pitchFamily="34" charset="0"/>
                <a:buChar char="•"/>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Identify all personnel requiring training and determine class availability and travel.</a:t>
              </a:r>
            </a:p>
          </p:txBody>
        </p:sp>
      </p:grpSp>
      <p:pic>
        <p:nvPicPr>
          <p:cNvPr id="2" name="Picture 1">
            <a:extLst>
              <a:ext uri="{FF2B5EF4-FFF2-40B4-BE49-F238E27FC236}">
                <a16:creationId xmlns:a16="http://schemas.microsoft.com/office/drawing/2014/main" id="{27404CE4-DB7D-5DEA-3742-B1294523D8EF}"/>
              </a:ext>
            </a:extLst>
          </p:cNvPr>
          <p:cNvPicPr>
            <a:picLocks noChangeAspect="1"/>
          </p:cNvPicPr>
          <p:nvPr/>
        </p:nvPicPr>
        <p:blipFill rotWithShape="1">
          <a:blip r:embed="rId4"/>
          <a:srcRect t="12196" r="200" b="21968"/>
          <a:stretch/>
        </p:blipFill>
        <p:spPr>
          <a:xfrm>
            <a:off x="968025" y="485038"/>
            <a:ext cx="10277856" cy="154691"/>
          </a:xfrm>
          <a:prstGeom prst="rect">
            <a:avLst/>
          </a:prstGeom>
        </p:spPr>
      </p:pic>
      <p:sp>
        <p:nvSpPr>
          <p:cNvPr id="8" name="Title 1">
            <a:extLst>
              <a:ext uri="{FF2B5EF4-FFF2-40B4-BE49-F238E27FC236}">
                <a16:creationId xmlns:a16="http://schemas.microsoft.com/office/drawing/2014/main" id="{43C0EEF9-FD90-CF22-B99F-79274ECE45DF}"/>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Homeland Security Tab</a:t>
            </a:r>
            <a:endParaRPr lang="en-US" sz="2800" dirty="0">
              <a:latin typeface="Aptos" panose="020B0004020202020204" pitchFamily="34" charset="0"/>
            </a:endParaRPr>
          </a:p>
        </p:txBody>
      </p:sp>
    </p:spTree>
    <p:extLst>
      <p:ext uri="{BB962C8B-B14F-4D97-AF65-F5344CB8AC3E}">
        <p14:creationId xmlns:p14="http://schemas.microsoft.com/office/powerpoint/2010/main" val="37406674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9" name="Group 8">
            <a:extLst>
              <a:ext uri="{FF2B5EF4-FFF2-40B4-BE49-F238E27FC236}">
                <a16:creationId xmlns:a16="http://schemas.microsoft.com/office/drawing/2014/main" id="{5344368E-18A4-2889-B89C-4377E3A839FC}"/>
              </a:ext>
            </a:extLst>
          </p:cNvPr>
          <p:cNvGrpSpPr/>
          <p:nvPr/>
        </p:nvGrpSpPr>
        <p:grpSpPr>
          <a:xfrm>
            <a:off x="968023" y="1720461"/>
            <a:ext cx="10277854" cy="2874558"/>
            <a:chOff x="968023" y="1720461"/>
            <a:chExt cx="10277854" cy="2874558"/>
          </a:xfrm>
        </p:grpSpPr>
        <p:sp>
          <p:nvSpPr>
            <p:cNvPr id="15" name="TextBox 14">
              <a:extLst>
                <a:ext uri="{FF2B5EF4-FFF2-40B4-BE49-F238E27FC236}">
                  <a16:creationId xmlns:a16="http://schemas.microsoft.com/office/drawing/2014/main" id="{869BF8F2-DF8C-2BAD-BC26-CD254ED963B0}"/>
                </a:ext>
              </a:extLst>
            </p:cNvPr>
            <p:cNvSpPr txBox="1"/>
            <p:nvPr/>
          </p:nvSpPr>
          <p:spPr>
            <a:xfrm>
              <a:off x="968023" y="1720461"/>
              <a:ext cx="10277854" cy="1131079"/>
            </a:xfrm>
            <a:prstGeom prst="rect">
              <a:avLst/>
            </a:prstGeom>
            <a:noFill/>
          </p:spPr>
          <p:txBody>
            <a:bodyPr wrap="square" rtlCol="0">
              <a:spAutoFit/>
            </a:bodyPr>
            <a:lstStyle/>
            <a:p>
              <a:pPr>
                <a:buClr>
                  <a:schemeClr val="accent1"/>
                </a:buClr>
              </a:pPr>
              <a:r>
                <a:rPr lang="en-US" sz="1200" dirty="0">
                  <a:latin typeface="Aptos" panose="020B0004020202020204" pitchFamily="34" charset="0"/>
                </a:rPr>
                <a:t>The Homeland Security tab will request the following:</a:t>
              </a:r>
            </a:p>
            <a:p>
              <a:pPr>
                <a:buClr>
                  <a:schemeClr val="accent1"/>
                </a:buClr>
              </a:pPr>
              <a:endParaRPr lang="en-US" sz="1200" dirty="0">
                <a:latin typeface="Aptos" panose="020B0004020202020204" pitchFamily="34" charset="0"/>
              </a:endParaRPr>
            </a:p>
            <a:p>
              <a:pPr>
                <a:buClr>
                  <a:schemeClr val="accent1"/>
                </a:buClr>
              </a:pPr>
              <a:r>
                <a:rPr lang="en-US" sz="1200" b="1" dirty="0">
                  <a:latin typeface="Aptos" panose="020B0004020202020204" pitchFamily="34" charset="0"/>
                </a:rPr>
                <a:t>NIMS Typed Resources:</a:t>
              </a:r>
            </a:p>
            <a:p>
              <a:pPr>
                <a:buClr>
                  <a:srgbClr val="FF0000"/>
                </a:buClr>
              </a:pPr>
              <a:r>
                <a:rPr lang="en-US" sz="1050" dirty="0">
                  <a:latin typeface="Aptos" panose="020B0004020202020204" pitchFamily="34" charset="0"/>
                </a:rPr>
                <a:t>If your project supports a NIMS typed resource, complete the NIMS Resources section using the Resources Typing Library Tool maintained by the Department of Homeland Security, which provides definitions and qualifications for national NIMS resource types. This tool enables users to consistently identify and inventory resources for capability assessment, planning, and mobilization during incidents. If your project does not support a NIMS typed resource, you do not need to fill out this section.</a:t>
              </a:r>
            </a:p>
          </p:txBody>
        </p:sp>
        <p:sp>
          <p:nvSpPr>
            <p:cNvPr id="7" name="TextBox 6">
              <a:extLst>
                <a:ext uri="{FF2B5EF4-FFF2-40B4-BE49-F238E27FC236}">
                  <a16:creationId xmlns:a16="http://schemas.microsoft.com/office/drawing/2014/main" id="{D6BA07B9-24B7-E2E0-5C3C-59B72C4CA330}"/>
                </a:ext>
              </a:extLst>
            </p:cNvPr>
            <p:cNvSpPr txBox="1"/>
            <p:nvPr/>
          </p:nvSpPr>
          <p:spPr>
            <a:xfrm>
              <a:off x="7301980" y="3075695"/>
              <a:ext cx="3739098" cy="1466940"/>
            </a:xfrm>
            <a:prstGeom prst="rect">
              <a:avLst/>
            </a:prstGeom>
            <a:solidFill>
              <a:schemeClr val="bg1"/>
            </a:solidFill>
            <a:ln w="28575">
              <a:solidFill>
                <a:schemeClr val="tx1"/>
              </a:solidFill>
            </a:ln>
          </p:spPr>
          <p:txBody>
            <a:bodyPr wrap="square">
              <a:spAutoFit/>
            </a:bodyPr>
            <a:lstStyle/>
            <a:p>
              <a:pPr marR="0" lvl="0">
                <a:lnSpc>
                  <a:spcPct val="107000"/>
                </a:lnSpc>
                <a:spcBef>
                  <a:spcPts val="0"/>
                </a:spcBef>
                <a:spcAft>
                  <a:spcPts val="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Most Common NIMS Typed Resources:</a:t>
              </a:r>
            </a:p>
            <a:p>
              <a:pPr marL="171450" marR="0" lvl="0" indent="-171450">
                <a:lnSpc>
                  <a:spcPct val="107000"/>
                </a:lnSpc>
                <a:spcBef>
                  <a:spcPts val="0"/>
                </a:spcBef>
                <a:spcAft>
                  <a:spcPts val="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Hazardous Materials Response Team - ID# 4-508-1248</a:t>
              </a:r>
            </a:p>
            <a:p>
              <a:pPr marL="171450" marR="0" lvl="0" indent="-171450">
                <a:lnSpc>
                  <a:spcPct val="107000"/>
                </a:lnSpc>
                <a:spcBef>
                  <a:spcPts val="0"/>
                </a:spcBef>
                <a:spcAft>
                  <a:spcPts val="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Bomb Response Team - ID# 6-508-1176</a:t>
              </a:r>
            </a:p>
            <a:p>
              <a:pPr marL="171450" marR="0" lvl="0" indent="-171450">
                <a:lnSpc>
                  <a:spcPct val="107000"/>
                </a:lnSpc>
                <a:spcBef>
                  <a:spcPts val="0"/>
                </a:spcBef>
                <a:spcAft>
                  <a:spcPts val="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Special Weapons and Tactics Team – ID# 6-508-1245</a:t>
              </a:r>
            </a:p>
            <a:p>
              <a:pPr marL="171450" marR="0" lvl="0" indent="-171450">
                <a:lnSpc>
                  <a:spcPct val="107000"/>
                </a:lnSpc>
                <a:spcBef>
                  <a:spcPts val="0"/>
                </a:spcBef>
                <a:spcAft>
                  <a:spcPts val="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Structural Collapse Rescue Team– ID# 8-508-1159</a:t>
              </a:r>
            </a:p>
            <a:p>
              <a:pPr marL="171450" marR="0" lvl="0" indent="-171450">
                <a:lnSpc>
                  <a:spcPct val="107000"/>
                </a:lnSpc>
                <a:spcBef>
                  <a:spcPts val="0"/>
                </a:spcBef>
                <a:spcAft>
                  <a:spcPts val="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Intelligence Analyst – ID# 6-509-1281</a:t>
              </a:r>
            </a:p>
            <a:p>
              <a:pPr marL="171450" marR="0" lvl="0" indent="-171450">
                <a:lnSpc>
                  <a:spcPct val="107000"/>
                </a:lnSpc>
                <a:spcBef>
                  <a:spcPts val="0"/>
                </a:spcBef>
                <a:spcAft>
                  <a:spcPts val="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Fusion Liaison Officer – ID# 6-509-1280.</a:t>
              </a:r>
            </a:p>
          </p:txBody>
        </p:sp>
        <p:pic>
          <p:nvPicPr>
            <p:cNvPr id="3" name="Picture 2">
              <a:extLst>
                <a:ext uri="{FF2B5EF4-FFF2-40B4-BE49-F238E27FC236}">
                  <a16:creationId xmlns:a16="http://schemas.microsoft.com/office/drawing/2014/main" id="{4347C7AD-2026-A20B-8882-2A3F4E6F7379}"/>
                </a:ext>
              </a:extLst>
            </p:cNvPr>
            <p:cNvPicPr>
              <a:picLocks noChangeAspect="1"/>
            </p:cNvPicPr>
            <p:nvPr/>
          </p:nvPicPr>
          <p:blipFill>
            <a:blip r:embed="rId3"/>
            <a:stretch>
              <a:fillRect/>
            </a:stretch>
          </p:blipFill>
          <p:spPr>
            <a:xfrm>
              <a:off x="1144313" y="3023311"/>
              <a:ext cx="5952865" cy="1571708"/>
            </a:xfrm>
            <a:prstGeom prst="rect">
              <a:avLst/>
            </a:prstGeom>
          </p:spPr>
        </p:pic>
      </p:grpSp>
      <p:pic>
        <p:nvPicPr>
          <p:cNvPr id="2" name="Picture 1">
            <a:extLst>
              <a:ext uri="{FF2B5EF4-FFF2-40B4-BE49-F238E27FC236}">
                <a16:creationId xmlns:a16="http://schemas.microsoft.com/office/drawing/2014/main" id="{1A56487A-D392-2A2B-A0AB-C7425AD5BAA5}"/>
              </a:ext>
            </a:extLst>
          </p:cNvPr>
          <p:cNvPicPr>
            <a:picLocks noChangeAspect="1"/>
          </p:cNvPicPr>
          <p:nvPr/>
        </p:nvPicPr>
        <p:blipFill rotWithShape="1">
          <a:blip r:embed="rId4"/>
          <a:srcRect t="12196" r="200" b="21968"/>
          <a:stretch/>
        </p:blipFill>
        <p:spPr>
          <a:xfrm>
            <a:off x="968025" y="485038"/>
            <a:ext cx="10277856" cy="154691"/>
          </a:xfrm>
          <a:prstGeom prst="rect">
            <a:avLst/>
          </a:prstGeom>
        </p:spPr>
      </p:pic>
      <p:sp>
        <p:nvSpPr>
          <p:cNvPr id="8" name="Title 1">
            <a:extLst>
              <a:ext uri="{FF2B5EF4-FFF2-40B4-BE49-F238E27FC236}">
                <a16:creationId xmlns:a16="http://schemas.microsoft.com/office/drawing/2014/main" id="{585782FC-8AD7-EC70-7DE1-606A074818B4}"/>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Homeland Security Tab</a:t>
            </a:r>
            <a:endParaRPr lang="en-US" sz="2800" dirty="0">
              <a:latin typeface="Aptos" panose="020B0004020202020204" pitchFamily="34" charset="0"/>
            </a:endParaRPr>
          </a:p>
        </p:txBody>
      </p:sp>
    </p:spTree>
    <p:extLst>
      <p:ext uri="{BB962C8B-B14F-4D97-AF65-F5344CB8AC3E}">
        <p14:creationId xmlns:p14="http://schemas.microsoft.com/office/powerpoint/2010/main" val="4012649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993E1DB-47FB-F405-E9C2-D0207F178BDD}"/>
              </a:ext>
            </a:extLst>
          </p:cNvPr>
          <p:cNvSpPr>
            <a:spLocks noGrp="1"/>
          </p:cNvSpPr>
          <p:nvPr>
            <p:ph type="title"/>
          </p:nvPr>
        </p:nvSpPr>
        <p:spPr>
          <a:xfrm>
            <a:off x="1371596" y="544946"/>
            <a:ext cx="9477377" cy="1030515"/>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2.(A) The National Preparedness Goal, Mission Areas and Core Capabilities</a:t>
            </a:r>
          </a:p>
        </p:txBody>
      </p:sp>
      <p:sp>
        <p:nvSpPr>
          <p:cNvPr id="3" name="Content Placeholder 2">
            <a:extLst>
              <a:ext uri="{FF2B5EF4-FFF2-40B4-BE49-F238E27FC236}">
                <a16:creationId xmlns:a16="http://schemas.microsoft.com/office/drawing/2014/main" id="{0DF91100-E268-87DE-3541-1034F1BE5ABC}"/>
              </a:ext>
            </a:extLst>
          </p:cNvPr>
          <p:cNvSpPr>
            <a:spLocks noGrp="1"/>
          </p:cNvSpPr>
          <p:nvPr>
            <p:ph sz="half" idx="1"/>
          </p:nvPr>
        </p:nvSpPr>
        <p:spPr>
          <a:xfrm>
            <a:off x="1357311" y="2120407"/>
            <a:ext cx="9477377" cy="4629987"/>
          </a:xfrm>
        </p:spPr>
        <p:txBody>
          <a:bodyPr vert="horz" lIns="91440" tIns="45720" rIns="91440" bIns="45720" rtlCol="0">
            <a:noAutofit/>
          </a:bodyPr>
          <a:lstStyle/>
          <a:p>
            <a:pPr marL="285753" indent="-285753">
              <a:lnSpc>
                <a:spcPct val="100000"/>
              </a:lnSpc>
              <a:spcBef>
                <a:spcPts val="0"/>
              </a:spcBef>
              <a:defRPr/>
            </a:pPr>
            <a:r>
              <a:rPr lang="en-US" sz="1500" b="1" dirty="0">
                <a:solidFill>
                  <a:srgbClr val="1E1E1E"/>
                </a:solidFill>
                <a:latin typeface="Aptos" panose="020B0004020202020204" pitchFamily="34" charset="0"/>
                <a:ea typeface="Source Sans Pro" panose="020B0503030403020204" pitchFamily="34" charset="0"/>
              </a:rPr>
              <a:t>Intelligence and Information Sharing </a:t>
            </a:r>
            <a:r>
              <a:rPr lang="en-US" sz="1500" dirty="0">
                <a:solidFill>
                  <a:srgbClr val="1E1E1E"/>
                </a:solidFill>
                <a:latin typeface="Aptos" panose="020B0004020202020204" pitchFamily="34" charset="0"/>
                <a:ea typeface="Source Sans Pro" panose="020B0503030403020204" pitchFamily="34" charset="0"/>
              </a:rPr>
              <a:t>- Provide timely, accurate, and actionable information resulting from the planning, direction, collection, exploitation, processing, analysis, production, dissemination, evaluation, and feedback of available information concerning physical and cyber threats to the United States, its people, property, or interests; the development, proliferation, or use of WMDs; or any other matter bearing on U.S. national or homeland security by local, state, tribal, territorial, Federal, and other stakeholders. Information sharing is the ability to exchange intelligence, information, data, or knowledge among government or private sector entities, as appropriate.</a:t>
            </a:r>
          </a:p>
          <a:p>
            <a:pPr marL="0" indent="0">
              <a:lnSpc>
                <a:spcPct val="100000"/>
              </a:lnSpc>
              <a:spcBef>
                <a:spcPts val="0"/>
              </a:spcBef>
              <a:buFont typeface="Arial" panose="020B0604020202020204" pitchFamily="34" charset="0"/>
              <a:buNone/>
              <a:defRPr/>
            </a:pPr>
            <a:endParaRPr lang="en-US" sz="1500" b="1" dirty="0">
              <a:solidFill>
                <a:srgbClr val="1E1E1E"/>
              </a:solidFill>
              <a:latin typeface="Aptos" panose="020B0004020202020204" pitchFamily="34" charset="0"/>
              <a:ea typeface="Source Sans Pro" panose="020B0503030403020204" pitchFamily="34" charset="0"/>
            </a:endParaRPr>
          </a:p>
          <a:p>
            <a:pPr lvl="1">
              <a:lnSpc>
                <a:spcPct val="100000"/>
              </a:lnSpc>
              <a:spcBef>
                <a:spcPts val="0"/>
              </a:spcBef>
              <a:defRPr/>
            </a:pPr>
            <a:r>
              <a:rPr lang="en-US" sz="1500" dirty="0">
                <a:solidFill>
                  <a:srgbClr val="1E1E1E"/>
                </a:solidFill>
                <a:latin typeface="Aptos" panose="020B0004020202020204" pitchFamily="34" charset="0"/>
                <a:ea typeface="Source Sans Pro" panose="020B0503030403020204" pitchFamily="34" charset="0"/>
              </a:rPr>
              <a:t>Project Examples: </a:t>
            </a:r>
            <a:r>
              <a:rPr lang="en-US" sz="1500" i="1" dirty="0">
                <a:solidFill>
                  <a:srgbClr val="C00000"/>
                </a:solidFill>
                <a:latin typeface="Aptos" panose="020B0004020202020204" pitchFamily="34" charset="0"/>
                <a:ea typeface="Source Sans Pro" panose="020B0503030403020204" pitchFamily="34" charset="0"/>
              </a:rPr>
              <a:t>Fusion Center Analysts and Intelligence Investigation software</a:t>
            </a:r>
          </a:p>
          <a:p>
            <a:pPr marL="457205" lvl="1" indent="0">
              <a:lnSpc>
                <a:spcPct val="100000"/>
              </a:lnSpc>
              <a:spcBef>
                <a:spcPts val="0"/>
              </a:spcBef>
              <a:buNone/>
              <a:defRPr/>
            </a:pPr>
            <a:endParaRPr lang="en-US" sz="1500" b="1" dirty="0">
              <a:solidFill>
                <a:srgbClr val="1E1E1E"/>
              </a:solidFill>
              <a:latin typeface="Aptos" panose="020B0004020202020204" pitchFamily="34" charset="0"/>
              <a:ea typeface="Source Sans Pro" panose="020B0503030403020204" pitchFamily="34" charset="0"/>
            </a:endParaRPr>
          </a:p>
          <a:p>
            <a:pPr marL="285753" indent="-285753">
              <a:lnSpc>
                <a:spcPct val="100000"/>
              </a:lnSpc>
              <a:spcBef>
                <a:spcPts val="0"/>
              </a:spcBef>
              <a:defRPr/>
            </a:pPr>
            <a:r>
              <a:rPr lang="en-US" sz="1500" b="1" dirty="0">
                <a:solidFill>
                  <a:srgbClr val="1E1E1E"/>
                </a:solidFill>
                <a:latin typeface="Aptos" panose="020B0004020202020204" pitchFamily="34" charset="0"/>
                <a:ea typeface="Source Sans Pro" panose="020B0503030403020204" pitchFamily="34" charset="0"/>
              </a:rPr>
              <a:t>Screening, Search and Detection </a:t>
            </a:r>
            <a:r>
              <a:rPr lang="en-US" sz="1500" dirty="0">
                <a:solidFill>
                  <a:srgbClr val="1E1E1E"/>
                </a:solidFill>
                <a:latin typeface="Aptos" panose="020B0004020202020204" pitchFamily="34" charset="0"/>
                <a:ea typeface="Source Sans Pro" panose="020B0503030403020204" pitchFamily="34" charset="0"/>
              </a:rPr>
              <a:t>- Identify, discover, or locate threats and/or hazards through active and passive surveillance and search procedures. This may include the use of systematic examinations and assessments, bio surveillance, sensor technologies, or physical investigation and intelligence.</a:t>
            </a:r>
          </a:p>
          <a:p>
            <a:pPr>
              <a:lnSpc>
                <a:spcPct val="100000"/>
              </a:lnSpc>
              <a:spcBef>
                <a:spcPts val="0"/>
              </a:spcBef>
              <a:defRPr/>
            </a:pPr>
            <a:endParaRPr lang="en-US" sz="1500" b="1" dirty="0">
              <a:solidFill>
                <a:srgbClr val="1E1E1E"/>
              </a:solidFill>
              <a:latin typeface="Aptos" panose="020B0004020202020204" pitchFamily="34" charset="0"/>
              <a:ea typeface="Source Sans Pro" panose="020B0503030403020204" pitchFamily="34" charset="0"/>
            </a:endParaRPr>
          </a:p>
          <a:p>
            <a:pPr lvl="1">
              <a:lnSpc>
                <a:spcPct val="100000"/>
              </a:lnSpc>
              <a:spcBef>
                <a:spcPts val="0"/>
              </a:spcBef>
              <a:defRPr/>
            </a:pPr>
            <a:r>
              <a:rPr lang="en-US" sz="1500" dirty="0">
                <a:solidFill>
                  <a:srgbClr val="1E1E1E"/>
                </a:solidFill>
                <a:latin typeface="Aptos" panose="020B0004020202020204" pitchFamily="34" charset="0"/>
                <a:ea typeface="Source Sans Pro" panose="020B0503030403020204" pitchFamily="34" charset="0"/>
              </a:rPr>
              <a:t>Project Examples: </a:t>
            </a:r>
            <a:r>
              <a:rPr lang="en-US" sz="1500" i="1" dirty="0">
                <a:solidFill>
                  <a:srgbClr val="C00000"/>
                </a:solidFill>
                <a:latin typeface="Aptos" panose="020B0004020202020204" pitchFamily="34" charset="0"/>
                <a:ea typeface="Source Sans Pro" panose="020B0503030403020204" pitchFamily="34" charset="0"/>
              </a:rPr>
              <a:t>Explosive Detection K9’s, Radiological Detection Equipment, Chemical Detection Equipment, Small Unmanned Aircraft System (SUAS), SUAS Detection equipment and Automated License Plate Readers.</a:t>
            </a:r>
          </a:p>
        </p:txBody>
      </p:sp>
    </p:spTree>
    <p:extLst>
      <p:ext uri="{BB962C8B-B14F-4D97-AF65-F5344CB8AC3E}">
        <p14:creationId xmlns:p14="http://schemas.microsoft.com/office/powerpoint/2010/main" val="141213114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4" y="1334452"/>
            <a:ext cx="7317698"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Upload Files Tab</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93437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TextBox 14">
            <a:extLst>
              <a:ext uri="{FF2B5EF4-FFF2-40B4-BE49-F238E27FC236}">
                <a16:creationId xmlns:a16="http://schemas.microsoft.com/office/drawing/2014/main" id="{869BF8F2-DF8C-2BAD-BC26-CD254ED963B0}"/>
              </a:ext>
            </a:extLst>
          </p:cNvPr>
          <p:cNvSpPr txBox="1"/>
          <p:nvPr/>
        </p:nvSpPr>
        <p:spPr>
          <a:xfrm>
            <a:off x="6873612" y="2038708"/>
            <a:ext cx="4218686" cy="1946687"/>
          </a:xfrm>
          <a:prstGeom prst="rect">
            <a:avLst/>
          </a:prstGeom>
          <a:noFill/>
        </p:spPr>
        <p:txBody>
          <a:bodyPr wrap="square" rtlCol="0">
            <a:spAutoFit/>
          </a:bodyPr>
          <a:lstStyle/>
          <a:p>
            <a:pPr>
              <a:buClr>
                <a:schemeClr val="accent1"/>
              </a:buClr>
            </a:pPr>
            <a:r>
              <a:rPr lang="en-US" sz="1050" b="1" dirty="0">
                <a:latin typeface="Aptos" panose="020B0004020202020204" pitchFamily="34" charset="0"/>
              </a:rPr>
              <a:t>The Upload.Files tab allows you to do the following:</a:t>
            </a:r>
          </a:p>
          <a:p>
            <a:pPr>
              <a:buClr>
                <a:schemeClr val="accent1"/>
              </a:buClr>
            </a:pPr>
            <a:r>
              <a:rPr lang="en-US" sz="1000" dirty="0">
                <a:latin typeface="Aptos" panose="020B0004020202020204" pitchFamily="34" charset="0"/>
              </a:rPr>
              <a:t>Applicants use this tab to upload most* required or requested documentation for the application. Documentation such as resolutions from the governing body, SWIC approval, Indirect Cost rate letters, etc. goes under this tab. Once the grant has been awarded, the Grant Manger or any of the grant officials may continue to upload other documentation for the grant record under this tab.  </a:t>
            </a:r>
          </a:p>
          <a:p>
            <a:pPr>
              <a:buClr>
                <a:schemeClr val="accent1"/>
              </a:buClr>
            </a:pPr>
            <a:endParaRPr lang="en-US" sz="1000" dirty="0">
              <a:latin typeface="Aptos" panose="020B0004020202020204" pitchFamily="34" charset="0"/>
            </a:endParaRPr>
          </a:p>
          <a:p>
            <a:pPr algn="ctr">
              <a:buClr>
                <a:schemeClr val="accent1"/>
              </a:buClr>
            </a:pPr>
            <a:r>
              <a:rPr lang="en-US" sz="1000" dirty="0">
                <a:latin typeface="Aptos" panose="020B0004020202020204" pitchFamily="34" charset="0"/>
              </a:rPr>
              <a:t>*</a:t>
            </a:r>
            <a:r>
              <a:rPr lang="en-US" sz="1000" i="1" u="sng" dirty="0">
                <a:latin typeface="Aptos" panose="020B0004020202020204" pitchFamily="34" charset="0"/>
              </a:rPr>
              <a:t>NOTE</a:t>
            </a:r>
            <a:r>
              <a:rPr lang="en-US" sz="1000" i="1" dirty="0">
                <a:latin typeface="Aptos" panose="020B0004020202020204" pitchFamily="34" charset="0"/>
              </a:rPr>
              <a:t>: For more details on file types, size limitations, and instructions on uploading a document, please refer to the Uploading eGrants Files document found in the </a:t>
            </a:r>
            <a:r>
              <a:rPr lang="en-US" sz="1000" b="1" i="1" dirty="0">
                <a:latin typeface="Aptos" panose="020B0004020202020204" pitchFamily="34" charset="0"/>
              </a:rPr>
              <a:t>“General Information and Instructions”</a:t>
            </a:r>
            <a:r>
              <a:rPr lang="en-US" sz="1000" i="1" dirty="0">
                <a:latin typeface="Aptos" panose="020B0004020202020204" pitchFamily="34" charset="0"/>
              </a:rPr>
              <a:t> area of this tab. </a:t>
            </a:r>
            <a:endParaRPr lang="en-US" sz="1801" i="1" dirty="0">
              <a:latin typeface="Aptos" panose="020B0004020202020204" pitchFamily="34" charset="0"/>
            </a:endParaRPr>
          </a:p>
        </p:txBody>
      </p:sp>
      <p:pic>
        <p:nvPicPr>
          <p:cNvPr id="12" name="Picture 11">
            <a:extLst>
              <a:ext uri="{FF2B5EF4-FFF2-40B4-BE49-F238E27FC236}">
                <a16:creationId xmlns:a16="http://schemas.microsoft.com/office/drawing/2014/main" id="{0EE608EB-C366-DCCA-B58F-CCAD79017256}"/>
              </a:ext>
            </a:extLst>
          </p:cNvPr>
          <p:cNvPicPr>
            <a:picLocks noChangeAspect="1"/>
          </p:cNvPicPr>
          <p:nvPr/>
        </p:nvPicPr>
        <p:blipFill>
          <a:blip r:embed="rId3"/>
          <a:stretch>
            <a:fillRect/>
          </a:stretch>
        </p:blipFill>
        <p:spPr>
          <a:xfrm>
            <a:off x="1125705" y="1674147"/>
            <a:ext cx="5594327" cy="2481797"/>
          </a:xfrm>
          <a:prstGeom prst="rect">
            <a:avLst/>
          </a:prstGeom>
        </p:spPr>
      </p:pic>
      <p:pic>
        <p:nvPicPr>
          <p:cNvPr id="2" name="Picture 1">
            <a:extLst>
              <a:ext uri="{FF2B5EF4-FFF2-40B4-BE49-F238E27FC236}">
                <a16:creationId xmlns:a16="http://schemas.microsoft.com/office/drawing/2014/main" id="{AB713A12-9E0A-175F-3D0C-FAFF9DC5525F}"/>
              </a:ext>
            </a:extLst>
          </p:cNvPr>
          <p:cNvPicPr>
            <a:picLocks noChangeAspect="1"/>
          </p:cNvPicPr>
          <p:nvPr/>
        </p:nvPicPr>
        <p:blipFill rotWithShape="1">
          <a:blip r:embed="rId4"/>
          <a:srcRect t="12611" r="200" b="17602"/>
          <a:stretch/>
        </p:blipFill>
        <p:spPr>
          <a:xfrm>
            <a:off x="968025" y="480535"/>
            <a:ext cx="10277856" cy="159544"/>
          </a:xfrm>
          <a:prstGeom prst="rect">
            <a:avLst/>
          </a:prstGeom>
        </p:spPr>
      </p:pic>
      <p:sp>
        <p:nvSpPr>
          <p:cNvPr id="6" name="Title 1">
            <a:extLst>
              <a:ext uri="{FF2B5EF4-FFF2-40B4-BE49-F238E27FC236}">
                <a16:creationId xmlns:a16="http://schemas.microsoft.com/office/drawing/2014/main" id="{2C871C03-80A6-18AD-C5CA-26873ADC8CC5}"/>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Upload.Files Tab</a:t>
            </a:r>
            <a:endParaRPr lang="en-US" sz="2800" dirty="0">
              <a:latin typeface="Aptos" panose="020B0004020202020204" pitchFamily="34" charset="0"/>
            </a:endParaRPr>
          </a:p>
        </p:txBody>
      </p:sp>
      <p:graphicFrame>
        <p:nvGraphicFramePr>
          <p:cNvPr id="9" name="Table 8">
            <a:extLst>
              <a:ext uri="{FF2B5EF4-FFF2-40B4-BE49-F238E27FC236}">
                <a16:creationId xmlns:a16="http://schemas.microsoft.com/office/drawing/2014/main" id="{C906927D-DD6A-3D6B-C77D-B54BC2F0CD74}"/>
              </a:ext>
            </a:extLst>
          </p:cNvPr>
          <p:cNvGraphicFramePr>
            <a:graphicFrameLocks noGrp="1"/>
          </p:cNvGraphicFramePr>
          <p:nvPr>
            <p:extLst>
              <p:ext uri="{D42A27DB-BD31-4B8C-83A1-F6EECF244321}">
                <p14:modId xmlns:p14="http://schemas.microsoft.com/office/powerpoint/2010/main" val="2388522391"/>
              </p:ext>
            </p:extLst>
          </p:nvPr>
        </p:nvGraphicFramePr>
        <p:xfrm>
          <a:off x="1110654" y="4303643"/>
          <a:ext cx="9970692" cy="1446528"/>
        </p:xfrm>
        <a:graphic>
          <a:graphicData uri="http://schemas.openxmlformats.org/drawingml/2006/table">
            <a:tbl>
              <a:tblPr firstRow="1" bandRow="1">
                <a:tableStyleId>{F2DE63D5-997A-4646-A377-4702673A728D}</a:tableStyleId>
              </a:tblPr>
              <a:tblGrid>
                <a:gridCol w="9970692">
                  <a:extLst>
                    <a:ext uri="{9D8B030D-6E8A-4147-A177-3AD203B41FA5}">
                      <a16:colId xmlns:a16="http://schemas.microsoft.com/office/drawing/2014/main" val="778927854"/>
                    </a:ext>
                  </a:extLst>
                </a:gridCol>
              </a:tblGrid>
              <a:tr h="351788">
                <a:tc>
                  <a:txBody>
                    <a:bodyPr/>
                    <a:lstStyle/>
                    <a:p>
                      <a:pPr algn="ctr"/>
                      <a:r>
                        <a:rPr lang="en-US" sz="1600" dirty="0">
                          <a:latin typeface="Aptos" panose="020B0004020202020204" pitchFamily="34" charset="0"/>
                        </a:rPr>
                        <a:t>NOTE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462729032"/>
                  </a:ext>
                </a:extLst>
              </a:tr>
              <a:tr h="288292">
                <a:tc>
                  <a:txBody>
                    <a:bodyPr/>
                    <a:lstStyle/>
                    <a:p>
                      <a:pPr marL="262255" marR="300355" indent="-171450">
                        <a:lnSpc>
                          <a:spcPct val="100000"/>
                        </a:lnSpc>
                        <a:spcBef>
                          <a:spcPts val="705"/>
                        </a:spcBef>
                        <a:buSzPct val="70000"/>
                        <a:buFont typeface="Arial" panose="020B0604020202020204" pitchFamily="34" charset="0"/>
                        <a:buChar char="•"/>
                        <a:tabLst>
                          <a:tab pos="2406015" algn="l"/>
                        </a:tabLst>
                      </a:pPr>
                      <a:r>
                        <a:rPr lang="en-US" sz="1000" b="1" u="sng" dirty="0">
                          <a:latin typeface="Aptos" panose="020B0004020202020204" pitchFamily="34" charset="0"/>
                          <a:cs typeface="Verdana"/>
                        </a:rPr>
                        <a:t>DO NOT </a:t>
                      </a:r>
                      <a:r>
                        <a:rPr lang="en-US" sz="1000" dirty="0">
                          <a:latin typeface="Aptos" panose="020B0004020202020204" pitchFamily="34" charset="0"/>
                          <a:cs typeface="Verdana"/>
                        </a:rPr>
                        <a:t>upload any Vendor documentation including Direct Deposit, New Payee ID, and W9 forms on this tab.  Each of those forms MUST be uploaded to the Grant.Vendor tab, not the Upload.Files tab.</a:t>
                      </a:r>
                    </a:p>
                    <a:p>
                      <a:pPr marL="262255" marR="300355" indent="-171450">
                        <a:lnSpc>
                          <a:spcPct val="100000"/>
                        </a:lnSpc>
                        <a:spcBef>
                          <a:spcPts val="705"/>
                        </a:spcBef>
                        <a:buSzPct val="70000"/>
                        <a:buFont typeface="Arial" panose="020B0604020202020204" pitchFamily="34" charset="0"/>
                        <a:buChar char="•"/>
                        <a:tabLst>
                          <a:tab pos="2406015" algn="l"/>
                        </a:tabLst>
                      </a:pPr>
                      <a:r>
                        <a:rPr lang="en-US" sz="1000" b="1" u="sng" dirty="0">
                          <a:latin typeface="Aptos" panose="020B0004020202020204" pitchFamily="34" charset="0"/>
                          <a:cs typeface="Verdana"/>
                        </a:rPr>
                        <a:t>DO NOT</a:t>
                      </a:r>
                      <a:r>
                        <a:rPr lang="en-US" sz="1000" dirty="0">
                          <a:latin typeface="Aptos" panose="020B0004020202020204" pitchFamily="34" charset="0"/>
                          <a:cs typeface="Verdana"/>
                        </a:rPr>
                        <a:t> upload any Environmental Historical Preservation (EHP) documentation until after the award is received and accepted. The best practice for EHP documentation is to email it directly to the Grant Manager and copy the Program Manager for processing. The Grant Manager will upload EHP documentation to the Grant Record. FEMA will not process any EHP until after acceptance of the award. Uploading an EHP during the application phase will not help speed up the process. If Applicants have questions, they should contact the COG or their Grant Manager.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9019832"/>
                  </a:ext>
                </a:extLst>
              </a:tr>
            </a:tbl>
          </a:graphicData>
        </a:graphic>
      </p:graphicFrame>
    </p:spTree>
    <p:extLst>
      <p:ext uri="{BB962C8B-B14F-4D97-AF65-F5344CB8AC3E}">
        <p14:creationId xmlns:p14="http://schemas.microsoft.com/office/powerpoint/2010/main" val="109852429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3" y="1334452"/>
            <a:ext cx="7760561"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Conditions of Funding Tab</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17758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pic>
        <p:nvPicPr>
          <p:cNvPr id="2" name="Picture 1">
            <a:extLst>
              <a:ext uri="{FF2B5EF4-FFF2-40B4-BE49-F238E27FC236}">
                <a16:creationId xmlns:a16="http://schemas.microsoft.com/office/drawing/2014/main" id="{FEAF46D5-73B6-0350-2891-D0A73A9664C1}"/>
              </a:ext>
            </a:extLst>
          </p:cNvPr>
          <p:cNvPicPr>
            <a:picLocks noChangeAspect="1"/>
          </p:cNvPicPr>
          <p:nvPr/>
        </p:nvPicPr>
        <p:blipFill rotWithShape="1">
          <a:blip r:embed="rId3"/>
          <a:srcRect l="376" t="9390" r="333" b="26142"/>
          <a:stretch/>
        </p:blipFill>
        <p:spPr>
          <a:xfrm>
            <a:off x="968025" y="479051"/>
            <a:ext cx="10277856" cy="163753"/>
          </a:xfrm>
          <a:prstGeom prst="rect">
            <a:avLst/>
          </a:prstGeom>
        </p:spPr>
      </p:pic>
      <p:sp>
        <p:nvSpPr>
          <p:cNvPr id="3" name="Title 1">
            <a:extLst>
              <a:ext uri="{FF2B5EF4-FFF2-40B4-BE49-F238E27FC236}">
                <a16:creationId xmlns:a16="http://schemas.microsoft.com/office/drawing/2014/main" id="{D9F2CEB6-F6B5-4B2F-34A8-EE08FD6441E3}"/>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Condition.of.Funding Tab</a:t>
            </a:r>
            <a:endParaRPr lang="en-US" sz="2800" dirty="0">
              <a:latin typeface="Aptos" panose="020B0004020202020204" pitchFamily="34" charset="0"/>
            </a:endParaRPr>
          </a:p>
        </p:txBody>
      </p:sp>
      <p:graphicFrame>
        <p:nvGraphicFramePr>
          <p:cNvPr id="6" name="Table 5">
            <a:extLst>
              <a:ext uri="{FF2B5EF4-FFF2-40B4-BE49-F238E27FC236}">
                <a16:creationId xmlns:a16="http://schemas.microsoft.com/office/drawing/2014/main" id="{B91A75A4-CD86-0615-FBC5-20CC9559FAFC}"/>
              </a:ext>
            </a:extLst>
          </p:cNvPr>
          <p:cNvGraphicFramePr>
            <a:graphicFrameLocks noGrp="1"/>
          </p:cNvGraphicFramePr>
          <p:nvPr>
            <p:extLst>
              <p:ext uri="{D42A27DB-BD31-4B8C-83A1-F6EECF244321}">
                <p14:modId xmlns:p14="http://schemas.microsoft.com/office/powerpoint/2010/main" val="4290325353"/>
              </p:ext>
            </p:extLst>
          </p:nvPr>
        </p:nvGraphicFramePr>
        <p:xfrm>
          <a:off x="1108862" y="5003852"/>
          <a:ext cx="10019409" cy="748028"/>
        </p:xfrm>
        <a:graphic>
          <a:graphicData uri="http://schemas.openxmlformats.org/drawingml/2006/table">
            <a:tbl>
              <a:tblPr firstRow="1" bandRow="1">
                <a:tableStyleId>{F2DE63D5-997A-4646-A377-4702673A728D}</a:tableStyleId>
              </a:tblPr>
              <a:tblGrid>
                <a:gridCol w="10019409">
                  <a:extLst>
                    <a:ext uri="{9D8B030D-6E8A-4147-A177-3AD203B41FA5}">
                      <a16:colId xmlns:a16="http://schemas.microsoft.com/office/drawing/2014/main" val="778927854"/>
                    </a:ext>
                  </a:extLst>
                </a:gridCol>
              </a:tblGrid>
              <a:tr h="351788">
                <a:tc>
                  <a:txBody>
                    <a:bodyPr/>
                    <a:lstStyle/>
                    <a:p>
                      <a:pPr algn="ctr"/>
                      <a:r>
                        <a:rPr lang="en-US" sz="1600" dirty="0">
                          <a:latin typeface="Aptos" panose="020B0004020202020204" pitchFamily="34" charset="0"/>
                        </a:rPr>
                        <a:t>NOTE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3462729032"/>
                  </a:ext>
                </a:extLst>
              </a:tr>
              <a:tr h="288292">
                <a:tc>
                  <a:txBody>
                    <a:bodyPr/>
                    <a:lstStyle/>
                    <a:p>
                      <a:pPr marL="90805" marR="300355">
                        <a:lnSpc>
                          <a:spcPct val="100000"/>
                        </a:lnSpc>
                        <a:spcBef>
                          <a:spcPts val="705"/>
                        </a:spcBef>
                        <a:tabLst>
                          <a:tab pos="2406015" algn="l"/>
                        </a:tabLst>
                      </a:pPr>
                      <a:r>
                        <a:rPr lang="en-US" sz="1000" dirty="0">
                          <a:latin typeface="Aptos" panose="020B0004020202020204" pitchFamily="34" charset="0"/>
                          <a:cs typeface="Verdana"/>
                        </a:rPr>
                        <a:t>A</a:t>
                      </a:r>
                      <a:r>
                        <a:rPr lang="en-US" sz="1000" spc="-45" dirty="0">
                          <a:latin typeface="Aptos" panose="020B0004020202020204" pitchFamily="34" charset="0"/>
                          <a:cs typeface="Verdana"/>
                        </a:rPr>
                        <a:t> </a:t>
                      </a:r>
                      <a:r>
                        <a:rPr lang="en-US" sz="1000" dirty="0">
                          <a:latin typeface="Verdana"/>
                          <a:cs typeface="Verdana"/>
                        </a:rPr>
                        <a:t>[</a:t>
                      </a:r>
                      <a:r>
                        <a:rPr lang="en-US" sz="1000" dirty="0">
                          <a:solidFill>
                            <a:srgbClr val="C00000"/>
                          </a:solidFill>
                          <a:latin typeface="Verdana"/>
                          <a:cs typeface="Verdana"/>
                        </a:rPr>
                        <a:t>VENDOR</a:t>
                      </a:r>
                      <a:r>
                        <a:rPr lang="en-US" sz="1000" spc="-20" dirty="0">
                          <a:solidFill>
                            <a:srgbClr val="C00000"/>
                          </a:solidFill>
                          <a:latin typeface="Verdana"/>
                          <a:cs typeface="Verdana"/>
                        </a:rPr>
                        <a:t> </a:t>
                      </a:r>
                      <a:r>
                        <a:rPr lang="en-US" sz="1000" dirty="0">
                          <a:solidFill>
                            <a:srgbClr val="C00000"/>
                          </a:solidFill>
                          <a:latin typeface="Verdana"/>
                          <a:cs typeface="Verdana"/>
                        </a:rPr>
                        <a:t>HOLD</a:t>
                      </a:r>
                      <a:r>
                        <a:rPr lang="en-US" sz="1000" dirty="0">
                          <a:latin typeface="Verdana"/>
                          <a:cs typeface="Verdana"/>
                        </a:rPr>
                        <a:t>] </a:t>
                      </a:r>
                      <a:r>
                        <a:rPr lang="en-US" sz="1000" dirty="0">
                          <a:latin typeface="Aptos" panose="020B0004020202020204" pitchFamily="34" charset="0"/>
                          <a:cs typeface="Verdana"/>
                        </a:rPr>
                        <a:t>indicates</a:t>
                      </a:r>
                      <a:r>
                        <a:rPr lang="en-US" sz="1000" spc="-30" dirty="0">
                          <a:latin typeface="Aptos" panose="020B0004020202020204" pitchFamily="34" charset="0"/>
                          <a:cs typeface="Verdana"/>
                        </a:rPr>
                        <a:t> </a:t>
                      </a:r>
                      <a:r>
                        <a:rPr lang="en-US" sz="1000" dirty="0">
                          <a:latin typeface="Aptos" panose="020B0004020202020204" pitchFamily="34" charset="0"/>
                          <a:cs typeface="Verdana"/>
                        </a:rPr>
                        <a:t>there</a:t>
                      </a:r>
                      <a:r>
                        <a:rPr lang="en-US" sz="1000" spc="-45" dirty="0">
                          <a:latin typeface="Aptos" panose="020B0004020202020204" pitchFamily="34" charset="0"/>
                          <a:cs typeface="Verdana"/>
                        </a:rPr>
                        <a:t> </a:t>
                      </a:r>
                      <a:r>
                        <a:rPr lang="en-US" sz="1000" dirty="0">
                          <a:latin typeface="Aptos" panose="020B0004020202020204" pitchFamily="34" charset="0"/>
                          <a:cs typeface="Verdana"/>
                        </a:rPr>
                        <a:t>is</a:t>
                      </a:r>
                      <a:r>
                        <a:rPr lang="en-US" sz="1000" spc="-45" dirty="0">
                          <a:latin typeface="Aptos" panose="020B0004020202020204" pitchFamily="34" charset="0"/>
                          <a:cs typeface="Verdana"/>
                        </a:rPr>
                        <a:t> </a:t>
                      </a:r>
                      <a:r>
                        <a:rPr lang="en-US" sz="1000" dirty="0">
                          <a:latin typeface="Aptos" panose="020B0004020202020204" pitchFamily="34" charset="0"/>
                          <a:cs typeface="Verdana"/>
                        </a:rPr>
                        <a:t>a</a:t>
                      </a:r>
                      <a:r>
                        <a:rPr lang="en-US" sz="1000" spc="-50" dirty="0">
                          <a:latin typeface="Aptos" panose="020B0004020202020204" pitchFamily="34" charset="0"/>
                          <a:cs typeface="Verdana"/>
                        </a:rPr>
                        <a:t> </a:t>
                      </a:r>
                      <a:r>
                        <a:rPr lang="en-US" sz="1000" dirty="0">
                          <a:latin typeface="Aptos" panose="020B0004020202020204" pitchFamily="34" charset="0"/>
                          <a:cs typeface="Verdana"/>
                        </a:rPr>
                        <a:t>compliance</a:t>
                      </a:r>
                      <a:r>
                        <a:rPr lang="en-US" sz="1000" spc="-5" dirty="0">
                          <a:latin typeface="Aptos" panose="020B0004020202020204" pitchFamily="34" charset="0"/>
                          <a:cs typeface="Verdana"/>
                        </a:rPr>
                        <a:t> </a:t>
                      </a:r>
                      <a:r>
                        <a:rPr lang="en-US" sz="1000" dirty="0">
                          <a:latin typeface="Aptos" panose="020B0004020202020204" pitchFamily="34" charset="0"/>
                          <a:cs typeface="Verdana"/>
                        </a:rPr>
                        <a:t>or</a:t>
                      </a:r>
                      <a:r>
                        <a:rPr lang="en-US" sz="1000" spc="-40" dirty="0">
                          <a:latin typeface="Aptos" panose="020B0004020202020204" pitchFamily="34" charset="0"/>
                          <a:cs typeface="Verdana"/>
                        </a:rPr>
                        <a:t> </a:t>
                      </a:r>
                      <a:r>
                        <a:rPr lang="en-US" sz="1000" dirty="0">
                          <a:latin typeface="Aptos" panose="020B0004020202020204" pitchFamily="34" charset="0"/>
                          <a:cs typeface="Verdana"/>
                        </a:rPr>
                        <a:t>other</a:t>
                      </a:r>
                      <a:r>
                        <a:rPr lang="en-US" sz="1000" spc="-40" dirty="0">
                          <a:latin typeface="Aptos" panose="020B0004020202020204" pitchFamily="34" charset="0"/>
                          <a:cs typeface="Verdana"/>
                        </a:rPr>
                        <a:t> </a:t>
                      </a:r>
                      <a:r>
                        <a:rPr lang="en-US" sz="1000" dirty="0">
                          <a:latin typeface="Aptos" panose="020B0004020202020204" pitchFamily="34" charset="0"/>
                          <a:cs typeface="Verdana"/>
                        </a:rPr>
                        <a:t>outstanding</a:t>
                      </a:r>
                      <a:r>
                        <a:rPr lang="en-US" sz="1000" spc="-25" dirty="0">
                          <a:latin typeface="Aptos" panose="020B0004020202020204" pitchFamily="34" charset="0"/>
                          <a:cs typeface="Verdana"/>
                        </a:rPr>
                        <a:t> </a:t>
                      </a:r>
                      <a:r>
                        <a:rPr lang="en-US" sz="1000" dirty="0">
                          <a:latin typeface="Aptos" panose="020B0004020202020204" pitchFamily="34" charset="0"/>
                          <a:cs typeface="Verdana"/>
                        </a:rPr>
                        <a:t>issue</a:t>
                      </a:r>
                      <a:r>
                        <a:rPr lang="en-US" sz="1000" spc="-25" dirty="0">
                          <a:latin typeface="Aptos" panose="020B0004020202020204" pitchFamily="34" charset="0"/>
                          <a:cs typeface="Verdana"/>
                        </a:rPr>
                        <a:t> </a:t>
                      </a:r>
                      <a:r>
                        <a:rPr lang="en-US" sz="1000" dirty="0">
                          <a:latin typeface="Aptos" panose="020B0004020202020204" pitchFamily="34" charset="0"/>
                          <a:cs typeface="Verdana"/>
                        </a:rPr>
                        <a:t>on</a:t>
                      </a:r>
                      <a:r>
                        <a:rPr lang="en-US" sz="1000" spc="-60" dirty="0">
                          <a:latin typeface="Aptos" panose="020B0004020202020204" pitchFamily="34" charset="0"/>
                          <a:cs typeface="Verdana"/>
                        </a:rPr>
                        <a:t> </a:t>
                      </a:r>
                      <a:r>
                        <a:rPr lang="en-US" sz="1000" spc="-25" dirty="0">
                          <a:latin typeface="Aptos" panose="020B0004020202020204" pitchFamily="34" charset="0"/>
                          <a:cs typeface="Verdana"/>
                        </a:rPr>
                        <a:t>an </a:t>
                      </a:r>
                      <a:r>
                        <a:rPr lang="en-US" sz="1000" dirty="0">
                          <a:latin typeface="Aptos" panose="020B0004020202020204" pitchFamily="34" charset="0"/>
                          <a:cs typeface="Verdana"/>
                        </a:rPr>
                        <a:t>existing</a:t>
                      </a:r>
                      <a:r>
                        <a:rPr lang="en-US" sz="1000" spc="-35" dirty="0">
                          <a:latin typeface="Aptos" panose="020B0004020202020204" pitchFamily="34" charset="0"/>
                          <a:cs typeface="Verdana"/>
                        </a:rPr>
                        <a:t> </a:t>
                      </a:r>
                      <a:r>
                        <a:rPr lang="en-US" sz="1000" dirty="0">
                          <a:latin typeface="Aptos" panose="020B0004020202020204" pitchFamily="34" charset="0"/>
                          <a:cs typeface="Verdana"/>
                        </a:rPr>
                        <a:t>Active</a:t>
                      </a:r>
                      <a:r>
                        <a:rPr lang="en-US" sz="1000" spc="-50" dirty="0">
                          <a:latin typeface="Aptos" panose="020B0004020202020204" pitchFamily="34" charset="0"/>
                          <a:cs typeface="Verdana"/>
                        </a:rPr>
                        <a:t> </a:t>
                      </a:r>
                      <a:r>
                        <a:rPr lang="en-US" sz="1000" spc="-10" dirty="0">
                          <a:latin typeface="Aptos" panose="020B0004020202020204" pitchFamily="34" charset="0"/>
                          <a:cs typeface="Verdana"/>
                        </a:rPr>
                        <a:t>grant. </a:t>
                      </a:r>
                      <a:r>
                        <a:rPr lang="en-US" sz="1000" dirty="0">
                          <a:latin typeface="Aptos" panose="020B0004020202020204" pitchFamily="34" charset="0"/>
                          <a:cs typeface="Verdana"/>
                        </a:rPr>
                        <a:t>While</a:t>
                      </a:r>
                      <a:r>
                        <a:rPr lang="en-US" sz="1000" spc="-45" dirty="0">
                          <a:latin typeface="Aptos" panose="020B0004020202020204" pitchFamily="34" charset="0"/>
                          <a:cs typeface="Verdana"/>
                        </a:rPr>
                        <a:t> </a:t>
                      </a:r>
                      <a:r>
                        <a:rPr lang="en-US" sz="1000" dirty="0">
                          <a:latin typeface="Aptos" panose="020B0004020202020204" pitchFamily="34" charset="0"/>
                          <a:cs typeface="Verdana"/>
                        </a:rPr>
                        <a:t>on</a:t>
                      </a:r>
                      <a:r>
                        <a:rPr lang="en-US" sz="1000" spc="-45" dirty="0">
                          <a:latin typeface="Aptos" panose="020B0004020202020204" pitchFamily="34" charset="0"/>
                          <a:cs typeface="Verdana"/>
                        </a:rPr>
                        <a:t> </a:t>
                      </a:r>
                      <a:r>
                        <a:rPr lang="en-US" sz="1000" dirty="0">
                          <a:latin typeface="Aptos" panose="020B0004020202020204" pitchFamily="34" charset="0"/>
                          <a:cs typeface="Verdana"/>
                        </a:rPr>
                        <a:t>Vendor</a:t>
                      </a:r>
                      <a:r>
                        <a:rPr lang="en-US" sz="1000" spc="-40" dirty="0">
                          <a:latin typeface="Aptos" panose="020B0004020202020204" pitchFamily="34" charset="0"/>
                          <a:cs typeface="Verdana"/>
                        </a:rPr>
                        <a:t> </a:t>
                      </a:r>
                      <a:r>
                        <a:rPr lang="en-US" sz="1000" dirty="0">
                          <a:latin typeface="Aptos" panose="020B0004020202020204" pitchFamily="34" charset="0"/>
                          <a:cs typeface="Verdana"/>
                        </a:rPr>
                        <a:t>Hold,</a:t>
                      </a:r>
                      <a:r>
                        <a:rPr lang="en-US" sz="1000" spc="-35" dirty="0">
                          <a:latin typeface="Aptos" panose="020B0004020202020204" pitchFamily="34" charset="0"/>
                          <a:cs typeface="Verdana"/>
                        </a:rPr>
                        <a:t> </a:t>
                      </a:r>
                      <a:r>
                        <a:rPr lang="en-US" sz="1000" dirty="0">
                          <a:latin typeface="Aptos" panose="020B0004020202020204" pitchFamily="34" charset="0"/>
                          <a:cs typeface="Verdana"/>
                        </a:rPr>
                        <a:t>all</a:t>
                      </a:r>
                      <a:r>
                        <a:rPr lang="en-US" sz="1000" spc="-50" dirty="0">
                          <a:latin typeface="Aptos" panose="020B0004020202020204" pitchFamily="34" charset="0"/>
                          <a:cs typeface="Verdana"/>
                        </a:rPr>
                        <a:t> </a:t>
                      </a:r>
                      <a:r>
                        <a:rPr lang="en-US" sz="1000" dirty="0">
                          <a:latin typeface="Aptos" panose="020B0004020202020204" pitchFamily="34" charset="0"/>
                          <a:cs typeface="Verdana"/>
                        </a:rPr>
                        <a:t>activity</a:t>
                      </a:r>
                      <a:r>
                        <a:rPr lang="en-US" sz="1000" spc="-15" dirty="0">
                          <a:latin typeface="Aptos" panose="020B0004020202020204" pitchFamily="34" charset="0"/>
                          <a:cs typeface="Verdana"/>
                        </a:rPr>
                        <a:t> </a:t>
                      </a:r>
                      <a:r>
                        <a:rPr lang="en-US" sz="1000" dirty="0">
                          <a:latin typeface="Aptos" panose="020B0004020202020204" pitchFamily="34" charset="0"/>
                          <a:cs typeface="Verdana"/>
                        </a:rPr>
                        <a:t>on</a:t>
                      </a:r>
                      <a:r>
                        <a:rPr lang="en-US" sz="1000" spc="-60" dirty="0">
                          <a:latin typeface="Aptos" panose="020B0004020202020204" pitchFamily="34" charset="0"/>
                          <a:cs typeface="Verdana"/>
                        </a:rPr>
                        <a:t> </a:t>
                      </a:r>
                      <a:r>
                        <a:rPr lang="en-US" sz="1000" dirty="0">
                          <a:latin typeface="Aptos" panose="020B0004020202020204" pitchFamily="34" charset="0"/>
                          <a:cs typeface="Verdana"/>
                        </a:rPr>
                        <a:t>active</a:t>
                      </a:r>
                      <a:r>
                        <a:rPr lang="en-US" sz="1000" spc="-35" dirty="0">
                          <a:latin typeface="Aptos" panose="020B0004020202020204" pitchFamily="34" charset="0"/>
                          <a:cs typeface="Verdana"/>
                        </a:rPr>
                        <a:t> </a:t>
                      </a:r>
                      <a:r>
                        <a:rPr lang="en-US" sz="1000" dirty="0">
                          <a:latin typeface="Aptos" panose="020B0004020202020204" pitchFamily="34" charset="0"/>
                          <a:cs typeface="Verdana"/>
                        </a:rPr>
                        <a:t>grants</a:t>
                      </a:r>
                      <a:r>
                        <a:rPr lang="en-US" sz="1000" spc="-45" dirty="0">
                          <a:latin typeface="Aptos" panose="020B0004020202020204" pitchFamily="34" charset="0"/>
                          <a:cs typeface="Verdana"/>
                        </a:rPr>
                        <a:t> </a:t>
                      </a:r>
                      <a:r>
                        <a:rPr lang="en-US" sz="1000" dirty="0">
                          <a:latin typeface="Aptos" panose="020B0004020202020204" pitchFamily="34" charset="0"/>
                          <a:cs typeface="Verdana"/>
                        </a:rPr>
                        <a:t>and</a:t>
                      </a:r>
                      <a:r>
                        <a:rPr lang="en-US" sz="1000" spc="-35" dirty="0">
                          <a:latin typeface="Aptos" panose="020B0004020202020204" pitchFamily="34" charset="0"/>
                          <a:cs typeface="Verdana"/>
                        </a:rPr>
                        <a:t> </a:t>
                      </a:r>
                      <a:r>
                        <a:rPr lang="en-US" sz="1000" spc="-10" dirty="0">
                          <a:latin typeface="Aptos" panose="020B0004020202020204" pitchFamily="34" charset="0"/>
                          <a:cs typeface="Verdana"/>
                        </a:rPr>
                        <a:t>pending </a:t>
                      </a:r>
                      <a:r>
                        <a:rPr lang="en-US" sz="1000" dirty="0">
                          <a:latin typeface="Aptos" panose="020B0004020202020204" pitchFamily="34" charset="0"/>
                          <a:cs typeface="Verdana"/>
                        </a:rPr>
                        <a:t>applications</a:t>
                      </a:r>
                      <a:r>
                        <a:rPr lang="en-US" sz="1000" spc="-5" dirty="0">
                          <a:latin typeface="Aptos" panose="020B0004020202020204" pitchFamily="34" charset="0"/>
                          <a:cs typeface="Verdana"/>
                        </a:rPr>
                        <a:t> </a:t>
                      </a:r>
                      <a:r>
                        <a:rPr lang="en-US" sz="1000" dirty="0">
                          <a:latin typeface="Aptos" panose="020B0004020202020204" pitchFamily="34" charset="0"/>
                          <a:cs typeface="Verdana"/>
                        </a:rPr>
                        <a:t>with</a:t>
                      </a:r>
                      <a:r>
                        <a:rPr lang="en-US" sz="1000" spc="-45" dirty="0">
                          <a:latin typeface="Aptos" panose="020B0004020202020204" pitchFamily="34" charset="0"/>
                          <a:cs typeface="Verdana"/>
                        </a:rPr>
                        <a:t> </a:t>
                      </a:r>
                      <a:r>
                        <a:rPr lang="en-US" sz="1000" dirty="0">
                          <a:latin typeface="Aptos" panose="020B0004020202020204" pitchFamily="34" charset="0"/>
                          <a:cs typeface="Verdana"/>
                        </a:rPr>
                        <a:t>an</a:t>
                      </a:r>
                      <a:r>
                        <a:rPr lang="en-US" sz="1000" spc="-55" dirty="0">
                          <a:latin typeface="Aptos" panose="020B0004020202020204" pitchFamily="34" charset="0"/>
                          <a:cs typeface="Verdana"/>
                        </a:rPr>
                        <a:t> </a:t>
                      </a:r>
                      <a:r>
                        <a:rPr lang="en-US" sz="1000" dirty="0">
                          <a:latin typeface="Aptos" panose="020B0004020202020204" pitchFamily="34" charset="0"/>
                          <a:cs typeface="Verdana"/>
                        </a:rPr>
                        <a:t>agency</a:t>
                      </a:r>
                      <a:r>
                        <a:rPr lang="en-US" sz="1000" spc="-30" dirty="0">
                          <a:latin typeface="Aptos" panose="020B0004020202020204" pitchFamily="34" charset="0"/>
                          <a:cs typeface="Verdana"/>
                        </a:rPr>
                        <a:t> </a:t>
                      </a:r>
                      <a:r>
                        <a:rPr lang="en-US" sz="1000" dirty="0">
                          <a:latin typeface="Aptos" panose="020B0004020202020204" pitchFamily="34" charset="0"/>
                          <a:cs typeface="Verdana"/>
                        </a:rPr>
                        <a:t>are</a:t>
                      </a:r>
                      <a:r>
                        <a:rPr lang="en-US" sz="1000" spc="-40" dirty="0">
                          <a:latin typeface="Aptos" panose="020B0004020202020204" pitchFamily="34" charset="0"/>
                          <a:cs typeface="Verdana"/>
                        </a:rPr>
                        <a:t> </a:t>
                      </a:r>
                      <a:r>
                        <a:rPr lang="en-US" sz="1000" dirty="0">
                          <a:latin typeface="Aptos" panose="020B0004020202020204" pitchFamily="34" charset="0"/>
                          <a:cs typeface="Verdana"/>
                        </a:rPr>
                        <a:t>suspended</a:t>
                      </a:r>
                      <a:r>
                        <a:rPr lang="en-US" sz="1000" spc="-25" dirty="0">
                          <a:latin typeface="Aptos" panose="020B0004020202020204" pitchFamily="34" charset="0"/>
                          <a:cs typeface="Verdana"/>
                        </a:rPr>
                        <a:t> </a:t>
                      </a:r>
                      <a:r>
                        <a:rPr lang="en-US" sz="1000" dirty="0">
                          <a:latin typeface="Aptos" panose="020B0004020202020204" pitchFamily="34" charset="0"/>
                          <a:cs typeface="Verdana"/>
                        </a:rPr>
                        <a:t>in</a:t>
                      </a:r>
                      <a:r>
                        <a:rPr lang="en-US" sz="1000" spc="-40" dirty="0">
                          <a:latin typeface="Aptos" panose="020B0004020202020204" pitchFamily="34" charset="0"/>
                          <a:cs typeface="Verdana"/>
                        </a:rPr>
                        <a:t> </a:t>
                      </a:r>
                      <a:r>
                        <a:rPr lang="en-US" sz="1000" dirty="0">
                          <a:latin typeface="Aptos" panose="020B0004020202020204" pitchFamily="34" charset="0"/>
                          <a:cs typeface="Verdana"/>
                        </a:rPr>
                        <a:t>eGrants</a:t>
                      </a:r>
                      <a:r>
                        <a:rPr lang="en-US" sz="1000" spc="-35" dirty="0">
                          <a:latin typeface="Aptos" panose="020B0004020202020204" pitchFamily="34" charset="0"/>
                          <a:cs typeface="Verdana"/>
                        </a:rPr>
                        <a:t> </a:t>
                      </a:r>
                      <a:r>
                        <a:rPr lang="en-US" sz="1000" dirty="0">
                          <a:latin typeface="Aptos" panose="020B0004020202020204" pitchFamily="34" charset="0"/>
                          <a:cs typeface="Verdana"/>
                        </a:rPr>
                        <a:t>until</a:t>
                      </a:r>
                      <a:r>
                        <a:rPr lang="en-US" sz="1000" spc="-50" dirty="0">
                          <a:latin typeface="Aptos" panose="020B0004020202020204" pitchFamily="34" charset="0"/>
                          <a:cs typeface="Verdana"/>
                        </a:rPr>
                        <a:t> </a:t>
                      </a:r>
                      <a:r>
                        <a:rPr lang="en-US" sz="1000" dirty="0">
                          <a:latin typeface="Aptos" panose="020B0004020202020204" pitchFamily="34" charset="0"/>
                          <a:cs typeface="Verdana"/>
                        </a:rPr>
                        <a:t>the</a:t>
                      </a:r>
                      <a:r>
                        <a:rPr lang="en-US" sz="1000" spc="-40" dirty="0">
                          <a:latin typeface="Aptos" panose="020B0004020202020204" pitchFamily="34" charset="0"/>
                          <a:cs typeface="Verdana"/>
                        </a:rPr>
                        <a:t> </a:t>
                      </a:r>
                      <a:r>
                        <a:rPr lang="en-US" sz="1000" dirty="0">
                          <a:latin typeface="Aptos" panose="020B0004020202020204" pitchFamily="34" charset="0"/>
                          <a:cs typeface="Verdana"/>
                        </a:rPr>
                        <a:t>issue</a:t>
                      </a:r>
                      <a:r>
                        <a:rPr lang="en-US" sz="1000" spc="-35" dirty="0">
                          <a:latin typeface="Aptos" panose="020B0004020202020204" pitchFamily="34" charset="0"/>
                          <a:cs typeface="Verdana"/>
                        </a:rPr>
                        <a:t> </a:t>
                      </a:r>
                      <a:r>
                        <a:rPr lang="en-US" sz="1000" dirty="0">
                          <a:latin typeface="Aptos" panose="020B0004020202020204" pitchFamily="34" charset="0"/>
                          <a:cs typeface="Verdana"/>
                        </a:rPr>
                        <a:t>is</a:t>
                      </a:r>
                      <a:r>
                        <a:rPr lang="en-US" sz="1000" spc="-45" dirty="0">
                          <a:latin typeface="Aptos" panose="020B0004020202020204" pitchFamily="34" charset="0"/>
                          <a:cs typeface="Verdana"/>
                        </a:rPr>
                        <a:t> </a:t>
                      </a:r>
                      <a:r>
                        <a:rPr lang="en-US" sz="1000" spc="-10" dirty="0">
                          <a:latin typeface="Aptos" panose="020B0004020202020204" pitchFamily="34" charset="0"/>
                          <a:cs typeface="Verdana"/>
                        </a:rPr>
                        <a:t>resolved.</a:t>
                      </a:r>
                      <a:endParaRPr lang="en-US" sz="1000" dirty="0">
                        <a:latin typeface="Aptos" panose="020B0004020202020204" pitchFamily="34" charset="0"/>
                        <a:cs typeface="Verdan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9019832"/>
                  </a:ext>
                </a:extLst>
              </a:tr>
            </a:tbl>
          </a:graphicData>
        </a:graphic>
      </p:graphicFrame>
      <p:grpSp>
        <p:nvGrpSpPr>
          <p:cNvPr id="8" name="Group 7">
            <a:extLst>
              <a:ext uri="{FF2B5EF4-FFF2-40B4-BE49-F238E27FC236}">
                <a16:creationId xmlns:a16="http://schemas.microsoft.com/office/drawing/2014/main" id="{B937620B-37CA-CB9C-D5C6-47F33CA1B89B}"/>
              </a:ext>
            </a:extLst>
          </p:cNvPr>
          <p:cNvGrpSpPr/>
          <p:nvPr/>
        </p:nvGrpSpPr>
        <p:grpSpPr>
          <a:xfrm>
            <a:off x="1108862" y="1830749"/>
            <a:ext cx="10040551" cy="2999100"/>
            <a:chOff x="1108862" y="1830749"/>
            <a:chExt cx="10040551" cy="2999100"/>
          </a:xfrm>
        </p:grpSpPr>
        <p:pic>
          <p:nvPicPr>
            <p:cNvPr id="7" name="object 3">
              <a:extLst>
                <a:ext uri="{FF2B5EF4-FFF2-40B4-BE49-F238E27FC236}">
                  <a16:creationId xmlns:a16="http://schemas.microsoft.com/office/drawing/2014/main" id="{33D30D46-1CB5-A683-1076-9C34A9842DB1}"/>
                </a:ext>
              </a:extLst>
            </p:cNvPr>
            <p:cNvPicPr/>
            <p:nvPr/>
          </p:nvPicPr>
          <p:blipFill>
            <a:blip r:embed="rId4" cstate="print"/>
            <a:stretch>
              <a:fillRect/>
            </a:stretch>
          </p:blipFill>
          <p:spPr>
            <a:xfrm>
              <a:off x="1108862" y="3368346"/>
              <a:ext cx="5547359" cy="1461503"/>
            </a:xfrm>
            <a:prstGeom prst="rect">
              <a:avLst/>
            </a:prstGeom>
          </p:spPr>
        </p:pic>
        <p:sp>
          <p:nvSpPr>
            <p:cNvPr id="12" name="object 5">
              <a:extLst>
                <a:ext uri="{FF2B5EF4-FFF2-40B4-BE49-F238E27FC236}">
                  <a16:creationId xmlns:a16="http://schemas.microsoft.com/office/drawing/2014/main" id="{2331B404-5A91-C81F-3342-4093F7863107}"/>
                </a:ext>
              </a:extLst>
            </p:cNvPr>
            <p:cNvSpPr txBox="1"/>
            <p:nvPr/>
          </p:nvSpPr>
          <p:spPr>
            <a:xfrm>
              <a:off x="1108862" y="1830749"/>
              <a:ext cx="10040551" cy="1305486"/>
            </a:xfrm>
            <a:prstGeom prst="rect">
              <a:avLst/>
            </a:prstGeom>
          </p:spPr>
          <p:txBody>
            <a:bodyPr vert="horz" wrap="square" lIns="0" tIns="12700" rIns="0" bIns="0" rtlCol="0">
              <a:spAutoFit/>
            </a:bodyPr>
            <a:lstStyle/>
            <a:p>
              <a:pPr marL="12700" marR="191135">
                <a:lnSpc>
                  <a:spcPct val="100000"/>
                </a:lnSpc>
                <a:spcBef>
                  <a:spcPts val="100"/>
                </a:spcBef>
              </a:pPr>
              <a:r>
                <a:rPr sz="1400" dirty="0">
                  <a:latin typeface="Aptos" panose="020B0004020202020204" pitchFamily="34" charset="0"/>
                  <a:cs typeface="Verdana"/>
                </a:rPr>
                <a:t>Conditions</a:t>
              </a:r>
              <a:r>
                <a:rPr sz="1400" spc="-55" dirty="0">
                  <a:latin typeface="Aptos" panose="020B0004020202020204" pitchFamily="34" charset="0"/>
                  <a:cs typeface="Verdana"/>
                </a:rPr>
                <a:t> </a:t>
              </a:r>
              <a:r>
                <a:rPr sz="1400" dirty="0">
                  <a:latin typeface="Aptos" panose="020B0004020202020204" pitchFamily="34" charset="0"/>
                  <a:cs typeface="Verdana"/>
                </a:rPr>
                <a:t>of</a:t>
              </a:r>
              <a:r>
                <a:rPr sz="1400" spc="-45" dirty="0">
                  <a:latin typeface="Aptos" panose="020B0004020202020204" pitchFamily="34" charset="0"/>
                  <a:cs typeface="Verdana"/>
                </a:rPr>
                <a:t> </a:t>
              </a:r>
              <a:r>
                <a:rPr sz="1400" dirty="0">
                  <a:latin typeface="Aptos" panose="020B0004020202020204" pitchFamily="34" charset="0"/>
                  <a:cs typeface="Verdana"/>
                </a:rPr>
                <a:t>funding</a:t>
              </a:r>
              <a:r>
                <a:rPr sz="1400" spc="-55" dirty="0">
                  <a:latin typeface="Aptos" panose="020B0004020202020204" pitchFamily="34" charset="0"/>
                  <a:cs typeface="Verdana"/>
                </a:rPr>
                <a:t> </a:t>
              </a:r>
              <a:r>
                <a:rPr sz="1400" dirty="0">
                  <a:latin typeface="Aptos" panose="020B0004020202020204" pitchFamily="34" charset="0"/>
                  <a:cs typeface="Verdana"/>
                </a:rPr>
                <a:t>represent</a:t>
              </a:r>
              <a:r>
                <a:rPr sz="1400" spc="-30" dirty="0">
                  <a:latin typeface="Aptos" panose="020B0004020202020204" pitchFamily="34" charset="0"/>
                  <a:cs typeface="Verdana"/>
                </a:rPr>
                <a:t> </a:t>
              </a:r>
              <a:r>
                <a:rPr sz="1400" dirty="0">
                  <a:latin typeface="Aptos" panose="020B0004020202020204" pitchFamily="34" charset="0"/>
                  <a:cs typeface="Verdana"/>
                </a:rPr>
                <a:t>outstanding</a:t>
              </a:r>
              <a:r>
                <a:rPr sz="1400" spc="-45" dirty="0">
                  <a:latin typeface="Aptos" panose="020B0004020202020204" pitchFamily="34" charset="0"/>
                  <a:cs typeface="Verdana"/>
                </a:rPr>
                <a:t> </a:t>
              </a:r>
              <a:r>
                <a:rPr sz="1400" dirty="0">
                  <a:latin typeface="Aptos" panose="020B0004020202020204" pitchFamily="34" charset="0"/>
                  <a:cs typeface="Verdana"/>
                </a:rPr>
                <a:t>items</a:t>
              </a:r>
              <a:r>
                <a:rPr sz="1400" spc="-40" dirty="0">
                  <a:latin typeface="Aptos" panose="020B0004020202020204" pitchFamily="34" charset="0"/>
                  <a:cs typeface="Verdana"/>
                </a:rPr>
                <a:t> </a:t>
              </a:r>
              <a:r>
                <a:rPr sz="1400" dirty="0">
                  <a:latin typeface="Aptos" panose="020B0004020202020204" pitchFamily="34" charset="0"/>
                  <a:cs typeface="Verdana"/>
                </a:rPr>
                <a:t>identified</a:t>
              </a:r>
              <a:r>
                <a:rPr sz="1400" spc="-35" dirty="0">
                  <a:latin typeface="Aptos" panose="020B0004020202020204" pitchFamily="34" charset="0"/>
                  <a:cs typeface="Verdana"/>
                </a:rPr>
                <a:t> </a:t>
              </a:r>
              <a:r>
                <a:rPr sz="1400" dirty="0">
                  <a:latin typeface="Aptos" panose="020B0004020202020204" pitchFamily="34" charset="0"/>
                  <a:cs typeface="Verdana"/>
                </a:rPr>
                <a:t>during</a:t>
              </a:r>
              <a:r>
                <a:rPr sz="1400" spc="-55" dirty="0">
                  <a:latin typeface="Aptos" panose="020B0004020202020204" pitchFamily="34" charset="0"/>
                  <a:cs typeface="Verdana"/>
                </a:rPr>
                <a:t> </a:t>
              </a:r>
              <a:r>
                <a:rPr sz="1400" dirty="0">
                  <a:latin typeface="Aptos" panose="020B0004020202020204" pitchFamily="34" charset="0"/>
                  <a:cs typeface="Verdana"/>
                </a:rPr>
                <a:t>the</a:t>
              </a:r>
              <a:r>
                <a:rPr sz="1400" spc="-40" dirty="0">
                  <a:latin typeface="Aptos" panose="020B0004020202020204" pitchFamily="34" charset="0"/>
                  <a:cs typeface="Verdana"/>
                </a:rPr>
                <a:t> </a:t>
              </a:r>
              <a:r>
                <a:rPr sz="1400" dirty="0">
                  <a:latin typeface="Aptos" panose="020B0004020202020204" pitchFamily="34" charset="0"/>
                  <a:cs typeface="Verdana"/>
                </a:rPr>
                <a:t>application</a:t>
              </a:r>
              <a:r>
                <a:rPr sz="1400" spc="-50" dirty="0">
                  <a:latin typeface="Aptos" panose="020B0004020202020204" pitchFamily="34" charset="0"/>
                  <a:cs typeface="Verdana"/>
                </a:rPr>
                <a:t> </a:t>
              </a:r>
              <a:r>
                <a:rPr sz="1400" dirty="0">
                  <a:latin typeface="Aptos" panose="020B0004020202020204" pitchFamily="34" charset="0"/>
                  <a:cs typeface="Verdana"/>
                </a:rPr>
                <a:t>review</a:t>
              </a:r>
              <a:r>
                <a:rPr sz="1400" spc="-50" dirty="0">
                  <a:latin typeface="Aptos" panose="020B0004020202020204" pitchFamily="34" charset="0"/>
                  <a:cs typeface="Verdana"/>
                </a:rPr>
                <a:t> </a:t>
              </a:r>
              <a:r>
                <a:rPr sz="1400" spc="-25" dirty="0">
                  <a:latin typeface="Aptos" panose="020B0004020202020204" pitchFamily="34" charset="0"/>
                  <a:cs typeface="Verdana"/>
                </a:rPr>
                <a:t>or </a:t>
              </a:r>
              <a:r>
                <a:rPr sz="1400" dirty="0">
                  <a:latin typeface="Aptos" panose="020B0004020202020204" pitchFamily="34" charset="0"/>
                  <a:cs typeface="Verdana"/>
                </a:rPr>
                <a:t>a</a:t>
              </a:r>
              <a:r>
                <a:rPr sz="1400" spc="-30" dirty="0">
                  <a:latin typeface="Aptos" panose="020B0004020202020204" pitchFamily="34" charset="0"/>
                  <a:cs typeface="Verdana"/>
                </a:rPr>
                <a:t> </a:t>
              </a:r>
              <a:r>
                <a:rPr sz="1400" dirty="0">
                  <a:latin typeface="Aptos" panose="020B0004020202020204" pitchFamily="34" charset="0"/>
                  <a:cs typeface="Verdana"/>
                </a:rPr>
                <a:t>reminder</a:t>
              </a:r>
              <a:r>
                <a:rPr sz="1400" spc="-30" dirty="0">
                  <a:latin typeface="Aptos" panose="020B0004020202020204" pitchFamily="34" charset="0"/>
                  <a:cs typeface="Verdana"/>
                </a:rPr>
                <a:t> </a:t>
              </a:r>
              <a:r>
                <a:rPr sz="1400" dirty="0">
                  <a:latin typeface="Aptos" panose="020B0004020202020204" pitchFamily="34" charset="0"/>
                  <a:cs typeface="Verdana"/>
                </a:rPr>
                <a:t>of</a:t>
              </a:r>
              <a:r>
                <a:rPr sz="1400" spc="-25" dirty="0">
                  <a:latin typeface="Aptos" panose="020B0004020202020204" pitchFamily="34" charset="0"/>
                  <a:cs typeface="Verdana"/>
                </a:rPr>
                <a:t> </a:t>
              </a:r>
              <a:r>
                <a:rPr sz="1400" dirty="0">
                  <a:latin typeface="Aptos" panose="020B0004020202020204" pitchFamily="34" charset="0"/>
                  <a:cs typeface="Verdana"/>
                </a:rPr>
                <a:t>actions</a:t>
              </a:r>
              <a:r>
                <a:rPr sz="1400" spc="-45" dirty="0">
                  <a:latin typeface="Aptos" panose="020B0004020202020204" pitchFamily="34" charset="0"/>
                  <a:cs typeface="Verdana"/>
                </a:rPr>
                <a:t> </a:t>
              </a:r>
              <a:r>
                <a:rPr sz="1400" dirty="0">
                  <a:latin typeface="Aptos" panose="020B0004020202020204" pitchFamily="34" charset="0"/>
                  <a:cs typeface="Verdana"/>
                </a:rPr>
                <a:t>to</a:t>
              </a:r>
              <a:r>
                <a:rPr sz="1400" spc="-20" dirty="0">
                  <a:latin typeface="Aptos" panose="020B0004020202020204" pitchFamily="34" charset="0"/>
                  <a:cs typeface="Verdana"/>
                </a:rPr>
                <a:t> </a:t>
              </a:r>
              <a:r>
                <a:rPr sz="1400" dirty="0">
                  <a:latin typeface="Aptos" panose="020B0004020202020204" pitchFamily="34" charset="0"/>
                  <a:cs typeface="Verdana"/>
                </a:rPr>
                <a:t>be</a:t>
              </a:r>
              <a:r>
                <a:rPr sz="1400" spc="-20" dirty="0">
                  <a:latin typeface="Aptos" panose="020B0004020202020204" pitchFamily="34" charset="0"/>
                  <a:cs typeface="Verdana"/>
                </a:rPr>
                <a:t> </a:t>
              </a:r>
              <a:r>
                <a:rPr sz="1400" dirty="0">
                  <a:latin typeface="Aptos" panose="020B0004020202020204" pitchFamily="34" charset="0"/>
                  <a:cs typeface="Verdana"/>
                </a:rPr>
                <a:t>taken</a:t>
              </a:r>
              <a:r>
                <a:rPr sz="1400" spc="-25" dirty="0">
                  <a:latin typeface="Aptos" panose="020B0004020202020204" pitchFamily="34" charset="0"/>
                  <a:cs typeface="Verdana"/>
                </a:rPr>
                <a:t> </a:t>
              </a:r>
              <a:r>
                <a:rPr sz="1400" dirty="0">
                  <a:latin typeface="Aptos" panose="020B0004020202020204" pitchFamily="34" charset="0"/>
                  <a:cs typeface="Verdana"/>
                </a:rPr>
                <a:t>once</a:t>
              </a:r>
              <a:r>
                <a:rPr sz="1400" spc="-35" dirty="0">
                  <a:latin typeface="Aptos" panose="020B0004020202020204" pitchFamily="34" charset="0"/>
                  <a:cs typeface="Verdana"/>
                </a:rPr>
                <a:t> </a:t>
              </a:r>
              <a:r>
                <a:rPr sz="1400" dirty="0">
                  <a:latin typeface="Aptos" panose="020B0004020202020204" pitchFamily="34" charset="0"/>
                  <a:cs typeface="Verdana"/>
                </a:rPr>
                <a:t>the</a:t>
              </a:r>
              <a:r>
                <a:rPr sz="1400" spc="-20" dirty="0">
                  <a:latin typeface="Aptos" panose="020B0004020202020204" pitchFamily="34" charset="0"/>
                  <a:cs typeface="Verdana"/>
                </a:rPr>
                <a:t> </a:t>
              </a:r>
              <a:r>
                <a:rPr sz="1400" dirty="0">
                  <a:latin typeface="Aptos" panose="020B0004020202020204" pitchFamily="34" charset="0"/>
                  <a:cs typeface="Verdana"/>
                </a:rPr>
                <a:t>grant</a:t>
              </a:r>
              <a:r>
                <a:rPr sz="1400" spc="-30" dirty="0">
                  <a:latin typeface="Aptos" panose="020B0004020202020204" pitchFamily="34" charset="0"/>
                  <a:cs typeface="Verdana"/>
                </a:rPr>
                <a:t> </a:t>
              </a:r>
              <a:r>
                <a:rPr sz="1400" dirty="0">
                  <a:latin typeface="Aptos" panose="020B0004020202020204" pitchFamily="34" charset="0"/>
                  <a:cs typeface="Verdana"/>
                </a:rPr>
                <a:t>is</a:t>
              </a:r>
              <a:r>
                <a:rPr sz="1400" spc="-30" dirty="0">
                  <a:latin typeface="Aptos" panose="020B0004020202020204" pitchFamily="34" charset="0"/>
                  <a:cs typeface="Verdana"/>
                </a:rPr>
                <a:t> </a:t>
              </a:r>
              <a:r>
                <a:rPr sz="1400" spc="-10" dirty="0">
                  <a:latin typeface="Aptos" panose="020B0004020202020204" pitchFamily="34" charset="0"/>
                  <a:cs typeface="Verdana"/>
                </a:rPr>
                <a:t>awarded.</a:t>
              </a:r>
              <a:endParaRPr sz="1800" dirty="0">
                <a:latin typeface="Aptos" panose="020B0004020202020204" pitchFamily="34" charset="0"/>
                <a:cs typeface="Verdana"/>
              </a:endParaRPr>
            </a:p>
            <a:p>
              <a:pPr marL="7675880" marR="5080">
                <a:lnSpc>
                  <a:spcPct val="100000"/>
                </a:lnSpc>
              </a:pPr>
              <a:r>
                <a:rPr sz="1400" dirty="0">
                  <a:latin typeface="Aptos" panose="020B0004020202020204" pitchFamily="34" charset="0"/>
                  <a:cs typeface="Verdana"/>
                </a:rPr>
                <a:t>When</a:t>
              </a:r>
              <a:r>
                <a:rPr sz="1400" spc="-35" dirty="0">
                  <a:latin typeface="Aptos" panose="020B0004020202020204" pitchFamily="34" charset="0"/>
                  <a:cs typeface="Verdana"/>
                </a:rPr>
                <a:t> </a:t>
              </a:r>
              <a:r>
                <a:rPr sz="1400" dirty="0">
                  <a:latin typeface="Aptos" panose="020B0004020202020204" pitchFamily="34" charset="0"/>
                  <a:cs typeface="Verdana"/>
                </a:rPr>
                <a:t>the</a:t>
              </a:r>
              <a:r>
                <a:rPr sz="1400" spc="-30" dirty="0">
                  <a:latin typeface="Aptos" panose="020B0004020202020204" pitchFamily="34" charset="0"/>
                  <a:cs typeface="Verdana"/>
                </a:rPr>
                <a:t> </a:t>
              </a:r>
              <a:r>
                <a:rPr sz="1400" dirty="0">
                  <a:latin typeface="Aptos" panose="020B0004020202020204" pitchFamily="34" charset="0"/>
                  <a:cs typeface="Verdana"/>
                </a:rPr>
                <a:t>condition</a:t>
              </a:r>
              <a:r>
                <a:rPr sz="1400" spc="-15" dirty="0">
                  <a:latin typeface="Aptos" panose="020B0004020202020204" pitchFamily="34" charset="0"/>
                  <a:cs typeface="Verdana"/>
                </a:rPr>
                <a:t> </a:t>
              </a:r>
              <a:r>
                <a:rPr sz="1400" dirty="0">
                  <a:latin typeface="Aptos" panose="020B0004020202020204" pitchFamily="34" charset="0"/>
                  <a:cs typeface="Verdana"/>
                </a:rPr>
                <a:t>is</a:t>
              </a:r>
              <a:r>
                <a:rPr sz="1400" spc="-30" dirty="0">
                  <a:latin typeface="Aptos" panose="020B0004020202020204" pitchFamily="34" charset="0"/>
                  <a:cs typeface="Verdana"/>
                </a:rPr>
                <a:t> </a:t>
              </a:r>
              <a:r>
                <a:rPr sz="1400" dirty="0">
                  <a:latin typeface="Aptos" panose="020B0004020202020204" pitchFamily="34" charset="0"/>
                  <a:cs typeface="Verdana"/>
                </a:rPr>
                <a:t>met</a:t>
              </a:r>
              <a:r>
                <a:rPr sz="1400" spc="-35" dirty="0">
                  <a:latin typeface="Aptos" panose="020B0004020202020204" pitchFamily="34" charset="0"/>
                  <a:cs typeface="Verdana"/>
                </a:rPr>
                <a:t> </a:t>
              </a:r>
              <a:r>
                <a:rPr sz="1400" spc="-25" dirty="0">
                  <a:latin typeface="Aptos" panose="020B0004020202020204" pitchFamily="34" charset="0"/>
                  <a:cs typeface="Verdana"/>
                </a:rPr>
                <a:t>the </a:t>
              </a:r>
              <a:r>
                <a:rPr lang="en-US" sz="1400" spc="-25" dirty="0">
                  <a:latin typeface="Aptos" panose="020B0004020202020204" pitchFamily="34" charset="0"/>
                  <a:cs typeface="Verdana"/>
                </a:rPr>
                <a:t>"</a:t>
              </a:r>
              <a:r>
                <a:rPr sz="1400" dirty="0">
                  <a:latin typeface="Aptos" panose="020B0004020202020204" pitchFamily="34" charset="0"/>
                  <a:cs typeface="Verdana"/>
                </a:rPr>
                <a:t>Date</a:t>
              </a:r>
              <a:r>
                <a:rPr sz="1400" spc="-30" dirty="0">
                  <a:latin typeface="Aptos" panose="020B0004020202020204" pitchFamily="34" charset="0"/>
                  <a:cs typeface="Verdana"/>
                </a:rPr>
                <a:t> </a:t>
              </a:r>
              <a:r>
                <a:rPr sz="1400" dirty="0">
                  <a:latin typeface="Aptos" panose="020B0004020202020204" pitchFamily="34" charset="0"/>
                  <a:cs typeface="Verdana"/>
                </a:rPr>
                <a:t>Met</a:t>
              </a:r>
              <a:r>
                <a:rPr lang="en-US" sz="1400" dirty="0">
                  <a:latin typeface="Aptos" panose="020B0004020202020204" pitchFamily="34" charset="0"/>
                  <a:cs typeface="Verdana"/>
                </a:rPr>
                <a:t>"</a:t>
              </a:r>
              <a:r>
                <a:rPr sz="1400" spc="-30" dirty="0">
                  <a:latin typeface="Aptos" panose="020B0004020202020204" pitchFamily="34" charset="0"/>
                  <a:cs typeface="Verdana"/>
                </a:rPr>
                <a:t> </a:t>
              </a:r>
              <a:r>
                <a:rPr sz="1400" dirty="0">
                  <a:latin typeface="Aptos" panose="020B0004020202020204" pitchFamily="34" charset="0"/>
                  <a:cs typeface="Verdana"/>
                </a:rPr>
                <a:t>field</a:t>
              </a:r>
              <a:r>
                <a:rPr sz="1400" spc="-25" dirty="0">
                  <a:latin typeface="Aptos" panose="020B0004020202020204" pitchFamily="34" charset="0"/>
                  <a:cs typeface="Verdana"/>
                </a:rPr>
                <a:t> </a:t>
              </a:r>
              <a:r>
                <a:rPr sz="1400" dirty="0">
                  <a:latin typeface="Aptos" panose="020B0004020202020204" pitchFamily="34" charset="0"/>
                  <a:cs typeface="Verdana"/>
                </a:rPr>
                <a:t>will</a:t>
              </a:r>
              <a:r>
                <a:rPr sz="1400" spc="-20" dirty="0">
                  <a:latin typeface="Aptos" panose="020B0004020202020204" pitchFamily="34" charset="0"/>
                  <a:cs typeface="Verdana"/>
                </a:rPr>
                <a:t> </a:t>
              </a:r>
              <a:r>
                <a:rPr sz="1400" dirty="0">
                  <a:latin typeface="Aptos" panose="020B0004020202020204" pitchFamily="34" charset="0"/>
                  <a:cs typeface="Verdana"/>
                </a:rPr>
                <a:t>show</a:t>
              </a:r>
              <a:r>
                <a:rPr sz="1400" spc="-15" dirty="0">
                  <a:latin typeface="Aptos" panose="020B0004020202020204" pitchFamily="34" charset="0"/>
                  <a:cs typeface="Verdana"/>
                </a:rPr>
                <a:t> </a:t>
              </a:r>
              <a:r>
                <a:rPr sz="1400" spc="-25" dirty="0">
                  <a:latin typeface="Aptos" panose="020B0004020202020204" pitchFamily="34" charset="0"/>
                  <a:cs typeface="Verdana"/>
                </a:rPr>
                <a:t>the </a:t>
              </a:r>
              <a:r>
                <a:rPr sz="1400" dirty="0">
                  <a:latin typeface="Aptos" panose="020B0004020202020204" pitchFamily="34" charset="0"/>
                  <a:cs typeface="Verdana"/>
                </a:rPr>
                <a:t>date</a:t>
              </a:r>
              <a:r>
                <a:rPr sz="1400" spc="-40" dirty="0">
                  <a:latin typeface="Aptos" panose="020B0004020202020204" pitchFamily="34" charset="0"/>
                  <a:cs typeface="Verdana"/>
                </a:rPr>
                <a:t> </a:t>
              </a:r>
              <a:r>
                <a:rPr sz="1400" dirty="0">
                  <a:latin typeface="Aptos" panose="020B0004020202020204" pitchFamily="34" charset="0"/>
                  <a:cs typeface="Verdana"/>
                </a:rPr>
                <a:t>the</a:t>
              </a:r>
              <a:r>
                <a:rPr sz="1400" spc="-50" dirty="0">
                  <a:latin typeface="Aptos" panose="020B0004020202020204" pitchFamily="34" charset="0"/>
                  <a:cs typeface="Verdana"/>
                </a:rPr>
                <a:t> </a:t>
              </a:r>
              <a:r>
                <a:rPr sz="1400" dirty="0">
                  <a:latin typeface="Aptos" panose="020B0004020202020204" pitchFamily="34" charset="0"/>
                  <a:cs typeface="Verdana"/>
                </a:rPr>
                <a:t>condition</a:t>
              </a:r>
              <a:r>
                <a:rPr sz="1400" spc="-10" dirty="0">
                  <a:latin typeface="Aptos" panose="020B0004020202020204" pitchFamily="34" charset="0"/>
                  <a:cs typeface="Verdana"/>
                </a:rPr>
                <a:t> </a:t>
              </a:r>
              <a:r>
                <a:rPr sz="1400" dirty="0">
                  <a:latin typeface="Aptos" panose="020B0004020202020204" pitchFamily="34" charset="0"/>
                  <a:cs typeface="Verdana"/>
                </a:rPr>
                <a:t>was</a:t>
              </a:r>
              <a:r>
                <a:rPr sz="1400" spc="-35" dirty="0">
                  <a:latin typeface="Aptos" panose="020B0004020202020204" pitchFamily="34" charset="0"/>
                  <a:cs typeface="Verdana"/>
                </a:rPr>
                <a:t> </a:t>
              </a:r>
              <a:r>
                <a:rPr sz="1400" spc="-10" dirty="0">
                  <a:latin typeface="Aptos" panose="020B0004020202020204" pitchFamily="34" charset="0"/>
                  <a:cs typeface="Verdana"/>
                </a:rPr>
                <a:t>cleared.</a:t>
              </a:r>
              <a:endParaRPr sz="1400" dirty="0">
                <a:latin typeface="Aptos" panose="020B0004020202020204" pitchFamily="34" charset="0"/>
                <a:cs typeface="Verdana"/>
              </a:endParaRPr>
            </a:p>
          </p:txBody>
        </p:sp>
        <p:sp>
          <p:nvSpPr>
            <p:cNvPr id="25" name="object 9">
              <a:extLst>
                <a:ext uri="{FF2B5EF4-FFF2-40B4-BE49-F238E27FC236}">
                  <a16:creationId xmlns:a16="http://schemas.microsoft.com/office/drawing/2014/main" id="{44D317E7-688C-10A4-E74D-F9A081C7B1C4}"/>
                </a:ext>
              </a:extLst>
            </p:cNvPr>
            <p:cNvSpPr txBox="1"/>
            <p:nvPr/>
          </p:nvSpPr>
          <p:spPr>
            <a:xfrm>
              <a:off x="6818200" y="3549568"/>
              <a:ext cx="4331213" cy="1263808"/>
            </a:xfrm>
            <a:prstGeom prst="rect">
              <a:avLst/>
            </a:prstGeom>
          </p:spPr>
          <p:txBody>
            <a:bodyPr vert="horz" wrap="square" lIns="0" tIns="12065" rIns="0" bIns="0" rtlCol="0">
              <a:spAutoFit/>
            </a:bodyPr>
            <a:lstStyle/>
            <a:p>
              <a:pPr marL="12700" marR="5080">
                <a:lnSpc>
                  <a:spcPct val="100000"/>
                </a:lnSpc>
                <a:spcBef>
                  <a:spcPts val="95"/>
                </a:spcBef>
              </a:pPr>
              <a:r>
                <a:rPr lang="en-US" sz="1300" dirty="0">
                  <a:latin typeface="Aptos" panose="020B0004020202020204" pitchFamily="34" charset="0"/>
                  <a:cs typeface="Verdana"/>
                </a:rPr>
                <a:t>When a hold is placed on a project, t</a:t>
              </a:r>
              <a:r>
                <a:rPr sz="1300" dirty="0">
                  <a:latin typeface="Aptos" panose="020B0004020202020204" pitchFamily="34" charset="0"/>
                  <a:cs typeface="Verdana"/>
                </a:rPr>
                <a:t>he</a:t>
              </a:r>
              <a:r>
                <a:rPr sz="1300" spc="-35" dirty="0">
                  <a:latin typeface="Aptos" panose="020B0004020202020204" pitchFamily="34" charset="0"/>
                  <a:cs typeface="Verdana"/>
                </a:rPr>
                <a:t> </a:t>
              </a:r>
              <a:r>
                <a:rPr sz="1300" dirty="0">
                  <a:latin typeface="Aptos" panose="020B0004020202020204" pitchFamily="34" charset="0"/>
                  <a:cs typeface="Verdana"/>
                </a:rPr>
                <a:t>project</a:t>
              </a:r>
              <a:r>
                <a:rPr sz="1300" spc="-40" dirty="0">
                  <a:latin typeface="Aptos" panose="020B0004020202020204" pitchFamily="34" charset="0"/>
                  <a:cs typeface="Verdana"/>
                </a:rPr>
                <a:t> </a:t>
              </a:r>
              <a:r>
                <a:rPr sz="1300" dirty="0">
                  <a:latin typeface="Aptos" panose="020B0004020202020204" pitchFamily="34" charset="0"/>
                  <a:cs typeface="Verdana"/>
                </a:rPr>
                <a:t>“Status”</a:t>
              </a:r>
              <a:r>
                <a:rPr sz="1300" spc="-15" dirty="0">
                  <a:latin typeface="Aptos" panose="020B0004020202020204" pitchFamily="34" charset="0"/>
                  <a:cs typeface="Verdana"/>
                </a:rPr>
                <a:t> </a:t>
              </a:r>
              <a:r>
                <a:rPr sz="1300" dirty="0">
                  <a:latin typeface="Aptos" panose="020B0004020202020204" pitchFamily="34" charset="0"/>
                  <a:cs typeface="Verdana"/>
                </a:rPr>
                <a:t>will</a:t>
              </a:r>
              <a:r>
                <a:rPr sz="1300" spc="-30" dirty="0">
                  <a:latin typeface="Aptos" panose="020B0004020202020204" pitchFamily="34" charset="0"/>
                  <a:cs typeface="Verdana"/>
                </a:rPr>
                <a:t> </a:t>
              </a:r>
              <a:r>
                <a:rPr sz="1300" dirty="0">
                  <a:latin typeface="Aptos" panose="020B0004020202020204" pitchFamily="34" charset="0"/>
                  <a:cs typeface="Verdana"/>
                </a:rPr>
                <a:t>be</a:t>
              </a:r>
              <a:r>
                <a:rPr sz="1300" spc="-30" dirty="0">
                  <a:latin typeface="Aptos" panose="020B0004020202020204" pitchFamily="34" charset="0"/>
                  <a:cs typeface="Verdana"/>
                </a:rPr>
                <a:t> </a:t>
              </a:r>
              <a:r>
                <a:rPr sz="1300" spc="-20" dirty="0">
                  <a:latin typeface="Aptos" panose="020B0004020202020204" pitchFamily="34" charset="0"/>
                  <a:cs typeface="Verdana"/>
                </a:rPr>
                <a:t>show</a:t>
              </a:r>
              <a:r>
                <a:rPr lang="en-US" sz="1300" spc="-20" dirty="0">
                  <a:latin typeface="Aptos" panose="020B0004020202020204" pitchFamily="34" charset="0"/>
                  <a:cs typeface="Verdana"/>
                </a:rPr>
                <a:t>:</a:t>
              </a:r>
            </a:p>
            <a:p>
              <a:pPr marL="298450" marR="5080" indent="-285750">
                <a:lnSpc>
                  <a:spcPct val="100000"/>
                </a:lnSpc>
                <a:spcBef>
                  <a:spcPts val="95"/>
                </a:spcBef>
                <a:buSzPct val="70000"/>
                <a:buFont typeface="Arial" panose="020B0604020202020204" pitchFamily="34" charset="0"/>
                <a:buChar char="•"/>
              </a:pPr>
              <a:r>
                <a:rPr sz="1300" dirty="0">
                  <a:latin typeface="Aptos" panose="020B0004020202020204" pitchFamily="34" charset="0"/>
                  <a:cs typeface="Verdana"/>
                </a:rPr>
                <a:t>[</a:t>
              </a:r>
              <a:r>
                <a:rPr sz="1300" dirty="0">
                  <a:solidFill>
                    <a:srgbClr val="C00000"/>
                  </a:solidFill>
                  <a:latin typeface="Aptos" panose="020B0004020202020204" pitchFamily="34" charset="0"/>
                  <a:cs typeface="Verdana"/>
                </a:rPr>
                <a:t>FUND</a:t>
              </a:r>
              <a:r>
                <a:rPr sz="1300" spc="-30" dirty="0">
                  <a:solidFill>
                    <a:srgbClr val="C00000"/>
                  </a:solidFill>
                  <a:latin typeface="Aptos" panose="020B0004020202020204" pitchFamily="34" charset="0"/>
                  <a:cs typeface="Verdana"/>
                </a:rPr>
                <a:t> </a:t>
              </a:r>
              <a:r>
                <a:rPr sz="1300" dirty="0">
                  <a:solidFill>
                    <a:srgbClr val="C00000"/>
                  </a:solidFill>
                  <a:latin typeface="Aptos" panose="020B0004020202020204" pitchFamily="34" charset="0"/>
                  <a:cs typeface="Verdana"/>
                </a:rPr>
                <a:t>HOLD</a:t>
              </a:r>
              <a:r>
                <a:rPr sz="1300" dirty="0">
                  <a:latin typeface="Aptos" panose="020B0004020202020204" pitchFamily="34" charset="0"/>
                  <a:cs typeface="Verdana"/>
                </a:rPr>
                <a:t>]</a:t>
              </a:r>
              <a:r>
                <a:rPr lang="en-US" sz="1300" dirty="0">
                  <a:latin typeface="Aptos" panose="020B0004020202020204" pitchFamily="34" charset="0"/>
                  <a:cs typeface="Verdana"/>
                </a:rPr>
                <a:t> = A hold has been placed on the entire</a:t>
              </a:r>
            </a:p>
            <a:p>
              <a:pPr marL="298450" marR="5080" indent="-285750">
                <a:lnSpc>
                  <a:spcPct val="100000"/>
                </a:lnSpc>
                <a:spcBef>
                  <a:spcPts val="95"/>
                </a:spcBef>
                <a:buSzPct val="70000"/>
                <a:buFont typeface="Arial" panose="020B0604020202020204" pitchFamily="34" charset="0"/>
                <a:buChar char="•"/>
              </a:pPr>
              <a:r>
                <a:rPr lang="en-US" sz="1300" dirty="0">
                  <a:latin typeface="Aptos" panose="020B0004020202020204" pitchFamily="34" charset="0"/>
                  <a:cs typeface="Verdana"/>
                </a:rPr>
                <a:t>grant.</a:t>
              </a:r>
            </a:p>
            <a:p>
              <a:pPr marL="298450" marR="5080" indent="-285750">
                <a:lnSpc>
                  <a:spcPct val="100000"/>
                </a:lnSpc>
                <a:spcBef>
                  <a:spcPts val="95"/>
                </a:spcBef>
                <a:buSzPct val="70000"/>
                <a:buFont typeface="Arial" panose="020B0604020202020204" pitchFamily="34" charset="0"/>
                <a:buChar char="•"/>
              </a:pPr>
              <a:r>
                <a:rPr sz="1300" dirty="0">
                  <a:latin typeface="Aptos" panose="020B0004020202020204" pitchFamily="34" charset="0"/>
                  <a:cs typeface="Verdana"/>
                </a:rPr>
                <a:t>[</a:t>
              </a:r>
              <a:r>
                <a:rPr sz="1300" dirty="0">
                  <a:solidFill>
                    <a:srgbClr val="C00000"/>
                  </a:solidFill>
                  <a:latin typeface="Aptos" panose="020B0004020202020204" pitchFamily="34" charset="0"/>
                  <a:cs typeface="Verdana"/>
                </a:rPr>
                <a:t>BLI</a:t>
              </a:r>
              <a:r>
                <a:rPr sz="1300" spc="-50" dirty="0">
                  <a:solidFill>
                    <a:srgbClr val="C00000"/>
                  </a:solidFill>
                  <a:latin typeface="Aptos" panose="020B0004020202020204" pitchFamily="34" charset="0"/>
                  <a:cs typeface="Verdana"/>
                </a:rPr>
                <a:t> </a:t>
              </a:r>
              <a:r>
                <a:rPr sz="1300" dirty="0">
                  <a:solidFill>
                    <a:srgbClr val="C00000"/>
                  </a:solidFill>
                  <a:latin typeface="Aptos" panose="020B0004020202020204" pitchFamily="34" charset="0"/>
                  <a:cs typeface="Verdana"/>
                </a:rPr>
                <a:t>HOLD</a:t>
              </a:r>
              <a:r>
                <a:rPr sz="1300" dirty="0">
                  <a:latin typeface="Aptos" panose="020B0004020202020204" pitchFamily="34" charset="0"/>
                  <a:cs typeface="Verdana"/>
                </a:rPr>
                <a:t>]</a:t>
              </a:r>
              <a:r>
                <a:rPr lang="en-US" sz="1300" dirty="0">
                  <a:latin typeface="Aptos" panose="020B0004020202020204" pitchFamily="34" charset="0"/>
                  <a:cs typeface="Verdana"/>
                </a:rPr>
                <a:t> = Hold affects one or more Budget Line Items</a:t>
              </a:r>
            </a:p>
            <a:p>
              <a:pPr marL="298450" marR="5080" indent="-285750">
                <a:lnSpc>
                  <a:spcPct val="100000"/>
                </a:lnSpc>
                <a:spcBef>
                  <a:spcPts val="95"/>
                </a:spcBef>
                <a:buSzPct val="70000"/>
                <a:buFont typeface="Arial" panose="020B0604020202020204" pitchFamily="34" charset="0"/>
                <a:buChar char="•"/>
              </a:pPr>
              <a:r>
                <a:rPr sz="1300" dirty="0">
                  <a:latin typeface="Aptos" panose="020B0004020202020204" pitchFamily="34" charset="0"/>
                  <a:cs typeface="Verdana"/>
                </a:rPr>
                <a:t>[</a:t>
              </a:r>
              <a:r>
                <a:rPr sz="1300" dirty="0">
                  <a:solidFill>
                    <a:srgbClr val="C00000"/>
                  </a:solidFill>
                  <a:latin typeface="Aptos" panose="020B0004020202020204" pitchFamily="34" charset="0"/>
                  <a:cs typeface="Verdana"/>
                </a:rPr>
                <a:t>VENDOR</a:t>
              </a:r>
              <a:r>
                <a:rPr sz="1300" spc="-30" dirty="0">
                  <a:solidFill>
                    <a:srgbClr val="C00000"/>
                  </a:solidFill>
                  <a:latin typeface="Aptos" panose="020B0004020202020204" pitchFamily="34" charset="0"/>
                  <a:cs typeface="Verdana"/>
                </a:rPr>
                <a:t> </a:t>
              </a:r>
              <a:r>
                <a:rPr sz="1300" spc="-10" dirty="0">
                  <a:solidFill>
                    <a:srgbClr val="C00000"/>
                  </a:solidFill>
                  <a:latin typeface="Aptos" panose="020B0004020202020204" pitchFamily="34" charset="0"/>
                  <a:cs typeface="Verdana"/>
                </a:rPr>
                <a:t>HOLD</a:t>
              </a:r>
              <a:r>
                <a:rPr lang="en-US" sz="1300" spc="-10" dirty="0">
                  <a:latin typeface="Aptos" panose="020B0004020202020204" pitchFamily="34" charset="0"/>
                  <a:cs typeface="Verdana"/>
                </a:rPr>
                <a:t>] = Agency is on hold across the PSO</a:t>
              </a:r>
            </a:p>
          </p:txBody>
        </p:sp>
        <p:pic>
          <p:nvPicPr>
            <p:cNvPr id="9" name="object 4">
              <a:extLst>
                <a:ext uri="{FF2B5EF4-FFF2-40B4-BE49-F238E27FC236}">
                  <a16:creationId xmlns:a16="http://schemas.microsoft.com/office/drawing/2014/main" id="{D131D8F6-9AEC-9397-3A60-1BE1D13D47E1}"/>
                </a:ext>
              </a:extLst>
            </p:cNvPr>
            <p:cNvPicPr/>
            <p:nvPr/>
          </p:nvPicPr>
          <p:blipFill>
            <a:blip r:embed="rId5" cstate="print"/>
            <a:stretch>
              <a:fillRect/>
            </a:stretch>
          </p:blipFill>
          <p:spPr>
            <a:xfrm>
              <a:off x="1108862" y="2426641"/>
              <a:ext cx="6993635" cy="766559"/>
            </a:xfrm>
            <a:prstGeom prst="rect">
              <a:avLst/>
            </a:prstGeom>
          </p:spPr>
        </p:pic>
        <p:grpSp>
          <p:nvGrpSpPr>
            <p:cNvPr id="19" name="object 6">
              <a:extLst>
                <a:ext uri="{FF2B5EF4-FFF2-40B4-BE49-F238E27FC236}">
                  <a16:creationId xmlns:a16="http://schemas.microsoft.com/office/drawing/2014/main" id="{6D8E1FD3-8498-9B45-FE83-D1CCE94F3747}"/>
                </a:ext>
              </a:extLst>
            </p:cNvPr>
            <p:cNvGrpSpPr/>
            <p:nvPr/>
          </p:nvGrpSpPr>
          <p:grpSpPr>
            <a:xfrm>
              <a:off x="5479416" y="2827924"/>
              <a:ext cx="3131185" cy="78105"/>
              <a:chOff x="4781548" y="2069589"/>
              <a:chExt cx="3131185" cy="78105"/>
            </a:xfrm>
          </p:grpSpPr>
          <p:sp>
            <p:nvSpPr>
              <p:cNvPr id="22" name="object 7">
                <a:extLst>
                  <a:ext uri="{FF2B5EF4-FFF2-40B4-BE49-F238E27FC236}">
                    <a16:creationId xmlns:a16="http://schemas.microsoft.com/office/drawing/2014/main" id="{93F3EBE4-02C9-7F0F-F028-FE27A48A4E75}"/>
                  </a:ext>
                </a:extLst>
              </p:cNvPr>
              <p:cNvSpPr/>
              <p:nvPr/>
            </p:nvSpPr>
            <p:spPr>
              <a:xfrm>
                <a:off x="4846316" y="2108453"/>
                <a:ext cx="3066415" cy="0"/>
              </a:xfrm>
              <a:custGeom>
                <a:avLst/>
                <a:gdLst/>
                <a:ahLst/>
                <a:cxnLst/>
                <a:rect l="l" t="t" r="r" b="b"/>
                <a:pathLst>
                  <a:path w="3066415">
                    <a:moveTo>
                      <a:pt x="3066059" y="0"/>
                    </a:moveTo>
                    <a:lnTo>
                      <a:pt x="0" y="0"/>
                    </a:lnTo>
                  </a:path>
                </a:pathLst>
              </a:custGeom>
              <a:ln w="25908">
                <a:solidFill>
                  <a:srgbClr val="FF0000"/>
                </a:solidFill>
              </a:ln>
            </p:spPr>
            <p:txBody>
              <a:bodyPr wrap="square" lIns="0" tIns="0" rIns="0" bIns="0" rtlCol="0"/>
              <a:lstStyle/>
              <a:p>
                <a:endParaRPr dirty="0"/>
              </a:p>
            </p:txBody>
          </p:sp>
          <p:sp>
            <p:nvSpPr>
              <p:cNvPr id="24" name="object 8">
                <a:extLst>
                  <a:ext uri="{FF2B5EF4-FFF2-40B4-BE49-F238E27FC236}">
                    <a16:creationId xmlns:a16="http://schemas.microsoft.com/office/drawing/2014/main" id="{18E9C92B-D453-16DE-1928-0C737CFEBF4D}"/>
                  </a:ext>
                </a:extLst>
              </p:cNvPr>
              <p:cNvSpPr/>
              <p:nvPr/>
            </p:nvSpPr>
            <p:spPr>
              <a:xfrm>
                <a:off x="4781548" y="2069589"/>
                <a:ext cx="78105" cy="78105"/>
              </a:xfrm>
              <a:custGeom>
                <a:avLst/>
                <a:gdLst/>
                <a:ahLst/>
                <a:cxnLst/>
                <a:rect l="l" t="t" r="r" b="b"/>
                <a:pathLst>
                  <a:path w="78104" h="78105">
                    <a:moveTo>
                      <a:pt x="77724" y="0"/>
                    </a:moveTo>
                    <a:lnTo>
                      <a:pt x="0" y="38862"/>
                    </a:lnTo>
                    <a:lnTo>
                      <a:pt x="77724" y="77724"/>
                    </a:lnTo>
                    <a:lnTo>
                      <a:pt x="77724" y="0"/>
                    </a:lnTo>
                    <a:close/>
                  </a:path>
                </a:pathLst>
              </a:custGeom>
              <a:solidFill>
                <a:srgbClr val="FF0000"/>
              </a:solidFill>
            </p:spPr>
            <p:txBody>
              <a:bodyPr wrap="square" lIns="0" tIns="0" rIns="0" bIns="0" rtlCol="0"/>
              <a:lstStyle/>
              <a:p>
                <a:endParaRPr dirty="0"/>
              </a:p>
            </p:txBody>
          </p:sp>
        </p:grpSp>
      </p:grpSp>
    </p:spTree>
    <p:extLst>
      <p:ext uri="{BB962C8B-B14F-4D97-AF65-F5344CB8AC3E}">
        <p14:creationId xmlns:p14="http://schemas.microsoft.com/office/powerpoint/2010/main" val="16851744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3" y="1334452"/>
            <a:ext cx="7760561"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Submitting the Application</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92409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7" name="Group 6">
            <a:extLst>
              <a:ext uri="{FF2B5EF4-FFF2-40B4-BE49-F238E27FC236}">
                <a16:creationId xmlns:a16="http://schemas.microsoft.com/office/drawing/2014/main" id="{C823E419-A6D7-CD5F-769E-AC7C3AF87215}"/>
              </a:ext>
            </a:extLst>
          </p:cNvPr>
          <p:cNvGrpSpPr/>
          <p:nvPr/>
        </p:nvGrpSpPr>
        <p:grpSpPr>
          <a:xfrm>
            <a:off x="1114573" y="1924367"/>
            <a:ext cx="9805841" cy="3502458"/>
            <a:chOff x="1114573" y="1924367"/>
            <a:chExt cx="9805841" cy="3502458"/>
          </a:xfrm>
        </p:grpSpPr>
        <p:sp>
          <p:nvSpPr>
            <p:cNvPr id="15" name="TextBox 14">
              <a:extLst>
                <a:ext uri="{FF2B5EF4-FFF2-40B4-BE49-F238E27FC236}">
                  <a16:creationId xmlns:a16="http://schemas.microsoft.com/office/drawing/2014/main" id="{869BF8F2-DF8C-2BAD-BC26-CD254ED963B0}"/>
                </a:ext>
              </a:extLst>
            </p:cNvPr>
            <p:cNvSpPr txBox="1"/>
            <p:nvPr/>
          </p:nvSpPr>
          <p:spPr>
            <a:xfrm>
              <a:off x="8259993" y="2388594"/>
              <a:ext cx="2660421" cy="2077492"/>
            </a:xfrm>
            <a:prstGeom prst="rect">
              <a:avLst/>
            </a:prstGeom>
            <a:noFill/>
          </p:spPr>
          <p:txBody>
            <a:bodyPr wrap="square" rtlCol="0">
              <a:spAutoFit/>
            </a:bodyPr>
            <a:lstStyle/>
            <a:p>
              <a:pPr>
                <a:buClr>
                  <a:schemeClr val="accent1"/>
                </a:buClr>
              </a:pPr>
              <a:r>
                <a:rPr lang="en-US" sz="1200" dirty="0">
                  <a:latin typeface="Aptos" panose="020B0004020202020204" pitchFamily="34" charset="0"/>
                </a:rPr>
                <a:t>The </a:t>
              </a:r>
              <a:r>
                <a:rPr lang="en-US" sz="1200" b="1" dirty="0">
                  <a:latin typeface="Aptos" panose="020B0004020202020204" pitchFamily="34" charset="0"/>
                </a:rPr>
                <a:t>Submit Application </a:t>
              </a:r>
              <a:r>
                <a:rPr lang="en-US" sz="1200" dirty="0">
                  <a:latin typeface="Aptos" panose="020B0004020202020204" pitchFamily="34" charset="0"/>
                </a:rPr>
                <a:t>tab will request you take the following actions:</a:t>
              </a:r>
              <a:endParaRPr lang="en-US" sz="1200" b="1" dirty="0">
                <a:latin typeface="Aptos" panose="020B0004020202020204" pitchFamily="34" charset="0"/>
              </a:endParaRPr>
            </a:p>
            <a:p>
              <a:pPr>
                <a:buClr>
                  <a:schemeClr val="accent1"/>
                </a:buClr>
              </a:pPr>
              <a:endParaRPr lang="en-US" sz="1100" b="1" dirty="0">
                <a:latin typeface="Aptos" panose="020B0004020202020204" pitchFamily="34" charset="0"/>
              </a:endParaRPr>
            </a:p>
            <a:p>
              <a:pPr>
                <a:buClr>
                  <a:schemeClr val="accent1"/>
                </a:buClr>
              </a:pPr>
              <a:r>
                <a:rPr lang="en-US" sz="1100" b="1" dirty="0">
                  <a:latin typeface="Aptos" panose="020B0004020202020204" pitchFamily="34" charset="0"/>
                </a:rPr>
                <a:t>List of Application errors and Incomplete Information:</a:t>
              </a:r>
            </a:p>
            <a:p>
              <a:pPr>
                <a:buClr>
                  <a:srgbClr val="FF0000"/>
                </a:buClr>
              </a:pPr>
              <a:r>
                <a:rPr lang="en-US" sz="1000" dirty="0">
                  <a:latin typeface="Aptos" panose="020B0004020202020204" pitchFamily="34" charset="0"/>
                </a:rPr>
                <a:t>This section will display any issues that may keep the application from being submitted. The Error will be listed along with a link to the tab where the error is located. All errors must be cleared before the Authorized Official is able to certify the application.</a:t>
              </a:r>
            </a:p>
          </p:txBody>
        </p:sp>
        <p:pic>
          <p:nvPicPr>
            <p:cNvPr id="22" name="Picture 21">
              <a:extLst>
                <a:ext uri="{FF2B5EF4-FFF2-40B4-BE49-F238E27FC236}">
                  <a16:creationId xmlns:a16="http://schemas.microsoft.com/office/drawing/2014/main" id="{2D93037C-2FEE-2413-FC1F-CCD50035D72A}"/>
                </a:ext>
              </a:extLst>
            </p:cNvPr>
            <p:cNvPicPr>
              <a:picLocks noChangeAspect="1"/>
            </p:cNvPicPr>
            <p:nvPr/>
          </p:nvPicPr>
          <p:blipFill>
            <a:blip r:embed="rId3"/>
            <a:stretch>
              <a:fillRect/>
            </a:stretch>
          </p:blipFill>
          <p:spPr>
            <a:xfrm>
              <a:off x="1114573" y="1924367"/>
              <a:ext cx="6824143" cy="3502458"/>
            </a:xfrm>
            <a:prstGeom prst="rect">
              <a:avLst/>
            </a:prstGeom>
          </p:spPr>
        </p:pic>
      </p:grpSp>
      <p:pic>
        <p:nvPicPr>
          <p:cNvPr id="2" name="Picture 1">
            <a:extLst>
              <a:ext uri="{FF2B5EF4-FFF2-40B4-BE49-F238E27FC236}">
                <a16:creationId xmlns:a16="http://schemas.microsoft.com/office/drawing/2014/main" id="{F0CFB345-8632-962F-3521-04C43B7E9A28}"/>
              </a:ext>
            </a:extLst>
          </p:cNvPr>
          <p:cNvPicPr>
            <a:picLocks noChangeAspect="1"/>
          </p:cNvPicPr>
          <p:nvPr/>
        </p:nvPicPr>
        <p:blipFill rotWithShape="1">
          <a:blip r:embed="rId4"/>
          <a:srcRect l="309" t="11028" r="531" b="17343"/>
          <a:stretch/>
        </p:blipFill>
        <p:spPr>
          <a:xfrm>
            <a:off x="968025" y="476326"/>
            <a:ext cx="10277856" cy="163753"/>
          </a:xfrm>
          <a:prstGeom prst="rect">
            <a:avLst/>
          </a:prstGeom>
        </p:spPr>
      </p:pic>
      <p:sp>
        <p:nvSpPr>
          <p:cNvPr id="6" name="Title 1">
            <a:extLst>
              <a:ext uri="{FF2B5EF4-FFF2-40B4-BE49-F238E27FC236}">
                <a16:creationId xmlns:a16="http://schemas.microsoft.com/office/drawing/2014/main" id="{8B8B108B-1675-7096-E8CD-25CB07A890FB}"/>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Submitting the Application</a:t>
            </a:r>
            <a:endParaRPr lang="en-US" sz="2800" dirty="0">
              <a:latin typeface="Aptos" panose="020B0004020202020204" pitchFamily="34" charset="0"/>
            </a:endParaRPr>
          </a:p>
        </p:txBody>
      </p:sp>
    </p:spTree>
    <p:extLst>
      <p:ext uri="{BB962C8B-B14F-4D97-AF65-F5344CB8AC3E}">
        <p14:creationId xmlns:p14="http://schemas.microsoft.com/office/powerpoint/2010/main" val="269700895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7" name="Group 6">
            <a:extLst>
              <a:ext uri="{FF2B5EF4-FFF2-40B4-BE49-F238E27FC236}">
                <a16:creationId xmlns:a16="http://schemas.microsoft.com/office/drawing/2014/main" id="{7797BE4E-8D60-E63B-125F-B4BEA596777E}"/>
              </a:ext>
            </a:extLst>
          </p:cNvPr>
          <p:cNvGrpSpPr/>
          <p:nvPr/>
        </p:nvGrpSpPr>
        <p:grpSpPr>
          <a:xfrm>
            <a:off x="1189620" y="1673126"/>
            <a:ext cx="9865522" cy="4157207"/>
            <a:chOff x="1189620" y="1673126"/>
            <a:chExt cx="9865522" cy="4157207"/>
          </a:xfrm>
        </p:grpSpPr>
        <p:sp>
          <p:nvSpPr>
            <p:cNvPr id="15" name="TextBox 14">
              <a:extLst>
                <a:ext uri="{FF2B5EF4-FFF2-40B4-BE49-F238E27FC236}">
                  <a16:creationId xmlns:a16="http://schemas.microsoft.com/office/drawing/2014/main" id="{869BF8F2-DF8C-2BAD-BC26-CD254ED963B0}"/>
                </a:ext>
              </a:extLst>
            </p:cNvPr>
            <p:cNvSpPr txBox="1"/>
            <p:nvPr/>
          </p:nvSpPr>
          <p:spPr>
            <a:xfrm>
              <a:off x="7737171" y="1679457"/>
              <a:ext cx="3317971" cy="3785652"/>
            </a:xfrm>
            <a:prstGeom prst="rect">
              <a:avLst/>
            </a:prstGeom>
            <a:noFill/>
          </p:spPr>
          <p:txBody>
            <a:bodyPr wrap="square" rtlCol="0">
              <a:spAutoFit/>
            </a:bodyPr>
            <a:lstStyle/>
            <a:p>
              <a:pPr>
                <a:buClr>
                  <a:schemeClr val="accent1"/>
                </a:buClr>
              </a:pPr>
              <a:r>
                <a:rPr lang="en-US" sz="1200" dirty="0">
                  <a:latin typeface="Aptos" panose="020B0004020202020204" pitchFamily="34" charset="0"/>
                </a:rPr>
                <a:t>The </a:t>
              </a:r>
              <a:r>
                <a:rPr lang="en-US" sz="1200" b="1" dirty="0">
                  <a:latin typeface="Aptos" panose="020B0004020202020204" pitchFamily="34" charset="0"/>
                </a:rPr>
                <a:t>Submit Application </a:t>
              </a:r>
              <a:r>
                <a:rPr lang="en-US" sz="1200" dirty="0">
                  <a:latin typeface="Aptos" panose="020B0004020202020204" pitchFamily="34" charset="0"/>
                </a:rPr>
                <a:t>tab will request you to take the following actions:</a:t>
              </a:r>
            </a:p>
            <a:p>
              <a:pPr>
                <a:buClr>
                  <a:schemeClr val="accent1"/>
                </a:buClr>
              </a:pPr>
              <a:endParaRPr lang="en-US" sz="1000" b="1" dirty="0">
                <a:latin typeface="Aptos" panose="020B0004020202020204" pitchFamily="34" charset="0"/>
              </a:endParaRPr>
            </a:p>
            <a:p>
              <a:pPr>
                <a:buClr>
                  <a:schemeClr val="accent1"/>
                </a:buClr>
              </a:pPr>
              <a:r>
                <a:rPr lang="en-US" sz="1000" dirty="0">
                  <a:latin typeface="Aptos" panose="020B0004020202020204" pitchFamily="34" charset="0"/>
                </a:rPr>
                <a:t>Submitting an application in eGrants involves a two-part process: (1) the grant writer first submits the initial application, which is then (2) forwarded to the Authorized Official to certify.</a:t>
              </a:r>
            </a:p>
            <a:p>
              <a:pPr>
                <a:buClr>
                  <a:schemeClr val="accent1"/>
                </a:buClr>
              </a:pPr>
              <a:endParaRPr lang="en-US" sz="1100" b="1" dirty="0">
                <a:latin typeface="Aptos" panose="020B0004020202020204" pitchFamily="34" charset="0"/>
              </a:endParaRPr>
            </a:p>
            <a:p>
              <a:pPr>
                <a:buClr>
                  <a:schemeClr val="accent1"/>
                </a:buClr>
              </a:pPr>
              <a:r>
                <a:rPr lang="en-US" sz="1100" b="1" dirty="0">
                  <a:latin typeface="Aptos" panose="020B0004020202020204" pitchFamily="34" charset="0"/>
                </a:rPr>
                <a:t>Submit Initial Application:</a:t>
              </a:r>
            </a:p>
            <a:p>
              <a:pPr>
                <a:buClr>
                  <a:srgbClr val="FF0000"/>
                </a:buClr>
              </a:pPr>
              <a:r>
                <a:rPr lang="en-US" sz="1000" dirty="0">
                  <a:latin typeface="Aptos" panose="020B0004020202020204" pitchFamily="34" charset="0"/>
                </a:rPr>
                <a:t>Once all errors and incomplete information issues have been resolved, the initial application can be submitted.</a:t>
              </a:r>
            </a:p>
            <a:p>
              <a:pPr>
                <a:buClr>
                  <a:srgbClr val="FF0000"/>
                </a:buClr>
              </a:pPr>
              <a:endParaRPr lang="en-US" sz="1000" dirty="0">
                <a:latin typeface="Aptos" panose="020B0004020202020204" pitchFamily="34" charset="0"/>
              </a:endParaRPr>
            </a:p>
            <a:p>
              <a:pPr>
                <a:buClr>
                  <a:schemeClr val="accent1"/>
                </a:buClr>
              </a:pPr>
              <a:r>
                <a:rPr lang="en-US" sz="1100" b="1" dirty="0">
                  <a:latin typeface="Aptos" panose="020B0004020202020204" pitchFamily="34" charset="0"/>
                </a:rPr>
                <a:t>AO Certifies Application:</a:t>
              </a:r>
            </a:p>
            <a:p>
              <a:pPr>
                <a:buClr>
                  <a:srgbClr val="FF0000"/>
                </a:buClr>
              </a:pPr>
              <a:r>
                <a:rPr lang="en-US" sz="1000" dirty="0">
                  <a:latin typeface="Aptos" panose="020B0004020202020204" pitchFamily="34" charset="0"/>
                </a:rPr>
                <a:t>Once the initial application has been submitted, the Authorized Official will then be able to certify. </a:t>
              </a:r>
            </a:p>
            <a:p>
              <a:pPr>
                <a:buClr>
                  <a:srgbClr val="FF0000"/>
                </a:buClr>
              </a:pPr>
              <a:endParaRPr lang="en-US" sz="1000" dirty="0">
                <a:latin typeface="Aptos" panose="020B0004020202020204" pitchFamily="34" charset="0"/>
              </a:endParaRPr>
            </a:p>
            <a:p>
              <a:pPr marL="228600" indent="-228600">
                <a:buClr>
                  <a:srgbClr val="FF0000"/>
                </a:buClr>
                <a:buFont typeface="+mj-lt"/>
                <a:buAutoNum type="arabicPeriod"/>
              </a:pPr>
              <a:endParaRPr lang="en-US" sz="1000" b="1" dirty="0">
                <a:latin typeface="Aptos" panose="020B0004020202020204" pitchFamily="34" charset="0"/>
              </a:endParaRPr>
            </a:p>
            <a:p>
              <a:pPr>
                <a:buClr>
                  <a:schemeClr val="accent1"/>
                </a:buClr>
              </a:pPr>
              <a:r>
                <a:rPr lang="en-US" sz="1100" b="1" dirty="0">
                  <a:latin typeface="Aptos" panose="020B0004020202020204" pitchFamily="34" charset="0"/>
                </a:rPr>
                <a:t>Withdrawing the Application</a:t>
              </a:r>
            </a:p>
            <a:p>
              <a:pPr>
                <a:buClr>
                  <a:schemeClr val="accent1"/>
                </a:buClr>
              </a:pPr>
              <a:r>
                <a:rPr lang="en-US" sz="1000" dirty="0">
                  <a:latin typeface="Aptos" panose="020B0004020202020204" pitchFamily="34" charset="0"/>
                </a:rPr>
                <a:t>If the Authorized Official determines that they would no longer like to move forward with this application, then they may select the “Withdraw Application” button. Please note that once it is withdrawn, it will no longer be available to submit. </a:t>
              </a:r>
            </a:p>
          </p:txBody>
        </p:sp>
        <p:pic>
          <p:nvPicPr>
            <p:cNvPr id="10" name="Picture 9">
              <a:extLst>
                <a:ext uri="{FF2B5EF4-FFF2-40B4-BE49-F238E27FC236}">
                  <a16:creationId xmlns:a16="http://schemas.microsoft.com/office/drawing/2014/main" id="{AA824EE8-D216-E7D6-2E82-FD748077BCB1}"/>
                </a:ext>
              </a:extLst>
            </p:cNvPr>
            <p:cNvPicPr>
              <a:picLocks noChangeAspect="1"/>
            </p:cNvPicPr>
            <p:nvPr/>
          </p:nvPicPr>
          <p:blipFill>
            <a:blip r:embed="rId3"/>
            <a:stretch>
              <a:fillRect/>
            </a:stretch>
          </p:blipFill>
          <p:spPr>
            <a:xfrm>
              <a:off x="1189620" y="3910290"/>
              <a:ext cx="6448774" cy="1485442"/>
            </a:xfrm>
            <a:prstGeom prst="rect">
              <a:avLst/>
            </a:prstGeom>
          </p:spPr>
        </p:pic>
        <p:pic>
          <p:nvPicPr>
            <p:cNvPr id="14" name="Picture 13">
              <a:extLst>
                <a:ext uri="{FF2B5EF4-FFF2-40B4-BE49-F238E27FC236}">
                  <a16:creationId xmlns:a16="http://schemas.microsoft.com/office/drawing/2014/main" id="{7D6084D3-F753-537A-1FD6-725D8F89D341}"/>
                </a:ext>
              </a:extLst>
            </p:cNvPr>
            <p:cNvPicPr>
              <a:picLocks noChangeAspect="1"/>
            </p:cNvPicPr>
            <p:nvPr/>
          </p:nvPicPr>
          <p:blipFill>
            <a:blip r:embed="rId4"/>
            <a:stretch>
              <a:fillRect/>
            </a:stretch>
          </p:blipFill>
          <p:spPr>
            <a:xfrm>
              <a:off x="1189620" y="1673126"/>
              <a:ext cx="6448774" cy="1556906"/>
            </a:xfrm>
            <a:prstGeom prst="rect">
              <a:avLst/>
            </a:prstGeom>
          </p:spPr>
        </p:pic>
        <p:sp>
          <p:nvSpPr>
            <p:cNvPr id="16" name="object 8">
              <a:extLst>
                <a:ext uri="{FF2B5EF4-FFF2-40B4-BE49-F238E27FC236}">
                  <a16:creationId xmlns:a16="http://schemas.microsoft.com/office/drawing/2014/main" id="{8487AFEF-BDC6-159F-C9A7-A757A17E7C58}"/>
                </a:ext>
              </a:extLst>
            </p:cNvPr>
            <p:cNvSpPr txBox="1"/>
            <p:nvPr/>
          </p:nvSpPr>
          <p:spPr>
            <a:xfrm>
              <a:off x="1189620" y="3538797"/>
              <a:ext cx="1254924" cy="197490"/>
            </a:xfrm>
            <a:prstGeom prst="rect">
              <a:avLst/>
            </a:prstGeom>
            <a:ln w="25907">
              <a:solidFill>
                <a:srgbClr val="FF0000"/>
              </a:solidFill>
            </a:ln>
          </p:spPr>
          <p:txBody>
            <a:bodyPr vert="horz" wrap="square" lIns="0" tIns="43180" rIns="0" bIns="0" rtlCol="0">
              <a:spAutoFit/>
            </a:bodyPr>
            <a:lstStyle/>
            <a:p>
              <a:pPr marL="187963">
                <a:spcBef>
                  <a:spcPts val="340"/>
                </a:spcBef>
              </a:pPr>
              <a:r>
                <a:rPr sz="1000" b="1" dirty="0">
                  <a:latin typeface="Aptos" panose="020B0004020202020204" pitchFamily="34" charset="0"/>
                  <a:cs typeface="Verdana"/>
                </a:rPr>
                <a:t>Click</a:t>
              </a:r>
              <a:r>
                <a:rPr lang="en-US" sz="1000" b="1" dirty="0">
                  <a:latin typeface="Aptos" panose="020B0004020202020204" pitchFamily="34" charset="0"/>
                  <a:cs typeface="Verdana"/>
                </a:rPr>
                <a:t> to </a:t>
              </a:r>
              <a:r>
                <a:rPr sz="1000" b="1" spc="-20" dirty="0">
                  <a:latin typeface="Aptos" panose="020B0004020202020204" pitchFamily="34" charset="0"/>
                  <a:cs typeface="Verdana"/>
                </a:rPr>
                <a:t> </a:t>
              </a:r>
              <a:r>
                <a:rPr sz="1000" b="1" spc="-11" dirty="0">
                  <a:latin typeface="Aptos" panose="020B0004020202020204" pitchFamily="34" charset="0"/>
                  <a:cs typeface="Verdana"/>
                </a:rPr>
                <a:t>“</a:t>
              </a:r>
              <a:r>
                <a:rPr lang="en-US" sz="1000" b="1" spc="-11" dirty="0">
                  <a:latin typeface="Aptos" panose="020B0004020202020204" pitchFamily="34" charset="0"/>
                  <a:cs typeface="Verdana"/>
                </a:rPr>
                <a:t>Submit</a:t>
              </a:r>
              <a:r>
                <a:rPr sz="1000" b="1" spc="-11" dirty="0">
                  <a:latin typeface="Aptos" panose="020B0004020202020204" pitchFamily="34" charset="0"/>
                  <a:cs typeface="Verdana"/>
                </a:rPr>
                <a:t>”</a:t>
              </a:r>
              <a:endParaRPr sz="1000" dirty="0">
                <a:latin typeface="Aptos" panose="020B0004020202020204" pitchFamily="34" charset="0"/>
                <a:cs typeface="Verdana"/>
              </a:endParaRPr>
            </a:p>
          </p:txBody>
        </p:sp>
        <p:cxnSp>
          <p:nvCxnSpPr>
            <p:cNvPr id="17" name="Straight Arrow Connector 16">
              <a:extLst>
                <a:ext uri="{FF2B5EF4-FFF2-40B4-BE49-F238E27FC236}">
                  <a16:creationId xmlns:a16="http://schemas.microsoft.com/office/drawing/2014/main" id="{6991A728-1EC4-1E6C-3ACA-860FC57DC7B9}"/>
                </a:ext>
              </a:extLst>
            </p:cNvPr>
            <p:cNvCxnSpPr>
              <a:cxnSpLocks/>
            </p:cNvCxnSpPr>
            <p:nvPr/>
          </p:nvCxnSpPr>
          <p:spPr>
            <a:xfrm flipV="1">
              <a:off x="1733350" y="3310784"/>
              <a:ext cx="0" cy="2182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object 8">
              <a:extLst>
                <a:ext uri="{FF2B5EF4-FFF2-40B4-BE49-F238E27FC236}">
                  <a16:creationId xmlns:a16="http://schemas.microsoft.com/office/drawing/2014/main" id="{BEE8ACAD-5523-0461-ECB8-DD7FB066554F}"/>
                </a:ext>
              </a:extLst>
            </p:cNvPr>
            <p:cNvSpPr txBox="1"/>
            <p:nvPr/>
          </p:nvSpPr>
          <p:spPr>
            <a:xfrm>
              <a:off x="1189620" y="5632843"/>
              <a:ext cx="1144565" cy="197490"/>
            </a:xfrm>
            <a:prstGeom prst="rect">
              <a:avLst/>
            </a:prstGeom>
            <a:ln w="25907">
              <a:solidFill>
                <a:srgbClr val="FF0000"/>
              </a:solidFill>
            </a:ln>
          </p:spPr>
          <p:txBody>
            <a:bodyPr vert="horz" wrap="square" lIns="0" tIns="43180" rIns="0" bIns="0" rtlCol="0">
              <a:spAutoFit/>
            </a:bodyPr>
            <a:lstStyle/>
            <a:p>
              <a:pPr marL="187963">
                <a:spcBef>
                  <a:spcPts val="340"/>
                </a:spcBef>
              </a:pPr>
              <a:r>
                <a:rPr sz="1000" b="1" dirty="0">
                  <a:latin typeface="Aptos" panose="020B0004020202020204" pitchFamily="34" charset="0"/>
                  <a:cs typeface="Verdana"/>
                </a:rPr>
                <a:t>Click</a:t>
              </a:r>
              <a:r>
                <a:rPr sz="1000" b="1" spc="-20" dirty="0">
                  <a:latin typeface="Aptos" panose="020B0004020202020204" pitchFamily="34" charset="0"/>
                  <a:cs typeface="Verdana"/>
                </a:rPr>
                <a:t> </a:t>
              </a:r>
              <a:r>
                <a:rPr lang="en-US" sz="1000" b="1" spc="-20" dirty="0">
                  <a:latin typeface="Aptos" panose="020B0004020202020204" pitchFamily="34" charset="0"/>
                  <a:cs typeface="Verdana"/>
                </a:rPr>
                <a:t>to "Certify</a:t>
              </a:r>
              <a:r>
                <a:rPr sz="1000" b="1" spc="-11" dirty="0">
                  <a:latin typeface="Aptos" panose="020B0004020202020204" pitchFamily="34" charset="0"/>
                  <a:cs typeface="Verdana"/>
                </a:rPr>
                <a:t>”</a:t>
              </a:r>
              <a:endParaRPr sz="1000" dirty="0">
                <a:latin typeface="Aptos" panose="020B0004020202020204" pitchFamily="34" charset="0"/>
                <a:cs typeface="Verdana"/>
              </a:endParaRPr>
            </a:p>
          </p:txBody>
        </p:sp>
        <p:cxnSp>
          <p:nvCxnSpPr>
            <p:cNvPr id="23" name="Straight Arrow Connector 22">
              <a:extLst>
                <a:ext uri="{FF2B5EF4-FFF2-40B4-BE49-F238E27FC236}">
                  <a16:creationId xmlns:a16="http://schemas.microsoft.com/office/drawing/2014/main" id="{3E520672-9DB2-F453-6075-FDA438DC88D5}"/>
                </a:ext>
              </a:extLst>
            </p:cNvPr>
            <p:cNvCxnSpPr>
              <a:cxnSpLocks/>
            </p:cNvCxnSpPr>
            <p:nvPr/>
          </p:nvCxnSpPr>
          <p:spPr>
            <a:xfrm flipV="1">
              <a:off x="1843708" y="5407608"/>
              <a:ext cx="0" cy="2182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FDC50B85-3AF1-9640-7728-92A9704F46BD}"/>
              </a:ext>
            </a:extLst>
          </p:cNvPr>
          <p:cNvPicPr>
            <a:picLocks noChangeAspect="1"/>
          </p:cNvPicPr>
          <p:nvPr/>
        </p:nvPicPr>
        <p:blipFill rotWithShape="1">
          <a:blip r:embed="rId5"/>
          <a:srcRect l="309" t="11028" r="531" b="17343"/>
          <a:stretch/>
        </p:blipFill>
        <p:spPr>
          <a:xfrm>
            <a:off x="968025" y="476326"/>
            <a:ext cx="10277856" cy="163753"/>
          </a:xfrm>
          <a:prstGeom prst="rect">
            <a:avLst/>
          </a:prstGeom>
        </p:spPr>
      </p:pic>
      <p:sp>
        <p:nvSpPr>
          <p:cNvPr id="6" name="Title 1">
            <a:extLst>
              <a:ext uri="{FF2B5EF4-FFF2-40B4-BE49-F238E27FC236}">
                <a16:creationId xmlns:a16="http://schemas.microsoft.com/office/drawing/2014/main" id="{A30B0F3F-6115-C668-9CB6-9E6F6BB4FD91}"/>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Submitting the Application</a:t>
            </a:r>
            <a:endParaRPr lang="en-US" sz="2800" dirty="0">
              <a:latin typeface="Aptos" panose="020B0004020202020204" pitchFamily="34" charset="0"/>
            </a:endParaRPr>
          </a:p>
        </p:txBody>
      </p:sp>
    </p:spTree>
    <p:extLst>
      <p:ext uri="{BB962C8B-B14F-4D97-AF65-F5344CB8AC3E}">
        <p14:creationId xmlns:p14="http://schemas.microsoft.com/office/powerpoint/2010/main" val="416987805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pic>
        <p:nvPicPr>
          <p:cNvPr id="2" name="Picture 1">
            <a:extLst>
              <a:ext uri="{FF2B5EF4-FFF2-40B4-BE49-F238E27FC236}">
                <a16:creationId xmlns:a16="http://schemas.microsoft.com/office/drawing/2014/main" id="{06A56DF4-9294-821A-91BC-F5B137C28A78}"/>
              </a:ext>
            </a:extLst>
          </p:cNvPr>
          <p:cNvPicPr>
            <a:picLocks noChangeAspect="1"/>
          </p:cNvPicPr>
          <p:nvPr/>
        </p:nvPicPr>
        <p:blipFill rotWithShape="1">
          <a:blip r:embed="rId3"/>
          <a:srcRect l="309" t="11028" r="531" b="17343"/>
          <a:stretch/>
        </p:blipFill>
        <p:spPr>
          <a:xfrm>
            <a:off x="968025" y="476326"/>
            <a:ext cx="10277856" cy="163753"/>
          </a:xfrm>
          <a:prstGeom prst="rect">
            <a:avLst/>
          </a:prstGeom>
        </p:spPr>
      </p:pic>
      <p:sp>
        <p:nvSpPr>
          <p:cNvPr id="3" name="Title 1">
            <a:extLst>
              <a:ext uri="{FF2B5EF4-FFF2-40B4-BE49-F238E27FC236}">
                <a16:creationId xmlns:a16="http://schemas.microsoft.com/office/drawing/2014/main" id="{80C05C7C-39D7-C7B9-6354-882F585E7C2C}"/>
              </a:ext>
            </a:extLst>
          </p:cNvPr>
          <p:cNvSpPr txBox="1">
            <a:spLocks/>
          </p:cNvSpPr>
          <p:nvPr/>
        </p:nvSpPr>
        <p:spPr>
          <a:xfrm>
            <a:off x="977169" y="962268"/>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Submitting the Application</a:t>
            </a:r>
            <a:endParaRPr lang="en-US" sz="2800" dirty="0">
              <a:latin typeface="Aptos" panose="020B0004020202020204" pitchFamily="34" charset="0"/>
            </a:endParaRPr>
          </a:p>
        </p:txBody>
      </p:sp>
      <p:graphicFrame>
        <p:nvGraphicFramePr>
          <p:cNvPr id="4" name="Table 3">
            <a:extLst>
              <a:ext uri="{FF2B5EF4-FFF2-40B4-BE49-F238E27FC236}">
                <a16:creationId xmlns:a16="http://schemas.microsoft.com/office/drawing/2014/main" id="{69B8B474-B455-12BD-8513-DF23E8796F79}"/>
              </a:ext>
            </a:extLst>
          </p:cNvPr>
          <p:cNvGraphicFramePr>
            <a:graphicFrameLocks noGrp="1"/>
          </p:cNvGraphicFramePr>
          <p:nvPr>
            <p:extLst>
              <p:ext uri="{D42A27DB-BD31-4B8C-83A1-F6EECF244321}">
                <p14:modId xmlns:p14="http://schemas.microsoft.com/office/powerpoint/2010/main" val="739530709"/>
              </p:ext>
            </p:extLst>
          </p:nvPr>
        </p:nvGraphicFramePr>
        <p:xfrm>
          <a:off x="7827794" y="2601370"/>
          <a:ext cx="2886503" cy="1052828"/>
        </p:xfrm>
        <a:graphic>
          <a:graphicData uri="http://schemas.openxmlformats.org/drawingml/2006/table">
            <a:tbl>
              <a:tblPr firstRow="1" bandRow="1">
                <a:tableStyleId>{F2DE63D5-997A-4646-A377-4702673A728D}</a:tableStyleId>
              </a:tblPr>
              <a:tblGrid>
                <a:gridCol w="2886503">
                  <a:extLst>
                    <a:ext uri="{9D8B030D-6E8A-4147-A177-3AD203B41FA5}">
                      <a16:colId xmlns:a16="http://schemas.microsoft.com/office/drawing/2014/main" val="778927854"/>
                    </a:ext>
                  </a:extLst>
                </a:gridCol>
              </a:tblGrid>
              <a:tr h="351788">
                <a:tc>
                  <a:txBody>
                    <a:bodyPr/>
                    <a:lstStyle/>
                    <a:p>
                      <a:pPr algn="ctr"/>
                      <a:r>
                        <a:rPr lang="en-US" sz="1600" dirty="0">
                          <a:latin typeface="Aptos" panose="020B0004020202020204" pitchFamily="34" charset="0"/>
                        </a:rPr>
                        <a:t>NOTE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3462729032"/>
                  </a:ext>
                </a:extLst>
              </a:tr>
              <a:tr h="288292">
                <a:tc>
                  <a:txBody>
                    <a:bodyPr/>
                    <a:lstStyle/>
                    <a:p>
                      <a:pPr marL="90805" marR="300355">
                        <a:lnSpc>
                          <a:spcPct val="100000"/>
                        </a:lnSpc>
                        <a:spcBef>
                          <a:spcPts val="705"/>
                        </a:spcBef>
                        <a:tabLst>
                          <a:tab pos="2406015" algn="l"/>
                        </a:tabLst>
                      </a:pPr>
                      <a:r>
                        <a:rPr lang="en-US" sz="1000" dirty="0">
                          <a:latin typeface="Aptos" panose="020B0004020202020204" pitchFamily="34" charset="0"/>
                          <a:cs typeface="Verdana"/>
                        </a:rPr>
                        <a:t>Once the application is Certified it will be in a “Pending OOG Review” status and will be locked for updates unless the GM reopens the application for edits.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9019832"/>
                  </a:ext>
                </a:extLst>
              </a:tr>
            </a:tbl>
          </a:graphicData>
        </a:graphic>
      </p:graphicFrame>
      <p:grpSp>
        <p:nvGrpSpPr>
          <p:cNvPr id="6" name="Group 5">
            <a:extLst>
              <a:ext uri="{FF2B5EF4-FFF2-40B4-BE49-F238E27FC236}">
                <a16:creationId xmlns:a16="http://schemas.microsoft.com/office/drawing/2014/main" id="{86ED8DCB-0E18-691E-AEF7-9A1F9122C690}"/>
              </a:ext>
            </a:extLst>
          </p:cNvPr>
          <p:cNvGrpSpPr/>
          <p:nvPr/>
        </p:nvGrpSpPr>
        <p:grpSpPr>
          <a:xfrm>
            <a:off x="977170" y="1614013"/>
            <a:ext cx="10277854" cy="4210243"/>
            <a:chOff x="977170" y="1614013"/>
            <a:chExt cx="10277854" cy="4210243"/>
          </a:xfrm>
        </p:grpSpPr>
        <p:sp>
          <p:nvSpPr>
            <p:cNvPr id="45" name="object 3">
              <a:extLst>
                <a:ext uri="{FF2B5EF4-FFF2-40B4-BE49-F238E27FC236}">
                  <a16:creationId xmlns:a16="http://schemas.microsoft.com/office/drawing/2014/main" id="{CA0C5BBF-788A-4CD3-35C3-BA1826BFEBAE}"/>
                </a:ext>
              </a:extLst>
            </p:cNvPr>
            <p:cNvSpPr txBox="1"/>
            <p:nvPr/>
          </p:nvSpPr>
          <p:spPr>
            <a:xfrm>
              <a:off x="977170" y="1614013"/>
              <a:ext cx="10277854" cy="707886"/>
            </a:xfrm>
            <a:prstGeom prst="rect">
              <a:avLst/>
            </a:prstGeom>
          </p:spPr>
          <p:txBody>
            <a:bodyPr vert="horz" wrap="square" lIns="0" tIns="12700" rIns="0" bIns="0" rtlCol="0">
              <a:spAutoFit/>
            </a:bodyPr>
            <a:lstStyle/>
            <a:p>
              <a:pPr marL="12700" marR="5080">
                <a:spcBef>
                  <a:spcPts val="100"/>
                </a:spcBef>
              </a:pPr>
              <a:r>
                <a:rPr sz="1200" kern="0" dirty="0">
                  <a:solidFill>
                    <a:sysClr val="windowText" lastClr="000000"/>
                  </a:solidFill>
                  <a:latin typeface="Aptos" panose="020B0004020202020204" pitchFamily="34" charset="0"/>
                  <a:cs typeface="Verdana"/>
                </a:rPr>
                <a:t>Submitting</a:t>
              </a:r>
              <a:r>
                <a:rPr sz="1200" kern="0" spc="-40"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an</a:t>
              </a:r>
              <a:r>
                <a:rPr sz="1200" kern="0" spc="-35"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application</a:t>
              </a:r>
              <a:r>
                <a:rPr sz="1200" kern="0" spc="-40"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in</a:t>
              </a:r>
              <a:r>
                <a:rPr sz="1200" kern="0" spc="-25"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eGrants</a:t>
              </a:r>
              <a:r>
                <a:rPr sz="1200" kern="0" spc="-25"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is</a:t>
              </a:r>
              <a:r>
                <a:rPr sz="1200" kern="0" spc="-30"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a</a:t>
              </a:r>
              <a:r>
                <a:rPr sz="1200" kern="0" spc="-35" dirty="0">
                  <a:solidFill>
                    <a:sysClr val="windowText" lastClr="000000"/>
                  </a:solidFill>
                  <a:latin typeface="Aptos" panose="020B0004020202020204" pitchFamily="34" charset="0"/>
                  <a:cs typeface="Verdana"/>
                </a:rPr>
                <a:t> </a:t>
              </a:r>
              <a:r>
                <a:rPr sz="1200" kern="0" spc="-20" dirty="0">
                  <a:solidFill>
                    <a:sysClr val="windowText" lastClr="000000"/>
                  </a:solidFill>
                  <a:latin typeface="Aptos" panose="020B0004020202020204" pitchFamily="34" charset="0"/>
                  <a:cs typeface="Verdana"/>
                </a:rPr>
                <a:t>TWO-</a:t>
              </a:r>
              <a:r>
                <a:rPr sz="1200" kern="0" dirty="0">
                  <a:solidFill>
                    <a:sysClr val="windowText" lastClr="000000"/>
                  </a:solidFill>
                  <a:latin typeface="Aptos" panose="020B0004020202020204" pitchFamily="34" charset="0"/>
                  <a:cs typeface="Verdana"/>
                </a:rPr>
                <a:t>STEP</a:t>
              </a:r>
              <a:r>
                <a:rPr sz="1200" kern="0" spc="-40"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process.</a:t>
              </a:r>
              <a:r>
                <a:rPr sz="1200" kern="0" spc="-25"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Both</a:t>
              </a:r>
              <a:r>
                <a:rPr sz="1200" kern="0" spc="-35"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steps</a:t>
              </a:r>
              <a:r>
                <a:rPr sz="1200" kern="0" spc="-10"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must</a:t>
              </a:r>
              <a:r>
                <a:rPr sz="1200" kern="0" spc="-30"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be</a:t>
              </a:r>
              <a:r>
                <a:rPr sz="1200" kern="0" spc="-15"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taken</a:t>
              </a:r>
              <a:r>
                <a:rPr sz="1200" kern="0" spc="-45" dirty="0">
                  <a:solidFill>
                    <a:sysClr val="windowText" lastClr="000000"/>
                  </a:solidFill>
                  <a:latin typeface="Aptos" panose="020B0004020202020204" pitchFamily="34" charset="0"/>
                  <a:cs typeface="Verdana"/>
                </a:rPr>
                <a:t> </a:t>
              </a:r>
              <a:r>
                <a:rPr sz="1200" kern="0" spc="-25" dirty="0">
                  <a:solidFill>
                    <a:sysClr val="windowText" lastClr="000000"/>
                  </a:solidFill>
                  <a:latin typeface="Aptos" panose="020B0004020202020204" pitchFamily="34" charset="0"/>
                  <a:cs typeface="Verdana"/>
                </a:rPr>
                <a:t>in </a:t>
              </a:r>
              <a:r>
                <a:rPr sz="1200" kern="0" dirty="0">
                  <a:solidFill>
                    <a:sysClr val="windowText" lastClr="000000"/>
                  </a:solidFill>
                  <a:latin typeface="Aptos" panose="020B0004020202020204" pitchFamily="34" charset="0"/>
                  <a:cs typeface="Verdana"/>
                </a:rPr>
                <a:t>eGrants</a:t>
              </a:r>
              <a:r>
                <a:rPr sz="1200" kern="0" spc="-30"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prior</a:t>
              </a:r>
              <a:r>
                <a:rPr sz="1200" kern="0" spc="-45"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to</a:t>
              </a:r>
              <a:r>
                <a:rPr sz="1200" kern="0" spc="-20"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the</a:t>
              </a:r>
              <a:r>
                <a:rPr sz="1200" kern="0" spc="-45"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deadline</a:t>
              </a:r>
              <a:r>
                <a:rPr sz="1200" kern="0" spc="-15"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for</a:t>
              </a:r>
              <a:r>
                <a:rPr sz="1200" kern="0" spc="-45"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your</a:t>
              </a:r>
              <a:r>
                <a:rPr sz="1200" kern="0" spc="-50"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application</a:t>
              </a:r>
              <a:r>
                <a:rPr sz="1200" kern="0" spc="-45"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to</a:t>
              </a:r>
              <a:r>
                <a:rPr sz="1200" kern="0" spc="-35"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be</a:t>
              </a:r>
              <a:r>
                <a:rPr sz="1200" kern="0" spc="-15"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considered</a:t>
              </a:r>
              <a:r>
                <a:rPr sz="1200" kern="0" spc="-20"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for</a:t>
              </a:r>
              <a:r>
                <a:rPr sz="1200" kern="0" spc="-45" dirty="0">
                  <a:solidFill>
                    <a:sysClr val="windowText" lastClr="000000"/>
                  </a:solidFill>
                  <a:latin typeface="Aptos" panose="020B0004020202020204" pitchFamily="34" charset="0"/>
                  <a:cs typeface="Verdana"/>
                </a:rPr>
                <a:t> </a:t>
              </a:r>
              <a:r>
                <a:rPr sz="1200" kern="0" spc="-10" dirty="0">
                  <a:solidFill>
                    <a:sysClr val="windowText" lastClr="000000"/>
                  </a:solidFill>
                  <a:latin typeface="Aptos" panose="020B0004020202020204" pitchFamily="34" charset="0"/>
                  <a:cs typeface="Verdana"/>
                </a:rPr>
                <a:t>funding.</a:t>
              </a:r>
              <a:endParaRPr sz="1200" kern="0" dirty="0">
                <a:solidFill>
                  <a:sysClr val="windowText" lastClr="000000"/>
                </a:solidFill>
                <a:latin typeface="Aptos" panose="020B0004020202020204" pitchFamily="34" charset="0"/>
                <a:cs typeface="Verdana"/>
              </a:endParaRPr>
            </a:p>
            <a:p>
              <a:pPr marL="152400">
                <a:spcBef>
                  <a:spcPts val="1055"/>
                </a:spcBef>
              </a:pPr>
              <a:r>
                <a:rPr lang="en-US" sz="1200" b="1" kern="0" dirty="0">
                  <a:solidFill>
                    <a:srgbClr val="2D74B5"/>
                  </a:solidFill>
                  <a:latin typeface="Aptos" panose="020B0004020202020204" pitchFamily="34" charset="0"/>
                  <a:cs typeface="Verdana"/>
                </a:rPr>
                <a:t>Step</a:t>
              </a:r>
              <a:r>
                <a:rPr lang="en-US" sz="1200" b="1" kern="0" spc="-40" dirty="0">
                  <a:solidFill>
                    <a:srgbClr val="2D74B5"/>
                  </a:solidFill>
                  <a:latin typeface="Aptos" panose="020B0004020202020204" pitchFamily="34" charset="0"/>
                  <a:cs typeface="Verdana"/>
                </a:rPr>
                <a:t> </a:t>
              </a:r>
              <a:r>
                <a:rPr lang="en-US" sz="1200" b="1" kern="0" dirty="0">
                  <a:solidFill>
                    <a:srgbClr val="2D74B5"/>
                  </a:solidFill>
                  <a:latin typeface="Aptos" panose="020B0004020202020204" pitchFamily="34" charset="0"/>
                  <a:cs typeface="Verdana"/>
                </a:rPr>
                <a:t>1:</a:t>
              </a:r>
              <a:r>
                <a:rPr lang="en-US" sz="1200" b="1" kern="0" spc="-45" dirty="0">
                  <a:solidFill>
                    <a:srgbClr val="2D74B5"/>
                  </a:solidFill>
                  <a:latin typeface="Aptos" panose="020B0004020202020204" pitchFamily="34" charset="0"/>
                  <a:cs typeface="Verdana"/>
                </a:rPr>
                <a:t> </a:t>
              </a:r>
              <a:r>
                <a:rPr lang="en-US" sz="1200" b="1" kern="0" dirty="0">
                  <a:solidFill>
                    <a:srgbClr val="2D74B5"/>
                  </a:solidFill>
                  <a:latin typeface="Aptos" panose="020B0004020202020204" pitchFamily="34" charset="0"/>
                  <a:cs typeface="Verdana"/>
                </a:rPr>
                <a:t>Submit</a:t>
              </a:r>
              <a:r>
                <a:rPr lang="en-US" sz="1200" b="1" kern="0" spc="-45" dirty="0">
                  <a:solidFill>
                    <a:srgbClr val="2D74B5"/>
                  </a:solidFill>
                  <a:latin typeface="Aptos" panose="020B0004020202020204" pitchFamily="34" charset="0"/>
                  <a:cs typeface="Verdana"/>
                </a:rPr>
                <a:t> </a:t>
              </a:r>
              <a:r>
                <a:rPr lang="en-US" sz="1200" b="1" kern="0" dirty="0">
                  <a:solidFill>
                    <a:srgbClr val="2D74B5"/>
                  </a:solidFill>
                  <a:latin typeface="Aptos" panose="020B0004020202020204" pitchFamily="34" charset="0"/>
                  <a:cs typeface="Verdana"/>
                </a:rPr>
                <a:t>the</a:t>
              </a:r>
              <a:r>
                <a:rPr lang="en-US" sz="1200" b="1" kern="0" spc="-25" dirty="0">
                  <a:solidFill>
                    <a:srgbClr val="2D74B5"/>
                  </a:solidFill>
                  <a:latin typeface="Aptos" panose="020B0004020202020204" pitchFamily="34" charset="0"/>
                  <a:cs typeface="Verdana"/>
                </a:rPr>
                <a:t> </a:t>
              </a:r>
              <a:r>
                <a:rPr lang="en-US" sz="1200" b="1" kern="0" dirty="0">
                  <a:solidFill>
                    <a:srgbClr val="2D74B5"/>
                  </a:solidFill>
                  <a:latin typeface="Aptos" panose="020B0004020202020204" pitchFamily="34" charset="0"/>
                  <a:cs typeface="Verdana"/>
                </a:rPr>
                <a:t>Initial</a:t>
              </a:r>
              <a:r>
                <a:rPr lang="en-US" sz="1200" b="1" kern="0" spc="-35" dirty="0">
                  <a:solidFill>
                    <a:srgbClr val="2D74B5"/>
                  </a:solidFill>
                  <a:latin typeface="Aptos" panose="020B0004020202020204" pitchFamily="34" charset="0"/>
                  <a:cs typeface="Verdana"/>
                </a:rPr>
                <a:t> </a:t>
              </a:r>
              <a:r>
                <a:rPr lang="en-US" sz="1200" b="1" kern="0" spc="-10" dirty="0">
                  <a:solidFill>
                    <a:srgbClr val="2D74B5"/>
                  </a:solidFill>
                  <a:latin typeface="Aptos" panose="020B0004020202020204" pitchFamily="34" charset="0"/>
                  <a:cs typeface="Verdana"/>
                </a:rPr>
                <a:t>Application</a:t>
              </a:r>
              <a:endParaRPr lang="en-US" sz="1200" kern="0" dirty="0">
                <a:solidFill>
                  <a:sysClr val="windowText" lastClr="000000"/>
                </a:solidFill>
                <a:latin typeface="Aptos" panose="020B0004020202020204" pitchFamily="34" charset="0"/>
                <a:cs typeface="Verdana"/>
              </a:endParaRPr>
            </a:p>
          </p:txBody>
        </p:sp>
        <p:sp>
          <p:nvSpPr>
            <p:cNvPr id="46" name="object 4">
              <a:extLst>
                <a:ext uri="{FF2B5EF4-FFF2-40B4-BE49-F238E27FC236}">
                  <a16:creationId xmlns:a16="http://schemas.microsoft.com/office/drawing/2014/main" id="{9994F8C4-8F1C-89C5-B261-8B7F4ED9090E}"/>
                </a:ext>
              </a:extLst>
            </p:cNvPr>
            <p:cNvSpPr txBox="1"/>
            <p:nvPr/>
          </p:nvSpPr>
          <p:spPr>
            <a:xfrm>
              <a:off x="1114792" y="4031820"/>
              <a:ext cx="2658410" cy="197490"/>
            </a:xfrm>
            <a:prstGeom prst="rect">
              <a:avLst/>
            </a:prstGeom>
          </p:spPr>
          <p:txBody>
            <a:bodyPr vert="horz" wrap="square" lIns="0" tIns="12700" rIns="0" bIns="0" rtlCol="0">
              <a:spAutoFit/>
            </a:bodyPr>
            <a:lstStyle/>
            <a:p>
              <a:pPr marL="12700">
                <a:spcBef>
                  <a:spcPts val="100"/>
                </a:spcBef>
              </a:pPr>
              <a:r>
                <a:rPr sz="1200" b="1" kern="0" dirty="0">
                  <a:solidFill>
                    <a:srgbClr val="2D74B5"/>
                  </a:solidFill>
                  <a:latin typeface="Aptos" panose="020B0004020202020204" pitchFamily="34" charset="0"/>
                  <a:cs typeface="Verdana"/>
                </a:rPr>
                <a:t>Step</a:t>
              </a:r>
              <a:r>
                <a:rPr sz="1200" b="1" kern="0" spc="-55" dirty="0">
                  <a:solidFill>
                    <a:srgbClr val="2D74B5"/>
                  </a:solidFill>
                  <a:latin typeface="Aptos" panose="020B0004020202020204" pitchFamily="34" charset="0"/>
                  <a:cs typeface="Verdana"/>
                </a:rPr>
                <a:t> </a:t>
              </a:r>
              <a:r>
                <a:rPr sz="1200" b="1" kern="0" dirty="0">
                  <a:solidFill>
                    <a:srgbClr val="2D74B5"/>
                  </a:solidFill>
                  <a:latin typeface="Aptos" panose="020B0004020202020204" pitchFamily="34" charset="0"/>
                  <a:cs typeface="Verdana"/>
                </a:rPr>
                <a:t>2:</a:t>
              </a:r>
              <a:r>
                <a:rPr sz="1200" b="1" kern="0" spc="-50" dirty="0">
                  <a:solidFill>
                    <a:srgbClr val="2D74B5"/>
                  </a:solidFill>
                  <a:latin typeface="Aptos" panose="020B0004020202020204" pitchFamily="34" charset="0"/>
                  <a:cs typeface="Verdana"/>
                </a:rPr>
                <a:t> </a:t>
              </a:r>
              <a:r>
                <a:rPr sz="1200" b="1" kern="0" dirty="0">
                  <a:solidFill>
                    <a:srgbClr val="2D74B5"/>
                  </a:solidFill>
                  <a:latin typeface="Aptos" panose="020B0004020202020204" pitchFamily="34" charset="0"/>
                  <a:cs typeface="Verdana"/>
                </a:rPr>
                <a:t>Certify</a:t>
              </a:r>
              <a:r>
                <a:rPr sz="1200" b="1" kern="0" spc="-30" dirty="0">
                  <a:solidFill>
                    <a:srgbClr val="2D74B5"/>
                  </a:solidFill>
                  <a:latin typeface="Aptos" panose="020B0004020202020204" pitchFamily="34" charset="0"/>
                  <a:cs typeface="Verdana"/>
                </a:rPr>
                <a:t> </a:t>
              </a:r>
              <a:r>
                <a:rPr sz="1200" b="1" kern="0" dirty="0">
                  <a:solidFill>
                    <a:srgbClr val="2D74B5"/>
                  </a:solidFill>
                  <a:latin typeface="Aptos" panose="020B0004020202020204" pitchFamily="34" charset="0"/>
                  <a:cs typeface="Verdana"/>
                </a:rPr>
                <a:t>the</a:t>
              </a:r>
              <a:r>
                <a:rPr sz="1200" b="1" kern="0" spc="-30" dirty="0">
                  <a:solidFill>
                    <a:srgbClr val="2D74B5"/>
                  </a:solidFill>
                  <a:latin typeface="Aptos" panose="020B0004020202020204" pitchFamily="34" charset="0"/>
                  <a:cs typeface="Verdana"/>
                </a:rPr>
                <a:t> </a:t>
              </a:r>
              <a:r>
                <a:rPr sz="1200" b="1" kern="0" dirty="0">
                  <a:solidFill>
                    <a:srgbClr val="2D74B5"/>
                  </a:solidFill>
                  <a:latin typeface="Aptos" panose="020B0004020202020204" pitchFamily="34" charset="0"/>
                  <a:cs typeface="Verdana"/>
                </a:rPr>
                <a:t>Official</a:t>
              </a:r>
              <a:r>
                <a:rPr sz="1200" b="1" kern="0" spc="-30" dirty="0">
                  <a:solidFill>
                    <a:srgbClr val="2D74B5"/>
                  </a:solidFill>
                  <a:latin typeface="Aptos" panose="020B0004020202020204" pitchFamily="34" charset="0"/>
                  <a:cs typeface="Verdana"/>
                </a:rPr>
                <a:t> </a:t>
              </a:r>
              <a:r>
                <a:rPr sz="1200" b="1" kern="0" spc="-10" dirty="0">
                  <a:solidFill>
                    <a:srgbClr val="2D74B5"/>
                  </a:solidFill>
                  <a:latin typeface="Aptos" panose="020B0004020202020204" pitchFamily="34" charset="0"/>
                  <a:cs typeface="Verdana"/>
                </a:rPr>
                <a:t>Application</a:t>
              </a:r>
              <a:endParaRPr sz="1200" kern="0" dirty="0">
                <a:solidFill>
                  <a:sysClr val="windowText" lastClr="000000"/>
                </a:solidFill>
                <a:latin typeface="Aptos" panose="020B0004020202020204" pitchFamily="34" charset="0"/>
                <a:cs typeface="Verdana"/>
              </a:endParaRPr>
            </a:p>
          </p:txBody>
        </p:sp>
        <p:pic>
          <p:nvPicPr>
            <p:cNvPr id="53" name="object 11">
              <a:extLst>
                <a:ext uri="{FF2B5EF4-FFF2-40B4-BE49-F238E27FC236}">
                  <a16:creationId xmlns:a16="http://schemas.microsoft.com/office/drawing/2014/main" id="{649EEBB3-814F-AC13-6558-5E3B7D5E580F}"/>
                </a:ext>
              </a:extLst>
            </p:cNvPr>
            <p:cNvPicPr/>
            <p:nvPr/>
          </p:nvPicPr>
          <p:blipFill>
            <a:blip r:embed="rId4" cstate="print"/>
            <a:stretch>
              <a:fillRect/>
            </a:stretch>
          </p:blipFill>
          <p:spPr>
            <a:xfrm>
              <a:off x="1114792" y="4250940"/>
              <a:ext cx="6919021" cy="1573316"/>
            </a:xfrm>
            <a:prstGeom prst="rect">
              <a:avLst/>
            </a:prstGeom>
          </p:spPr>
        </p:pic>
        <p:pic>
          <p:nvPicPr>
            <p:cNvPr id="57" name="object 15">
              <a:extLst>
                <a:ext uri="{FF2B5EF4-FFF2-40B4-BE49-F238E27FC236}">
                  <a16:creationId xmlns:a16="http://schemas.microsoft.com/office/drawing/2014/main" id="{2D1D2C2B-1E1C-695C-5911-607AA85DCB10}"/>
                </a:ext>
              </a:extLst>
            </p:cNvPr>
            <p:cNvPicPr/>
            <p:nvPr/>
          </p:nvPicPr>
          <p:blipFill>
            <a:blip r:embed="rId5" cstate="print"/>
            <a:stretch>
              <a:fillRect/>
            </a:stretch>
          </p:blipFill>
          <p:spPr>
            <a:xfrm>
              <a:off x="1114792" y="2340888"/>
              <a:ext cx="5785179" cy="1590022"/>
            </a:xfrm>
            <a:prstGeom prst="rect">
              <a:avLst/>
            </a:prstGeom>
          </p:spPr>
        </p:pic>
        <p:pic>
          <p:nvPicPr>
            <p:cNvPr id="51" name="object 9">
              <a:extLst>
                <a:ext uri="{FF2B5EF4-FFF2-40B4-BE49-F238E27FC236}">
                  <a16:creationId xmlns:a16="http://schemas.microsoft.com/office/drawing/2014/main" id="{96773799-91EB-E706-0E8A-D6ABA5213A55}"/>
                </a:ext>
              </a:extLst>
            </p:cNvPr>
            <p:cNvPicPr/>
            <p:nvPr/>
          </p:nvPicPr>
          <p:blipFill>
            <a:blip r:embed="rId6" cstate="print"/>
            <a:stretch>
              <a:fillRect/>
            </a:stretch>
          </p:blipFill>
          <p:spPr>
            <a:xfrm>
              <a:off x="4763069" y="4250940"/>
              <a:ext cx="3270744" cy="347371"/>
            </a:xfrm>
            <a:prstGeom prst="rect">
              <a:avLst/>
            </a:prstGeom>
          </p:spPr>
        </p:pic>
        <p:sp>
          <p:nvSpPr>
            <p:cNvPr id="52" name="object 10">
              <a:extLst>
                <a:ext uri="{FF2B5EF4-FFF2-40B4-BE49-F238E27FC236}">
                  <a16:creationId xmlns:a16="http://schemas.microsoft.com/office/drawing/2014/main" id="{887EAE5E-66C9-2DF0-5EC7-70DE5AD71154}"/>
                </a:ext>
              </a:extLst>
            </p:cNvPr>
            <p:cNvSpPr/>
            <p:nvPr/>
          </p:nvSpPr>
          <p:spPr>
            <a:xfrm>
              <a:off x="6838044" y="4528594"/>
              <a:ext cx="989750" cy="45719"/>
            </a:xfrm>
            <a:custGeom>
              <a:avLst/>
              <a:gdLst/>
              <a:ahLst/>
              <a:cxnLst/>
              <a:rect l="l" t="t" r="r" b="b"/>
              <a:pathLst>
                <a:path w="1224279">
                  <a:moveTo>
                    <a:pt x="0" y="0"/>
                  </a:moveTo>
                  <a:lnTo>
                    <a:pt x="1224013" y="0"/>
                  </a:lnTo>
                </a:path>
              </a:pathLst>
            </a:custGeom>
            <a:ln w="38100">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b="0" i="0" u="none" strike="noStrike" kern="0" cap="none" spc="0" normalizeH="0" baseline="0" noProof="0" dirty="0">
                <a:ln>
                  <a:noFill/>
                </a:ln>
                <a:solidFill>
                  <a:sysClr val="windowText" lastClr="000000"/>
                </a:solidFill>
                <a:effectLst/>
                <a:uLnTx/>
                <a:uFillTx/>
              </a:endParaRPr>
            </a:p>
          </p:txBody>
        </p:sp>
      </p:grpSp>
    </p:spTree>
    <p:extLst>
      <p:ext uri="{BB962C8B-B14F-4D97-AF65-F5344CB8AC3E}">
        <p14:creationId xmlns:p14="http://schemas.microsoft.com/office/powerpoint/2010/main" val="254226438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871722" y="2332101"/>
            <a:ext cx="5273944" cy="2685098"/>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Helpful Links and Contact Information</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0971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algn="ctr" defTabSz="914400"/>
            <a:r>
              <a:rPr lang="en-US" sz="3400" b="1" dirty="0">
                <a:solidFill>
                  <a:srgbClr val="FFFFFF"/>
                </a:solidFill>
                <a:latin typeface="Aptos" panose="020B0004020202020204" pitchFamily="34" charset="0"/>
              </a:rPr>
              <a:t>HELPFUL LINKS</a:t>
            </a:r>
          </a:p>
        </p:txBody>
      </p:sp>
      <p:sp>
        <p:nvSpPr>
          <p:cNvPr id="2" name="TextBox 1">
            <a:extLst>
              <a:ext uri="{FF2B5EF4-FFF2-40B4-BE49-F238E27FC236}">
                <a16:creationId xmlns:a16="http://schemas.microsoft.com/office/drawing/2014/main" id="{01F666A9-1903-21DA-2A54-87620D87ED93}"/>
              </a:ext>
            </a:extLst>
          </p:cNvPr>
          <p:cNvSpPr txBox="1"/>
          <p:nvPr/>
        </p:nvSpPr>
        <p:spPr>
          <a:xfrm>
            <a:off x="852754" y="1692964"/>
            <a:ext cx="10880333" cy="4616648"/>
          </a:xfrm>
          <a:prstGeom prst="rect">
            <a:avLst/>
          </a:prstGeom>
          <a:noFill/>
        </p:spPr>
        <p:txBody>
          <a:bodyPr wrap="square" rtlCol="0">
            <a:spAutoFit/>
          </a:bodyPr>
          <a:lstStyle/>
          <a:p>
            <a:pPr algn="ctr"/>
            <a:r>
              <a:rPr lang="en-US" sz="1400" b="1" dirty="0">
                <a:latin typeface="Aptos" panose="020B0004020202020204" pitchFamily="34" charset="0"/>
              </a:rPr>
              <a:t>AEL Codes and code descriptions</a:t>
            </a:r>
          </a:p>
          <a:p>
            <a:pPr algn="ctr"/>
            <a:r>
              <a:rPr lang="en-US" sz="1400" b="1" dirty="0">
                <a:latin typeface="Aptos" panose="020B0004020202020204" pitchFamily="34" charset="0"/>
                <a:hlinkClick r:id="rId3"/>
              </a:rPr>
              <a:t>https://www.fema.gov/authorized-equipment-list</a:t>
            </a:r>
            <a:r>
              <a:rPr lang="en-US" sz="1400" b="1" dirty="0">
                <a:latin typeface="Aptos" panose="020B0004020202020204" pitchFamily="34" charset="0"/>
              </a:rPr>
              <a:t> </a:t>
            </a:r>
          </a:p>
          <a:p>
            <a:pPr algn="ctr"/>
            <a:endParaRPr lang="en-US" sz="1400" b="1" dirty="0">
              <a:latin typeface="Aptos" panose="020B0004020202020204" pitchFamily="34" charset="0"/>
            </a:endParaRPr>
          </a:p>
          <a:p>
            <a:pPr algn="ctr"/>
            <a:r>
              <a:rPr lang="en-US" sz="1400" b="1" dirty="0">
                <a:latin typeface="Aptos" panose="020B0004020202020204" pitchFamily="34" charset="0"/>
              </a:rPr>
              <a:t>Title 2 Code of Federal Regulations (2CFR) Part 200</a:t>
            </a:r>
          </a:p>
          <a:p>
            <a:pPr algn="ctr"/>
            <a:r>
              <a:rPr lang="en-US" sz="1400" b="1" dirty="0">
                <a:latin typeface="Aptos" panose="020B0004020202020204" pitchFamily="34" charset="0"/>
                <a:hlinkClick r:id="rId4"/>
              </a:rPr>
              <a:t>http://www.ecfr.gov/cgi-bin/textidx?tpl=/ecfrbrowse/Title02/2cfr200_main_02.tpl</a:t>
            </a:r>
            <a:endParaRPr lang="en-US" sz="1400" b="1" dirty="0">
              <a:latin typeface="Aptos" panose="020B0004020202020204" pitchFamily="34" charset="0"/>
            </a:endParaRPr>
          </a:p>
          <a:p>
            <a:pPr algn="ctr"/>
            <a:r>
              <a:rPr lang="en-US" sz="1400" b="1" dirty="0">
                <a:latin typeface="Aptos" panose="020B0004020202020204" pitchFamily="34" charset="0"/>
              </a:rPr>
              <a:t>                   </a:t>
            </a:r>
          </a:p>
          <a:p>
            <a:pPr algn="ctr"/>
            <a:r>
              <a:rPr lang="en-US" sz="1400" b="1" dirty="0">
                <a:latin typeface="Aptos" panose="020B0004020202020204" pitchFamily="34" charset="0"/>
              </a:rPr>
              <a:t> eGrants User’s Guide to Creating an Application</a:t>
            </a:r>
          </a:p>
          <a:p>
            <a:pPr algn="ctr"/>
            <a:r>
              <a:rPr lang="en-US" sz="1400" b="1" dirty="0">
                <a:latin typeface="Aptos" panose="020B0004020202020204" pitchFamily="34" charset="0"/>
                <a:hlinkClick r:id="rId5"/>
              </a:rPr>
              <a:t>https://egrants.gov.texas.gov/uploads/egrants_files/eGrants_Guide_to_Creating_an_Application_12.2020.pdf</a:t>
            </a:r>
            <a:endParaRPr lang="en-US" sz="1400" b="1" dirty="0">
              <a:latin typeface="Aptos" panose="020B0004020202020204" pitchFamily="34" charset="0"/>
            </a:endParaRPr>
          </a:p>
          <a:p>
            <a:pPr algn="ctr"/>
            <a:endParaRPr lang="en-US" sz="1400" b="1" dirty="0">
              <a:latin typeface="Aptos" panose="020B0004020202020204" pitchFamily="34" charset="0"/>
            </a:endParaRPr>
          </a:p>
          <a:p>
            <a:pPr algn="ctr">
              <a:lnSpc>
                <a:spcPct val="100000"/>
              </a:lnSpc>
            </a:pPr>
            <a:r>
              <a:rPr lang="en-US" sz="1400" b="1" dirty="0">
                <a:latin typeface="Aptos" panose="020B0004020202020204" pitchFamily="34" charset="0"/>
              </a:rPr>
              <a:t>OOG – General Frequently Asked Questions (FAQs)</a:t>
            </a:r>
          </a:p>
          <a:p>
            <a:pPr algn="ctr">
              <a:lnSpc>
                <a:spcPct val="100000"/>
              </a:lnSpc>
            </a:pPr>
            <a:r>
              <a:rPr lang="en-US" sz="1400" b="1" dirty="0">
                <a:latin typeface="Aptos" panose="020B0004020202020204" pitchFamily="34" charset="0"/>
                <a:hlinkClick r:id="rId6"/>
              </a:rPr>
              <a:t>https://egrants.gov.texas.gov/uploads/egrants_files/FAQs_eGrants.pdf</a:t>
            </a:r>
            <a:endParaRPr lang="en-US" sz="1400" b="1" dirty="0">
              <a:latin typeface="Aptos" panose="020B0004020202020204" pitchFamily="34" charset="0"/>
            </a:endParaRPr>
          </a:p>
          <a:p>
            <a:pPr algn="ctr">
              <a:lnSpc>
                <a:spcPct val="100000"/>
              </a:lnSpc>
            </a:pPr>
            <a:endParaRPr lang="en-US" sz="1400" b="1" dirty="0">
              <a:latin typeface="Aptos" panose="020B0004020202020204" pitchFamily="34" charset="0"/>
            </a:endParaRPr>
          </a:p>
          <a:p>
            <a:pPr algn="ctr">
              <a:lnSpc>
                <a:spcPct val="100000"/>
              </a:lnSpc>
            </a:pPr>
            <a:r>
              <a:rPr lang="en-US" sz="1400" b="1" dirty="0">
                <a:latin typeface="Aptos" panose="020B0004020202020204" pitchFamily="34" charset="0"/>
              </a:rPr>
              <a:t>Public Safety Office – General Frequently Asked Questions (FAQs)</a:t>
            </a:r>
          </a:p>
          <a:p>
            <a:pPr algn="ctr">
              <a:lnSpc>
                <a:spcPct val="100000"/>
              </a:lnSpc>
            </a:pPr>
            <a:r>
              <a:rPr lang="en-US" sz="1400" b="1" dirty="0">
                <a:latin typeface="Aptos" panose="020B0004020202020204" pitchFamily="34" charset="0"/>
                <a:hlinkClick r:id="rId7"/>
              </a:rPr>
              <a:t>httpshttps://egrants.gov.texas.gov/uploads/egrants_files/PSO_General_FAQs_2022_Revised.pdfegrants.gov.texas.gov/updates.aspx</a:t>
            </a:r>
            <a:endParaRPr lang="en-US" sz="1400" b="1" dirty="0">
              <a:latin typeface="Aptos" panose="020B0004020202020204" pitchFamily="34" charset="0"/>
            </a:endParaRPr>
          </a:p>
          <a:p>
            <a:pPr algn="ctr">
              <a:lnSpc>
                <a:spcPct val="100000"/>
              </a:lnSpc>
            </a:pPr>
            <a:endParaRPr lang="en-US" sz="1400" b="1" dirty="0">
              <a:latin typeface="Aptos" panose="020B0004020202020204" pitchFamily="34" charset="0"/>
            </a:endParaRPr>
          </a:p>
          <a:p>
            <a:pPr algn="ctr">
              <a:lnSpc>
                <a:spcPct val="100000"/>
              </a:lnSpc>
            </a:pPr>
            <a:r>
              <a:rPr lang="en-US" sz="1400" b="1" dirty="0">
                <a:latin typeface="Aptos" panose="020B0004020202020204" pitchFamily="34" charset="0"/>
              </a:rPr>
              <a:t>PSO Guide to Grants</a:t>
            </a:r>
          </a:p>
          <a:p>
            <a:pPr algn="ctr">
              <a:lnSpc>
                <a:spcPct val="100000"/>
              </a:lnSpc>
            </a:pPr>
            <a:r>
              <a:rPr lang="en-US" sz="1400" b="1" dirty="0">
                <a:latin typeface="Aptos" panose="020B0004020202020204" pitchFamily="34" charset="0"/>
                <a:hlinkClick r:id="rId8"/>
              </a:rPr>
              <a:t>https://egrants.gov.texas.gov/uploads/egrants_files/2024_Guide_to_Grants.pdf</a:t>
            </a:r>
            <a:endParaRPr lang="en-US" sz="1400" b="1" dirty="0">
              <a:latin typeface="Aptos" panose="020B0004020202020204" pitchFamily="34" charset="0"/>
            </a:endParaRPr>
          </a:p>
          <a:p>
            <a:pPr algn="ctr">
              <a:lnSpc>
                <a:spcPct val="100000"/>
              </a:lnSpc>
            </a:pPr>
            <a:endParaRPr lang="en-US" sz="1400" b="1" dirty="0">
              <a:latin typeface="Aptos" panose="020B0004020202020204" pitchFamily="34" charset="0"/>
            </a:endParaRPr>
          </a:p>
          <a:p>
            <a:pPr algn="ctr">
              <a:lnSpc>
                <a:spcPct val="100000"/>
              </a:lnSpc>
            </a:pPr>
            <a:r>
              <a:rPr lang="en-US" sz="1400" b="1" dirty="0">
                <a:latin typeface="Aptos" panose="020B0004020202020204" pitchFamily="34" charset="0"/>
              </a:rPr>
              <a:t>FEMA Homeland Security Grant Program</a:t>
            </a:r>
          </a:p>
          <a:p>
            <a:pPr algn="ctr">
              <a:lnSpc>
                <a:spcPct val="100000"/>
              </a:lnSpc>
            </a:pPr>
            <a:r>
              <a:rPr lang="en-US" sz="1400" b="1" dirty="0">
                <a:latin typeface="Aptos" panose="020B0004020202020204" pitchFamily="34" charset="0"/>
                <a:hlinkClick r:id="rId9"/>
              </a:rPr>
              <a:t>https://www.fema.gov/grants/preparedness/homeland-security</a:t>
            </a:r>
            <a:endParaRPr lang="en-US" sz="1400" b="1" dirty="0">
              <a:latin typeface="Aptos" panose="020B0004020202020204" pitchFamily="34" charset="0"/>
            </a:endParaRPr>
          </a:p>
          <a:p>
            <a:pPr algn="ctr">
              <a:lnSpc>
                <a:spcPct val="100000"/>
              </a:lnSpc>
            </a:pPr>
            <a:endParaRPr lang="en-US" sz="1400" b="1" dirty="0">
              <a:latin typeface="Aptos" panose="020B0004020202020204" pitchFamily="34" charset="0"/>
            </a:endParaRPr>
          </a:p>
        </p:txBody>
      </p:sp>
    </p:spTree>
    <p:extLst>
      <p:ext uri="{BB962C8B-B14F-4D97-AF65-F5344CB8AC3E}">
        <p14:creationId xmlns:p14="http://schemas.microsoft.com/office/powerpoint/2010/main" val="2702358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993E1DB-47FB-F405-E9C2-D0207F178BDD}"/>
              </a:ext>
            </a:extLst>
          </p:cNvPr>
          <p:cNvSpPr>
            <a:spLocks noGrp="1"/>
          </p:cNvSpPr>
          <p:nvPr>
            <p:ph type="title"/>
          </p:nvPr>
        </p:nvSpPr>
        <p:spPr>
          <a:xfrm>
            <a:off x="1371598" y="544946"/>
            <a:ext cx="9477377" cy="1030515"/>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2.(A) The National Preparedness Goal, Mission Areas and Core Capabilities</a:t>
            </a:r>
          </a:p>
        </p:txBody>
      </p:sp>
      <p:sp>
        <p:nvSpPr>
          <p:cNvPr id="3" name="Content Placeholder 2">
            <a:extLst>
              <a:ext uri="{FF2B5EF4-FFF2-40B4-BE49-F238E27FC236}">
                <a16:creationId xmlns:a16="http://schemas.microsoft.com/office/drawing/2014/main" id="{0DF91100-E268-87DE-3541-1034F1BE5ABC}"/>
              </a:ext>
            </a:extLst>
          </p:cNvPr>
          <p:cNvSpPr>
            <a:spLocks noGrp="1"/>
          </p:cNvSpPr>
          <p:nvPr>
            <p:ph sz="half" idx="1"/>
          </p:nvPr>
        </p:nvSpPr>
        <p:spPr>
          <a:xfrm>
            <a:off x="1371598" y="2120407"/>
            <a:ext cx="9477377" cy="4702926"/>
          </a:xfrm>
        </p:spPr>
        <p:txBody>
          <a:bodyPr vert="horz" lIns="91440" tIns="45720" rIns="91440" bIns="45720" rtlCol="0">
            <a:noAutofit/>
          </a:bodyPr>
          <a:lstStyle/>
          <a:p>
            <a:pPr marL="285753" indent="-285753">
              <a:lnSpc>
                <a:spcPct val="100000"/>
              </a:lnSpc>
              <a:spcBef>
                <a:spcPts val="0"/>
              </a:spcBef>
              <a:defRPr/>
            </a:pPr>
            <a:r>
              <a:rPr lang="en-US" sz="1500" b="1" dirty="0">
                <a:solidFill>
                  <a:srgbClr val="1E1E1E"/>
                </a:solidFill>
                <a:latin typeface="Aptos" panose="020B0004020202020204" pitchFamily="34" charset="0"/>
                <a:ea typeface="Source Sans Pro" panose="020B0503030403020204" pitchFamily="34" charset="0"/>
              </a:rPr>
              <a:t>Community Resilience - </a:t>
            </a:r>
            <a:r>
              <a:rPr lang="en-US" sz="1500" dirty="0">
                <a:solidFill>
                  <a:srgbClr val="1E1E1E"/>
                </a:solidFill>
                <a:latin typeface="Aptos" panose="020B0004020202020204" pitchFamily="34" charset="0"/>
                <a:ea typeface="Source Sans Pro" panose="020B0503030403020204" pitchFamily="34" charset="0"/>
              </a:rPr>
              <a:t>Enable the recognition, understanding, communication of, and planning for risk and empower individuals and communities to make informed risk management decisions necessary to adapt to, withstand, and quickly recover from future incidents.</a:t>
            </a:r>
          </a:p>
          <a:p>
            <a:pPr marL="285753" indent="-285753">
              <a:lnSpc>
                <a:spcPct val="100000"/>
              </a:lnSpc>
              <a:spcBef>
                <a:spcPts val="0"/>
              </a:spcBef>
              <a:defRPr/>
            </a:pPr>
            <a:endParaRPr lang="en-US" sz="1500" dirty="0">
              <a:solidFill>
                <a:srgbClr val="1E1E1E"/>
              </a:solidFill>
              <a:latin typeface="Aptos" panose="020B0004020202020204" pitchFamily="34" charset="0"/>
              <a:ea typeface="Source Sans Pro" panose="020B0503030403020204" pitchFamily="34" charset="0"/>
            </a:endParaRPr>
          </a:p>
          <a:p>
            <a:pPr marL="457206" lvl="1" indent="0">
              <a:lnSpc>
                <a:spcPct val="100000"/>
              </a:lnSpc>
              <a:spcBef>
                <a:spcPts val="0"/>
              </a:spcBef>
              <a:buNone/>
              <a:defRPr/>
            </a:pPr>
            <a:r>
              <a:rPr lang="en-US" sz="1500" dirty="0">
                <a:solidFill>
                  <a:srgbClr val="1E1E1E"/>
                </a:solidFill>
                <a:latin typeface="Aptos" panose="020B0004020202020204" pitchFamily="34" charset="0"/>
                <a:ea typeface="Source Sans Pro" panose="020B0503030403020204" pitchFamily="34" charset="0"/>
              </a:rPr>
              <a:t>Project Examples: </a:t>
            </a:r>
            <a:r>
              <a:rPr lang="en-US" sz="1500" i="1" dirty="0">
                <a:solidFill>
                  <a:srgbClr val="C00000"/>
                </a:solidFill>
                <a:latin typeface="Aptos" panose="020B0004020202020204" pitchFamily="34" charset="0"/>
                <a:ea typeface="Source Sans Pro" panose="020B0503030403020204" pitchFamily="34" charset="0"/>
              </a:rPr>
              <a:t>Community Emergency Response Team (CERT) Programs and Community Preparedness Campaigns</a:t>
            </a:r>
          </a:p>
          <a:p>
            <a:pPr marL="0" indent="0">
              <a:lnSpc>
                <a:spcPct val="100000"/>
              </a:lnSpc>
              <a:spcBef>
                <a:spcPts val="0"/>
              </a:spcBef>
              <a:buNone/>
              <a:defRPr/>
            </a:pPr>
            <a:endParaRPr lang="en-US" sz="1500" dirty="0">
              <a:solidFill>
                <a:srgbClr val="1E1E1E"/>
              </a:solidFill>
              <a:latin typeface="Aptos" panose="020B0004020202020204" pitchFamily="34" charset="0"/>
              <a:ea typeface="Source Sans Pro" panose="020B0503030403020204" pitchFamily="34" charset="0"/>
            </a:endParaRPr>
          </a:p>
          <a:p>
            <a:pPr marL="285753" indent="-285753">
              <a:lnSpc>
                <a:spcPct val="100000"/>
              </a:lnSpc>
              <a:spcBef>
                <a:spcPts val="0"/>
              </a:spcBef>
              <a:defRPr/>
            </a:pPr>
            <a:r>
              <a:rPr lang="en-US" sz="1500" b="1" dirty="0">
                <a:solidFill>
                  <a:srgbClr val="1E1E1E"/>
                </a:solidFill>
                <a:latin typeface="Aptos" panose="020B0004020202020204" pitchFamily="34" charset="0"/>
                <a:ea typeface="Source Sans Pro" panose="020B0503030403020204" pitchFamily="34" charset="0"/>
              </a:rPr>
              <a:t>Operational Coordination </a:t>
            </a:r>
            <a:r>
              <a:rPr lang="en-US" sz="1500" dirty="0">
                <a:solidFill>
                  <a:srgbClr val="1E1E1E"/>
                </a:solidFill>
                <a:latin typeface="Aptos" panose="020B0004020202020204" pitchFamily="34" charset="0"/>
                <a:ea typeface="Source Sans Pro" panose="020B0503030403020204" pitchFamily="34" charset="0"/>
              </a:rPr>
              <a:t>- Establish and maintain a unified and coordinated operational structure and process that appropriately integrates all critical stakeholders and supports the execution of core capabilities.</a:t>
            </a:r>
          </a:p>
          <a:p>
            <a:pPr marL="285753" indent="-285753">
              <a:lnSpc>
                <a:spcPct val="100000"/>
              </a:lnSpc>
              <a:spcBef>
                <a:spcPts val="0"/>
              </a:spcBef>
              <a:defRPr/>
            </a:pPr>
            <a:endParaRPr lang="en-US" sz="1500" dirty="0">
              <a:solidFill>
                <a:srgbClr val="1E1E1E"/>
              </a:solidFill>
              <a:latin typeface="Aptos" panose="020B0004020202020204" pitchFamily="34" charset="0"/>
              <a:ea typeface="Source Sans Pro" panose="020B0503030403020204" pitchFamily="34" charset="0"/>
            </a:endParaRPr>
          </a:p>
          <a:p>
            <a:pPr marL="457206" lvl="1" indent="0">
              <a:lnSpc>
                <a:spcPct val="100000"/>
              </a:lnSpc>
              <a:spcBef>
                <a:spcPts val="0"/>
              </a:spcBef>
              <a:buNone/>
              <a:defRPr/>
            </a:pPr>
            <a:r>
              <a:rPr lang="en-US" sz="1500" dirty="0">
                <a:solidFill>
                  <a:srgbClr val="1E1E1E"/>
                </a:solidFill>
                <a:latin typeface="Aptos" panose="020B0004020202020204" pitchFamily="34" charset="0"/>
                <a:ea typeface="Source Sans Pro" panose="020B0503030403020204" pitchFamily="34" charset="0"/>
              </a:rPr>
              <a:t>Project Examples: </a:t>
            </a:r>
            <a:r>
              <a:rPr lang="en-US" sz="1500" i="1" dirty="0">
                <a:solidFill>
                  <a:srgbClr val="C00000"/>
                </a:solidFill>
                <a:latin typeface="Aptos" panose="020B0004020202020204" pitchFamily="34" charset="0"/>
                <a:ea typeface="Source Sans Pro" panose="020B0503030403020204" pitchFamily="34" charset="0"/>
              </a:rPr>
              <a:t>Incident Command System (ICS) training, Emergency Operations Center equipment upgrades, Web EOC, Multi-Agency incident command vehicles (Mobile EOC)</a:t>
            </a:r>
          </a:p>
          <a:p>
            <a:pPr marL="0" indent="0">
              <a:lnSpc>
                <a:spcPct val="100000"/>
              </a:lnSpc>
              <a:spcBef>
                <a:spcPts val="0"/>
              </a:spcBef>
              <a:buNone/>
              <a:defRPr/>
            </a:pPr>
            <a:endParaRPr lang="en-US" sz="1500" dirty="0">
              <a:solidFill>
                <a:srgbClr val="1E1E1E"/>
              </a:solidFill>
              <a:latin typeface="Aptos" panose="020B0004020202020204" pitchFamily="34" charset="0"/>
              <a:ea typeface="Source Sans Pro" panose="020B0503030403020204" pitchFamily="34" charset="0"/>
            </a:endParaRPr>
          </a:p>
          <a:p>
            <a:pPr marL="285753" indent="-285753">
              <a:lnSpc>
                <a:spcPct val="100000"/>
              </a:lnSpc>
              <a:spcBef>
                <a:spcPts val="0"/>
              </a:spcBef>
              <a:defRPr/>
            </a:pPr>
            <a:r>
              <a:rPr lang="en-US" sz="1500" b="1" dirty="0">
                <a:solidFill>
                  <a:srgbClr val="1E1E1E"/>
                </a:solidFill>
                <a:latin typeface="Aptos" panose="020B0004020202020204" pitchFamily="34" charset="0"/>
                <a:ea typeface="Source Sans Pro" panose="020B0503030403020204" pitchFamily="34" charset="0"/>
              </a:rPr>
              <a:t>Environmental Response/Health and Safety </a:t>
            </a:r>
            <a:r>
              <a:rPr lang="en-US" sz="1500" dirty="0">
                <a:solidFill>
                  <a:srgbClr val="1E1E1E"/>
                </a:solidFill>
                <a:latin typeface="Aptos" panose="020B0004020202020204" pitchFamily="34" charset="0"/>
                <a:ea typeface="Source Sans Pro" panose="020B0503030403020204" pitchFamily="34" charset="0"/>
              </a:rPr>
              <a:t>- Conduct appropriate measures to ensure the protection of the health and safety of the public and workers, as well as the environment, from all-hazards in support of responder operations and the affected communities.</a:t>
            </a:r>
          </a:p>
          <a:p>
            <a:pPr marL="0" indent="0">
              <a:lnSpc>
                <a:spcPct val="100000"/>
              </a:lnSpc>
              <a:spcBef>
                <a:spcPts val="0"/>
              </a:spcBef>
              <a:buNone/>
              <a:defRPr/>
            </a:pPr>
            <a:endParaRPr lang="en-US" sz="1500" dirty="0">
              <a:solidFill>
                <a:srgbClr val="1E1E1E"/>
              </a:solidFill>
              <a:latin typeface="Aptos" panose="020B0004020202020204" pitchFamily="34" charset="0"/>
              <a:ea typeface="Source Sans Pro" panose="020B0503030403020204" pitchFamily="34" charset="0"/>
            </a:endParaRPr>
          </a:p>
          <a:p>
            <a:pPr marL="457206" lvl="1" indent="0">
              <a:lnSpc>
                <a:spcPct val="100000"/>
              </a:lnSpc>
              <a:spcBef>
                <a:spcPts val="0"/>
              </a:spcBef>
              <a:buNone/>
              <a:defRPr/>
            </a:pPr>
            <a:r>
              <a:rPr lang="en-US" sz="1500" dirty="0">
                <a:solidFill>
                  <a:srgbClr val="1E1E1E"/>
                </a:solidFill>
                <a:latin typeface="Aptos" panose="020B0004020202020204" pitchFamily="34" charset="0"/>
                <a:ea typeface="Source Sans Pro" panose="020B0503030403020204" pitchFamily="34" charset="0"/>
              </a:rPr>
              <a:t>Project Examples: </a:t>
            </a:r>
            <a:r>
              <a:rPr lang="en-US" sz="1500" i="1" dirty="0">
                <a:solidFill>
                  <a:srgbClr val="C00000"/>
                </a:solidFill>
                <a:latin typeface="Aptos" panose="020B0004020202020204" pitchFamily="34" charset="0"/>
                <a:ea typeface="Source Sans Pro" panose="020B0503030403020204" pitchFamily="34" charset="0"/>
              </a:rPr>
              <a:t>HazMat Team Personal Protective Equipment (PPE) and Training, CBRNE PPE</a:t>
            </a:r>
          </a:p>
        </p:txBody>
      </p:sp>
    </p:spTree>
    <p:extLst>
      <p:ext uri="{BB962C8B-B14F-4D97-AF65-F5344CB8AC3E}">
        <p14:creationId xmlns:p14="http://schemas.microsoft.com/office/powerpoint/2010/main" val="81530614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Freeform: Shape 55">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8" name="Rectangle 57">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defTabSz="914400"/>
            <a:r>
              <a:rPr lang="en-US" sz="4000" b="1" kern="1200" dirty="0">
                <a:solidFill>
                  <a:srgbClr val="FFFFFF"/>
                </a:solidFill>
                <a:latin typeface="+mj-lt"/>
                <a:ea typeface="+mj-ea"/>
                <a:cs typeface="+mj-cs"/>
              </a:rPr>
              <a:t>How do I find which COG I’m located in?</a:t>
            </a:r>
          </a:p>
        </p:txBody>
      </p:sp>
      <p:grpSp>
        <p:nvGrpSpPr>
          <p:cNvPr id="10" name="Group 9">
            <a:extLst>
              <a:ext uri="{FF2B5EF4-FFF2-40B4-BE49-F238E27FC236}">
                <a16:creationId xmlns:a16="http://schemas.microsoft.com/office/drawing/2014/main" id="{8DC6C95D-DA97-41F2-47BD-5F4D4B8E855F}"/>
              </a:ext>
            </a:extLst>
          </p:cNvPr>
          <p:cNvGrpSpPr/>
          <p:nvPr/>
        </p:nvGrpSpPr>
        <p:grpSpPr>
          <a:xfrm>
            <a:off x="4367695" y="649481"/>
            <a:ext cx="7468350" cy="5842788"/>
            <a:chOff x="4367695" y="649481"/>
            <a:chExt cx="7468350" cy="5842788"/>
          </a:xfrm>
        </p:grpSpPr>
        <p:sp>
          <p:nvSpPr>
            <p:cNvPr id="7" name="TextBox 6">
              <a:extLst>
                <a:ext uri="{FF2B5EF4-FFF2-40B4-BE49-F238E27FC236}">
                  <a16:creationId xmlns:a16="http://schemas.microsoft.com/office/drawing/2014/main" id="{92C20A54-F2D9-6876-E4A4-9C2D73A5FBD4}"/>
                </a:ext>
              </a:extLst>
            </p:cNvPr>
            <p:cNvSpPr txBox="1"/>
            <p:nvPr/>
          </p:nvSpPr>
          <p:spPr>
            <a:xfrm>
              <a:off x="4367695" y="649481"/>
              <a:ext cx="7468350" cy="2779520"/>
            </a:xfrm>
            <a:prstGeom prst="rect">
              <a:avLst/>
            </a:prstGeom>
          </p:spPr>
          <p:txBody>
            <a:bodyPr vert="horz" lIns="91440" tIns="45720" rIns="91440" bIns="45720" rtlCol="0" anchor="ctr">
              <a:normAutofit/>
            </a:bodyPr>
            <a:lstStyle/>
            <a:p>
              <a:pPr algn="ctr">
                <a:lnSpc>
                  <a:spcPct val="90000"/>
                </a:lnSpc>
                <a:spcAft>
                  <a:spcPts val="600"/>
                </a:spcAft>
              </a:pPr>
              <a:r>
                <a:rPr lang="en-US" sz="2000" dirty="0"/>
                <a:t>If you have questions regarding which regional Council of Governments your Agency/Organization is in, you may utilize the Texas Association of Regional Councils (TARC) “Find Your COG” feature located on the </a:t>
              </a:r>
              <a:r>
                <a:rPr kumimoji="0" lang="en-US" sz="2000" b="0" i="0" u="none" strike="noStrike" cap="none" spc="0" normalizeH="0" baseline="0" noProof="0" dirty="0">
                  <a:ln>
                    <a:noFill/>
                  </a:ln>
                  <a:effectLst/>
                  <a:uLnTx/>
                  <a:uFillTx/>
                  <a:hlinkClick r:id="rId3"/>
                </a:rPr>
                <a:t>TARC website</a:t>
              </a:r>
              <a:r>
                <a:rPr lang="en-US" sz="2000" dirty="0"/>
                <a:t>.</a:t>
              </a:r>
            </a:p>
            <a:p>
              <a:pPr algn="ctr">
                <a:lnSpc>
                  <a:spcPct val="90000"/>
                </a:lnSpc>
                <a:spcAft>
                  <a:spcPts val="600"/>
                </a:spcAft>
              </a:pPr>
              <a:endParaRPr lang="en-US" sz="2000" dirty="0"/>
            </a:p>
            <a:p>
              <a:pPr algn="ctr">
                <a:lnSpc>
                  <a:spcPct val="90000"/>
                </a:lnSpc>
                <a:spcAft>
                  <a:spcPts val="600"/>
                </a:spcAft>
              </a:pPr>
              <a:r>
                <a:rPr lang="en-US" sz="2000" dirty="0"/>
                <a:t>This feature allows you to look up your COG by the county your agency/organization resides in. </a:t>
              </a:r>
            </a:p>
          </p:txBody>
        </p:sp>
        <p:pic>
          <p:nvPicPr>
            <p:cNvPr id="8" name="Picture 7">
              <a:extLst>
                <a:ext uri="{FF2B5EF4-FFF2-40B4-BE49-F238E27FC236}">
                  <a16:creationId xmlns:a16="http://schemas.microsoft.com/office/drawing/2014/main" id="{34B3A585-2EFB-9DE7-164E-DEDE5FA0530B}"/>
                </a:ext>
              </a:extLst>
            </p:cNvPr>
            <p:cNvPicPr>
              <a:picLocks noChangeAspect="1"/>
            </p:cNvPicPr>
            <p:nvPr/>
          </p:nvPicPr>
          <p:blipFill>
            <a:blip r:embed="rId4"/>
            <a:stretch>
              <a:fillRect/>
            </a:stretch>
          </p:blipFill>
          <p:spPr>
            <a:xfrm>
              <a:off x="6094476" y="3418860"/>
              <a:ext cx="4755583" cy="3073409"/>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a:extLst>
                <a:ext uri="{FF2B5EF4-FFF2-40B4-BE49-F238E27FC236}">
                  <a16:creationId xmlns:a16="http://schemas.microsoft.com/office/drawing/2014/main" id="{12A1867D-D427-AA91-57EC-397765C4363E}"/>
                </a:ext>
              </a:extLst>
            </p:cNvPr>
            <p:cNvSpPr/>
            <p:nvPr/>
          </p:nvSpPr>
          <p:spPr>
            <a:xfrm>
              <a:off x="6632575" y="5213349"/>
              <a:ext cx="1882775" cy="121602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3763146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algn="ctr" defTabSz="914400"/>
            <a:r>
              <a:rPr lang="en-US" sz="3400" b="1" dirty="0">
                <a:solidFill>
                  <a:srgbClr val="FFFFFF"/>
                </a:solidFill>
                <a:latin typeface="Aptos" panose="020B0004020202020204" pitchFamily="34" charset="0"/>
              </a:rPr>
              <a:t>CONTACT US</a:t>
            </a:r>
          </a:p>
        </p:txBody>
      </p:sp>
      <p:sp>
        <p:nvSpPr>
          <p:cNvPr id="5" name="Content Placeholder 3">
            <a:extLst>
              <a:ext uri="{FF2B5EF4-FFF2-40B4-BE49-F238E27FC236}">
                <a16:creationId xmlns:a16="http://schemas.microsoft.com/office/drawing/2014/main" id="{10362F9E-24E0-55EE-6BF0-5AFDADC31697}"/>
              </a:ext>
            </a:extLst>
          </p:cNvPr>
          <p:cNvSpPr txBox="1">
            <a:spLocks noGrp="1"/>
          </p:cNvSpPr>
          <p:nvPr>
            <p:ph sz="half" idx="1"/>
          </p:nvPr>
        </p:nvSpPr>
        <p:spPr>
          <a:xfrm>
            <a:off x="1376362" y="1783916"/>
            <a:ext cx="9439275" cy="4733604"/>
          </a:xfrm>
          <a:prstGeom prst="rect">
            <a:avLst/>
          </a:prstGeom>
          <a:noFill/>
        </p:spPr>
        <p:txBody>
          <a:bodyPr wrap="square" rtlCol="0">
            <a:spAutoFit/>
          </a:bodyPr>
          <a:lstStyle/>
          <a:p>
            <a:pPr marL="36900" indent="0" algn="ctr">
              <a:buNone/>
            </a:pPr>
            <a:r>
              <a:rPr lang="en-US" sz="1600" b="1" dirty="0">
                <a:solidFill>
                  <a:schemeClr val="tx1"/>
                </a:solidFill>
                <a:latin typeface="Aptos" panose="020B0004020202020204" pitchFamily="34" charset="0"/>
                <a:ea typeface="Source Sans Pro" panose="020B0503030403020204" pitchFamily="34" charset="0"/>
              </a:rPr>
              <a:t>Will Ogletree | Administrator, Terrorism Preparedness Programs</a:t>
            </a:r>
          </a:p>
          <a:p>
            <a:pPr marL="36900" indent="0" algn="ctr">
              <a:buNone/>
            </a:pPr>
            <a:r>
              <a:rPr lang="en-US" sz="1600" dirty="0">
                <a:solidFill>
                  <a:schemeClr val="tx1"/>
                </a:solidFill>
                <a:latin typeface="Aptos" panose="020B0004020202020204" pitchFamily="34" charset="0"/>
                <a:ea typeface="Source Sans Pro" panose="020B0503030403020204" pitchFamily="34" charset="0"/>
              </a:rPr>
              <a:t>	(512) 463-8339 – </a:t>
            </a:r>
            <a:r>
              <a:rPr lang="en-US" sz="1600" dirty="0">
                <a:latin typeface="Aptos" panose="020B0004020202020204" pitchFamily="34" charset="0"/>
                <a:ea typeface="Source Sans Pro" panose="020B0503030403020204" pitchFamily="34" charset="0"/>
                <a:hlinkClick r:id="rId3"/>
              </a:rPr>
              <a:t>Will.Ogletree@gov.texas.gov</a:t>
            </a:r>
            <a:endParaRPr lang="en-US" sz="1600" dirty="0">
              <a:latin typeface="Aptos" panose="020B0004020202020204" pitchFamily="34" charset="0"/>
              <a:ea typeface="Source Sans Pro" panose="020B0503030403020204" pitchFamily="34" charset="0"/>
            </a:endParaRPr>
          </a:p>
          <a:p>
            <a:pPr marL="36900" indent="0" algn="ctr">
              <a:buNone/>
            </a:pPr>
            <a:r>
              <a:rPr lang="en-US" sz="1600" dirty="0">
                <a:latin typeface="Aptos" panose="020B0004020202020204" pitchFamily="34" charset="0"/>
                <a:ea typeface="Source Sans Pro" panose="020B0503030403020204" pitchFamily="34" charset="0"/>
              </a:rPr>
              <a:t>----</a:t>
            </a:r>
          </a:p>
          <a:p>
            <a:pPr marL="36900" indent="0" algn="ctr">
              <a:buNone/>
            </a:pPr>
            <a:r>
              <a:rPr lang="en-US" sz="1600" b="1" dirty="0">
                <a:solidFill>
                  <a:schemeClr val="tx1"/>
                </a:solidFill>
                <a:latin typeface="Aptos" panose="020B0004020202020204" pitchFamily="34" charset="0"/>
                <a:ea typeface="Source Sans Pro" panose="020B0503030403020204" pitchFamily="34" charset="0"/>
              </a:rPr>
              <a:t>Miranda Rodriguez | Associate Administrator, Terrorism Preparedness Programs</a:t>
            </a:r>
          </a:p>
          <a:p>
            <a:pPr marL="36900" indent="0" algn="ctr">
              <a:buNone/>
            </a:pPr>
            <a:r>
              <a:rPr lang="en-US" sz="1600" dirty="0">
                <a:solidFill>
                  <a:schemeClr val="tx1"/>
                </a:solidFill>
                <a:latin typeface="Aptos" panose="020B0004020202020204" pitchFamily="34" charset="0"/>
                <a:ea typeface="Source Sans Pro" panose="020B0503030403020204" pitchFamily="34" charset="0"/>
              </a:rPr>
              <a:t>	(512) 463-8361– </a:t>
            </a:r>
            <a:r>
              <a:rPr lang="en-US" sz="1600" dirty="0">
                <a:latin typeface="Aptos" panose="020B0004020202020204" pitchFamily="34" charset="0"/>
                <a:ea typeface="Source Sans Pro" panose="020B0503030403020204" pitchFamily="34" charset="0"/>
                <a:hlinkClick r:id="rId4"/>
              </a:rPr>
              <a:t>Miranda.Rodriguez@gov.texas.gov</a:t>
            </a:r>
            <a:endParaRPr lang="en-US" sz="1600" dirty="0">
              <a:latin typeface="Aptos" panose="020B0004020202020204" pitchFamily="34" charset="0"/>
              <a:ea typeface="Source Sans Pro" panose="020B0503030403020204" pitchFamily="34" charset="0"/>
            </a:endParaRPr>
          </a:p>
          <a:p>
            <a:pPr marL="36900" indent="0" algn="ctr">
              <a:buNone/>
            </a:pPr>
            <a:r>
              <a:rPr lang="en-US" sz="1600" dirty="0">
                <a:latin typeface="Aptos" panose="020B0004020202020204" pitchFamily="34" charset="0"/>
                <a:ea typeface="Source Sans Pro" panose="020B0503030403020204" pitchFamily="34" charset="0"/>
              </a:rPr>
              <a:t>---</a:t>
            </a:r>
          </a:p>
          <a:p>
            <a:pPr marL="0" indent="0" algn="ctr">
              <a:buNone/>
            </a:pPr>
            <a:r>
              <a:rPr lang="en-US" sz="1600" b="1" dirty="0">
                <a:solidFill>
                  <a:schemeClr val="tx1"/>
                </a:solidFill>
                <a:latin typeface="Aptos" panose="020B0004020202020204" pitchFamily="34" charset="0"/>
                <a:ea typeface="Source Sans Pro" panose="020B0503030403020204" pitchFamily="34" charset="0"/>
              </a:rPr>
              <a:t>Jim Hershey | Grant Manager, Terrorism Preparedness Programs</a:t>
            </a:r>
          </a:p>
          <a:p>
            <a:pPr marL="0" indent="0" algn="ctr">
              <a:buNone/>
            </a:pPr>
            <a:r>
              <a:rPr lang="en-US" sz="1600" dirty="0">
                <a:solidFill>
                  <a:schemeClr val="tx1"/>
                </a:solidFill>
                <a:latin typeface="Aptos" panose="020B0004020202020204" pitchFamily="34" charset="0"/>
                <a:ea typeface="Source Sans Pro" panose="020B0503030403020204" pitchFamily="34" charset="0"/>
              </a:rPr>
              <a:t>(512) 475-2594 - </a:t>
            </a:r>
            <a:r>
              <a:rPr lang="en-US" sz="1600" dirty="0">
                <a:latin typeface="Aptos" panose="020B0004020202020204" pitchFamily="34" charset="0"/>
                <a:ea typeface="Source Sans Pro" panose="020B0503030403020204" pitchFamily="34" charset="0"/>
                <a:hlinkClick r:id="rId5"/>
              </a:rPr>
              <a:t>Jim.Hershey@gov.texas.gov</a:t>
            </a:r>
            <a:endParaRPr lang="en-US" sz="1600" dirty="0">
              <a:latin typeface="Aptos" panose="020B0004020202020204" pitchFamily="34" charset="0"/>
              <a:ea typeface="Source Sans Pro" panose="020B0503030403020204" pitchFamily="34" charset="0"/>
            </a:endParaRPr>
          </a:p>
          <a:p>
            <a:pPr marL="0" indent="0" algn="ctr">
              <a:buNone/>
            </a:pPr>
            <a:r>
              <a:rPr lang="en-US" sz="1600" dirty="0">
                <a:solidFill>
                  <a:schemeClr val="tx1"/>
                </a:solidFill>
                <a:latin typeface="Aptos" panose="020B0004020202020204" pitchFamily="34" charset="0"/>
                <a:ea typeface="Source Sans Pro" panose="020B0503030403020204" pitchFamily="34" charset="0"/>
              </a:rPr>
              <a:t>Special Equipment Waivers &amp; Environmental Historic Preservation Specialist</a:t>
            </a:r>
          </a:p>
          <a:p>
            <a:pPr marL="457200" lvl="1" indent="0" algn="ctr">
              <a:buNone/>
            </a:pPr>
            <a:r>
              <a:rPr lang="en-US" sz="1600" dirty="0">
                <a:solidFill>
                  <a:schemeClr val="tx1"/>
                </a:solidFill>
                <a:latin typeface="Aptos" panose="020B0004020202020204" pitchFamily="34" charset="0"/>
                <a:ea typeface="Source Sans Pro" panose="020B0503030403020204" pitchFamily="34" charset="0"/>
              </a:rPr>
              <a:t>Statewide Emergency Radio Infrastructure (SERI)</a:t>
            </a:r>
            <a:endParaRPr lang="en-US" sz="1400" dirty="0">
              <a:solidFill>
                <a:schemeClr val="tx1"/>
              </a:solidFill>
              <a:latin typeface="Aptos" panose="020B0004020202020204" pitchFamily="34" charset="0"/>
              <a:ea typeface="Source Sans Pro" panose="020B0503030403020204" pitchFamily="34" charset="0"/>
            </a:endParaRPr>
          </a:p>
          <a:p>
            <a:pPr marL="457200" lvl="1" indent="0" algn="ctr">
              <a:buNone/>
            </a:pPr>
            <a:r>
              <a:rPr lang="en-US" sz="1600" dirty="0">
                <a:solidFill>
                  <a:schemeClr val="tx1"/>
                </a:solidFill>
                <a:latin typeface="Aptos" panose="020B0004020202020204" pitchFamily="34" charset="0"/>
                <a:ea typeface="Source Sans Pro" panose="020B0503030403020204" pitchFamily="34" charset="0"/>
              </a:rPr>
              <a:t>State Agency Projects</a:t>
            </a:r>
          </a:p>
          <a:p>
            <a:pPr marL="36900" indent="0" algn="ctr">
              <a:buNone/>
            </a:pPr>
            <a:r>
              <a:rPr lang="en-US" sz="1600" dirty="0">
                <a:latin typeface="Aptos" panose="020B0004020202020204" pitchFamily="34" charset="0"/>
                <a:ea typeface="Source Sans Pro" panose="020B0503030403020204" pitchFamily="34" charset="0"/>
              </a:rPr>
              <a:t>---</a:t>
            </a:r>
          </a:p>
          <a:p>
            <a:pPr marL="36900" indent="0" algn="ctr">
              <a:buNone/>
            </a:pPr>
            <a:r>
              <a:rPr lang="en-US" sz="1600" b="1" dirty="0">
                <a:solidFill>
                  <a:srgbClr val="C00000"/>
                </a:solidFill>
                <a:latin typeface="Aptos" panose="020B0004020202020204" pitchFamily="34" charset="0"/>
                <a:ea typeface="Source Sans Pro" panose="020B0503030403020204" pitchFamily="34" charset="0"/>
              </a:rPr>
              <a:t>eGrants Help Desk</a:t>
            </a:r>
          </a:p>
          <a:p>
            <a:pPr marL="36900" indent="0" algn="ctr">
              <a:buNone/>
            </a:pPr>
            <a:r>
              <a:rPr lang="en-US" sz="1600" dirty="0">
                <a:latin typeface="Aptos" panose="020B0004020202020204" pitchFamily="34" charset="0"/>
                <a:ea typeface="Source Sans Pro" panose="020B0503030403020204" pitchFamily="34" charset="0"/>
              </a:rPr>
              <a:t>	</a:t>
            </a:r>
            <a:r>
              <a:rPr lang="en-US" sz="1600" dirty="0">
                <a:solidFill>
                  <a:schemeClr val="tx1"/>
                </a:solidFill>
                <a:latin typeface="Aptos" panose="020B0004020202020204" pitchFamily="34" charset="0"/>
                <a:ea typeface="Source Sans Pro" panose="020B0503030403020204" pitchFamily="34" charset="0"/>
              </a:rPr>
              <a:t>(512) 463-1919 - </a:t>
            </a:r>
            <a:r>
              <a:rPr lang="en-US" sz="1600" dirty="0">
                <a:latin typeface="Aptos" panose="020B0004020202020204" pitchFamily="34" charset="0"/>
                <a:ea typeface="Source Sans Pro" panose="020B0503030403020204" pitchFamily="34" charset="0"/>
                <a:hlinkClick r:id="rId6"/>
              </a:rPr>
              <a:t>eGrants@gov.texas.gov</a:t>
            </a:r>
            <a:endParaRPr lang="en-US" sz="2000" dirty="0">
              <a:latin typeface="Aptos" panose="020B0004020202020204" pitchFamily="34" charset="0"/>
              <a:ea typeface="Source Sans Pro" panose="020B0503030403020204" pitchFamily="34" charset="0"/>
            </a:endParaRPr>
          </a:p>
        </p:txBody>
      </p:sp>
    </p:spTree>
    <p:extLst>
      <p:ext uri="{BB962C8B-B14F-4D97-AF65-F5344CB8AC3E}">
        <p14:creationId xmlns:p14="http://schemas.microsoft.com/office/powerpoint/2010/main" val="271936139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algn="ctr" defTabSz="914400"/>
            <a:r>
              <a:rPr lang="en-US" sz="3400" b="1" dirty="0">
                <a:solidFill>
                  <a:srgbClr val="FFFFFF"/>
                </a:solidFill>
                <a:latin typeface="Aptos" panose="020B0004020202020204" pitchFamily="34" charset="0"/>
              </a:rPr>
              <a:t>CONTACT US</a:t>
            </a:r>
          </a:p>
        </p:txBody>
      </p:sp>
      <p:sp>
        <p:nvSpPr>
          <p:cNvPr id="4" name="Content Placeholder 3">
            <a:extLst>
              <a:ext uri="{FF2B5EF4-FFF2-40B4-BE49-F238E27FC236}">
                <a16:creationId xmlns:a16="http://schemas.microsoft.com/office/drawing/2014/main" id="{20A791BF-C372-4779-3DC9-1FF1A4596C13}"/>
              </a:ext>
            </a:extLst>
          </p:cNvPr>
          <p:cNvSpPr txBox="1">
            <a:spLocks/>
          </p:cNvSpPr>
          <p:nvPr/>
        </p:nvSpPr>
        <p:spPr>
          <a:xfrm>
            <a:off x="1109424" y="2268324"/>
            <a:ext cx="4724405" cy="3892861"/>
          </a:xfrm>
          <a:prstGeom prst="rect">
            <a:avLst/>
          </a:prstGeom>
          <a:noFill/>
        </p:spPr>
        <p:txBody>
          <a:bodyPr vert="horz" wrap="square" lIns="91440" tIns="45720" rIns="91440" bIns="45720" numCol="1" rtlCol="0">
            <a:sp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latin typeface="Aptos" panose="020B0004020202020204" pitchFamily="34" charset="0"/>
                <a:ea typeface="Source Sans Pro" panose="020B0503030403020204" pitchFamily="34" charset="0"/>
              </a:rPr>
              <a:t>Efren Chavez | Grant Manager (UASI/SHSP), Terrorism Preparedness Programs</a:t>
            </a:r>
          </a:p>
          <a:p>
            <a:pPr marL="0" indent="0" algn="ctr" defTabSz="457200">
              <a:lnSpc>
                <a:spcPct val="100000"/>
              </a:lnSpc>
              <a:spcBef>
                <a:spcPts val="0"/>
              </a:spcBef>
              <a:buFontTx/>
              <a:buNone/>
              <a:defRPr/>
            </a:pPr>
            <a:r>
              <a:rPr lang="en-US" sz="1800" dirty="0">
                <a:latin typeface="Aptos" panose="020B0004020202020204" pitchFamily="34" charset="0"/>
                <a:ea typeface="Source Sans Pro" panose="020B0503030403020204" pitchFamily="34" charset="0"/>
              </a:rPr>
              <a:t>(512) 475-2594 - </a:t>
            </a:r>
            <a:r>
              <a:rPr lang="en-US" sz="1800" dirty="0">
                <a:solidFill>
                  <a:prstClr val="white"/>
                </a:solidFill>
                <a:latin typeface="Aptos" panose="020B0004020202020204" pitchFamily="34" charset="0"/>
                <a:ea typeface="Source Sans Pro" panose="020B0503030403020204" pitchFamily="34" charset="0"/>
                <a:hlinkClick r:id="rId3"/>
              </a:rPr>
              <a:t>Efren.Chavez@gov.texas.gov</a:t>
            </a:r>
            <a:endParaRPr lang="en-US" sz="1800" dirty="0">
              <a:solidFill>
                <a:prstClr val="white"/>
              </a:solidFill>
              <a:latin typeface="Aptos" panose="020B0004020202020204" pitchFamily="34" charset="0"/>
              <a:ea typeface="Source Sans Pro" panose="020B0503030403020204" pitchFamily="34" charset="0"/>
            </a:endParaRPr>
          </a:p>
          <a:p>
            <a:pPr marL="0" lvl="1" indent="0" algn="ctr">
              <a:lnSpc>
                <a:spcPct val="100000"/>
              </a:lnSpc>
              <a:buFont typeface="Arial" panose="020B0604020202020204" pitchFamily="34" charset="0"/>
              <a:buNone/>
              <a:defRPr/>
            </a:pPr>
            <a:r>
              <a:rPr lang="en-US" sz="1800" dirty="0">
                <a:latin typeface="Aptos" panose="020B0004020202020204" pitchFamily="34" charset="0"/>
                <a:ea typeface="Source Sans Pro" panose="020B0503030403020204" pitchFamily="34" charset="0"/>
              </a:rPr>
              <a:t>Houston-Galveston Area Council</a:t>
            </a:r>
          </a:p>
          <a:p>
            <a:pPr marL="0" lvl="1" indent="0" algn="ctr">
              <a:lnSpc>
                <a:spcPct val="100000"/>
              </a:lnSpc>
              <a:buFont typeface="Arial" panose="020B0604020202020204" pitchFamily="34" charset="0"/>
              <a:buNone/>
              <a:defRPr/>
            </a:pPr>
            <a:r>
              <a:rPr lang="en-US" sz="1800" dirty="0">
                <a:latin typeface="Aptos" panose="020B0004020202020204" pitchFamily="34" charset="0"/>
                <a:ea typeface="Source Sans Pro" panose="020B0503030403020204" pitchFamily="34" charset="0"/>
              </a:rPr>
              <a:t>Houston UASI</a:t>
            </a:r>
          </a:p>
          <a:p>
            <a:pPr marL="36900" indent="0" algn="ctr">
              <a:buFont typeface="Arial" panose="020B0604020202020204" pitchFamily="34" charset="0"/>
              <a:buNone/>
            </a:pPr>
            <a:r>
              <a:rPr lang="en-US" sz="1800" dirty="0">
                <a:latin typeface="Aptos" panose="020B0004020202020204" pitchFamily="34" charset="0"/>
                <a:ea typeface="Source Sans Pro" panose="020B0503030403020204" pitchFamily="34" charset="0"/>
              </a:rPr>
              <a:t>---</a:t>
            </a:r>
          </a:p>
          <a:p>
            <a:pPr marL="0" indent="0" algn="ctr">
              <a:buFont typeface="Arial" panose="020B0604020202020204" pitchFamily="34" charset="0"/>
              <a:buNone/>
            </a:pPr>
            <a:r>
              <a:rPr lang="en-US" sz="1800" b="1" dirty="0">
                <a:latin typeface="Aptos" panose="020B0004020202020204" pitchFamily="34" charset="0"/>
                <a:ea typeface="Source Sans Pro" panose="020B0503030403020204" pitchFamily="34" charset="0"/>
              </a:rPr>
              <a:t>Chris Edwards | Grant Manager (UASI/SHSP), Terrorism Preparedness Programs</a:t>
            </a:r>
          </a:p>
          <a:p>
            <a:pPr marL="0" indent="0" algn="ctr">
              <a:spcBef>
                <a:spcPts val="0"/>
              </a:spcBef>
              <a:buFont typeface="Arial" panose="020B0604020202020204" pitchFamily="34" charset="0"/>
              <a:buNone/>
              <a:defRPr/>
            </a:pPr>
            <a:r>
              <a:rPr lang="en-US" sz="1800" dirty="0">
                <a:latin typeface="Aptos" panose="020B0004020202020204" pitchFamily="34" charset="0"/>
                <a:ea typeface="Source Sans Pro" panose="020B0503030403020204" pitchFamily="34" charset="0"/>
              </a:rPr>
              <a:t>(512) 463-8400 - </a:t>
            </a:r>
            <a:r>
              <a:rPr lang="en-US" sz="1800" dirty="0">
                <a:latin typeface="Aptos" panose="020B0004020202020204" pitchFamily="34" charset="0"/>
                <a:ea typeface="Source Sans Pro" panose="020B0503030403020204" pitchFamily="34" charset="0"/>
                <a:hlinkClick r:id="rId4"/>
              </a:rPr>
              <a:t>Chris.Edwards@gov.texas.gov </a:t>
            </a:r>
            <a:endParaRPr lang="en-US" sz="1800" dirty="0">
              <a:latin typeface="Aptos" panose="020B0004020202020204" pitchFamily="34" charset="0"/>
              <a:ea typeface="Source Sans Pro" panose="020B0503030403020204" pitchFamily="34" charset="0"/>
            </a:endParaRPr>
          </a:p>
          <a:p>
            <a:pPr marL="0" indent="0" algn="ctr">
              <a:spcBef>
                <a:spcPts val="0"/>
              </a:spcBef>
              <a:buFont typeface="Arial" panose="020B0604020202020204" pitchFamily="34" charset="0"/>
              <a:buNone/>
              <a:defRPr/>
            </a:pPr>
            <a:r>
              <a:rPr lang="en-US" sz="1800" dirty="0">
                <a:latin typeface="Aptos" panose="020B0004020202020204" pitchFamily="34" charset="0"/>
                <a:ea typeface="Source Sans Pro" panose="020B0503030403020204" pitchFamily="34" charset="0"/>
              </a:rPr>
              <a:t>North Central Texas Council of Governments</a:t>
            </a:r>
          </a:p>
          <a:p>
            <a:pPr marL="0" lvl="1" indent="0" algn="ctr">
              <a:lnSpc>
                <a:spcPct val="100000"/>
              </a:lnSpc>
              <a:buFont typeface="Arial" panose="020B0604020202020204" pitchFamily="34" charset="0"/>
              <a:buNone/>
              <a:defRPr/>
            </a:pPr>
            <a:r>
              <a:rPr lang="en-US" sz="1800" dirty="0">
                <a:latin typeface="Aptos" panose="020B0004020202020204" pitchFamily="34" charset="0"/>
                <a:ea typeface="Source Sans Pro" panose="020B0503030403020204" pitchFamily="34" charset="0"/>
              </a:rPr>
              <a:t>DFWA UASI</a:t>
            </a:r>
          </a:p>
        </p:txBody>
      </p:sp>
      <p:sp>
        <p:nvSpPr>
          <p:cNvPr id="7" name="Content Placeholder 3">
            <a:extLst>
              <a:ext uri="{FF2B5EF4-FFF2-40B4-BE49-F238E27FC236}">
                <a16:creationId xmlns:a16="http://schemas.microsoft.com/office/drawing/2014/main" id="{3D4B59C9-DA78-2CC2-150F-A91F74E77D26}"/>
              </a:ext>
            </a:extLst>
          </p:cNvPr>
          <p:cNvSpPr txBox="1">
            <a:spLocks/>
          </p:cNvSpPr>
          <p:nvPr/>
        </p:nvSpPr>
        <p:spPr>
          <a:xfrm>
            <a:off x="6657854" y="2261582"/>
            <a:ext cx="4724405" cy="4133376"/>
          </a:xfrm>
          <a:prstGeom prst="rect">
            <a:avLst/>
          </a:prstGeom>
          <a:noFill/>
        </p:spPr>
        <p:txBody>
          <a:bodyPr vert="horz" wrap="square" lIns="91440" tIns="45720" rIns="91440" bIns="45720" numCol="1" rtlCol="0">
            <a:sp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gn="ctr">
              <a:buNone/>
            </a:pPr>
            <a:r>
              <a:rPr lang="en-US" sz="1800" b="1" dirty="0">
                <a:solidFill>
                  <a:schemeClr val="tx1"/>
                </a:solidFill>
                <a:latin typeface="Aptos" panose="020B0004020202020204" pitchFamily="34" charset="0"/>
                <a:ea typeface="Source Sans Pro" panose="020B0503030403020204" pitchFamily="34" charset="0"/>
              </a:rPr>
              <a:t>Mitchell Hachey | Grant Manager (UASI/SHSP), Terrorism Preparedness Programs</a:t>
            </a:r>
          </a:p>
          <a:p>
            <a:pPr marL="0" lvl="0" indent="0" algn="ctr">
              <a:spcBef>
                <a:spcPts val="0"/>
              </a:spcBef>
              <a:spcAft>
                <a:spcPts val="0"/>
              </a:spcAft>
              <a:buClrTx/>
              <a:buSzTx/>
              <a:buNone/>
              <a:defRPr/>
            </a:pPr>
            <a:r>
              <a:rPr kumimoji="0" lang="en-US" sz="1800" b="0" i="0" u="none" strike="noStrike" kern="1200" cap="none" spc="0" normalizeH="0" baseline="0" noProof="0" dirty="0">
                <a:ln>
                  <a:noFill/>
                </a:ln>
                <a:solidFill>
                  <a:schemeClr val="tx1"/>
                </a:solidFill>
                <a:effectLst/>
                <a:uLnTx/>
                <a:uFillTx/>
                <a:latin typeface="Aptos" panose="020B0004020202020204" pitchFamily="34" charset="0"/>
                <a:ea typeface="Source Sans Pro" panose="020B0503030403020204" pitchFamily="34" charset="0"/>
              </a:rPr>
              <a:t>(512) 463-8406 - </a:t>
            </a:r>
            <a:r>
              <a:rPr lang="en-US" sz="1800" dirty="0">
                <a:latin typeface="Aptos" panose="020B0004020202020204" pitchFamily="34" charset="0"/>
                <a:ea typeface="Source Sans Pro" panose="020B0503030403020204" pitchFamily="34" charset="0"/>
                <a:hlinkClick r:id="rId5"/>
              </a:rPr>
              <a:t>Mitchell.Hachey@gov.texas.gov </a:t>
            </a:r>
            <a:endParaRPr lang="en-US" sz="1800" dirty="0">
              <a:latin typeface="Aptos" panose="020B0004020202020204" pitchFamily="34" charset="0"/>
              <a:ea typeface="Source Sans Pro" panose="020B0503030403020204" pitchFamily="34" charset="0"/>
            </a:endParaRPr>
          </a:p>
          <a:p>
            <a:pPr marL="457200" lvl="1" indent="0" algn="ctr">
              <a:buNone/>
            </a:pPr>
            <a:r>
              <a:rPr lang="en-US" sz="1600" dirty="0">
                <a:latin typeface="Aptos" panose="020B0004020202020204" pitchFamily="34" charset="0"/>
              </a:rPr>
              <a:t>San Antonio UASI</a:t>
            </a:r>
          </a:p>
          <a:p>
            <a:pPr marL="457200" lvl="1" indent="0" algn="ctr">
              <a:buNone/>
            </a:pPr>
            <a:r>
              <a:rPr lang="en-US" sz="1600" dirty="0">
                <a:latin typeface="Aptos" panose="020B0004020202020204" pitchFamily="34" charset="0"/>
              </a:rPr>
              <a:t>Alamo Area Council of Governments</a:t>
            </a:r>
          </a:p>
          <a:p>
            <a:pPr marL="457200" lvl="1" indent="0" algn="ctr">
              <a:buNone/>
            </a:pPr>
            <a:r>
              <a:rPr lang="en-US" sz="1600" dirty="0">
                <a:latin typeface="Aptos" panose="020B0004020202020204" pitchFamily="34" charset="0"/>
              </a:rPr>
              <a:t>Austin Area UASI</a:t>
            </a:r>
          </a:p>
          <a:p>
            <a:pPr marL="457200" lvl="1" indent="0" algn="ctr">
              <a:buNone/>
            </a:pPr>
            <a:r>
              <a:rPr lang="en-US" sz="1600" dirty="0">
                <a:latin typeface="Aptos" panose="020B0004020202020204" pitchFamily="34" charset="0"/>
              </a:rPr>
              <a:t>Capital Area Council of Governments</a:t>
            </a:r>
          </a:p>
          <a:p>
            <a:pPr marL="457200" lvl="1" indent="0" algn="ctr">
              <a:buNone/>
            </a:pPr>
            <a:r>
              <a:rPr lang="en-US" sz="1600" dirty="0">
                <a:latin typeface="Aptos" panose="020B0004020202020204" pitchFamily="34" charset="0"/>
              </a:rPr>
              <a:t>Concho Valley Council of Governments</a:t>
            </a:r>
          </a:p>
          <a:p>
            <a:pPr marL="457200" lvl="1" indent="0" algn="ctr">
              <a:buNone/>
            </a:pPr>
            <a:r>
              <a:rPr lang="en-US" sz="1600" dirty="0">
                <a:latin typeface="Aptos" panose="020B0004020202020204" pitchFamily="34" charset="0"/>
              </a:rPr>
              <a:t>Golden Crescent Regional Planning Commission</a:t>
            </a:r>
          </a:p>
          <a:p>
            <a:pPr marL="457200" lvl="1" indent="0" algn="ctr">
              <a:buNone/>
            </a:pPr>
            <a:r>
              <a:rPr lang="en-US" sz="1600" dirty="0">
                <a:latin typeface="Aptos" panose="020B0004020202020204" pitchFamily="34" charset="0"/>
              </a:rPr>
              <a:t>South Texas Development Council</a:t>
            </a:r>
          </a:p>
          <a:p>
            <a:pPr marL="457200" lvl="1" indent="0" algn="ctr">
              <a:buNone/>
            </a:pPr>
            <a:r>
              <a:rPr lang="en-US" sz="1600" dirty="0">
                <a:latin typeface="Aptos" panose="020B0004020202020204" pitchFamily="34" charset="0"/>
              </a:rPr>
              <a:t>Coastal Bend Council of Governments</a:t>
            </a:r>
          </a:p>
          <a:p>
            <a:pPr marL="457200" lvl="1" indent="0" algn="ctr">
              <a:buNone/>
            </a:pPr>
            <a:r>
              <a:rPr lang="en-US" sz="1600" dirty="0">
                <a:latin typeface="Aptos" panose="020B0004020202020204" pitchFamily="34" charset="0"/>
              </a:rPr>
              <a:t>Lower Rio Grande Valley Development Council</a:t>
            </a:r>
          </a:p>
        </p:txBody>
      </p:sp>
    </p:spTree>
    <p:extLst>
      <p:ext uri="{BB962C8B-B14F-4D97-AF65-F5344CB8AC3E}">
        <p14:creationId xmlns:p14="http://schemas.microsoft.com/office/powerpoint/2010/main" val="112847400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algn="ctr" defTabSz="914400"/>
            <a:r>
              <a:rPr lang="en-US" sz="3400" b="1" dirty="0">
                <a:solidFill>
                  <a:srgbClr val="FFFFFF"/>
                </a:solidFill>
                <a:latin typeface="Aptos" panose="020B0004020202020204" pitchFamily="34" charset="0"/>
              </a:rPr>
              <a:t>CONTACT US</a:t>
            </a:r>
          </a:p>
        </p:txBody>
      </p:sp>
      <p:sp>
        <p:nvSpPr>
          <p:cNvPr id="3" name="Content Placeholder 3">
            <a:extLst>
              <a:ext uri="{FF2B5EF4-FFF2-40B4-BE49-F238E27FC236}">
                <a16:creationId xmlns:a16="http://schemas.microsoft.com/office/drawing/2014/main" id="{B5BAE17F-5DC0-72C9-1481-949AF4B052F7}"/>
              </a:ext>
            </a:extLst>
          </p:cNvPr>
          <p:cNvSpPr txBox="1">
            <a:spLocks noGrp="1"/>
          </p:cNvSpPr>
          <p:nvPr>
            <p:ph sz="half" idx="1"/>
          </p:nvPr>
        </p:nvSpPr>
        <p:spPr>
          <a:xfrm>
            <a:off x="585627" y="3028104"/>
            <a:ext cx="5586569" cy="2850589"/>
          </a:xfrm>
          <a:prstGeom prst="rect">
            <a:avLst/>
          </a:prstGeom>
          <a:noFill/>
        </p:spPr>
        <p:txBody>
          <a:bodyPr wrap="square" numCol="1" rtlCol="0">
            <a:spAutoFit/>
          </a:bodyPr>
          <a:lstStyle/>
          <a:p>
            <a:pPr marL="457200" lvl="1" indent="0" algn="ctr">
              <a:buNone/>
            </a:pPr>
            <a:r>
              <a:rPr lang="en-US" sz="1800" dirty="0">
                <a:solidFill>
                  <a:schemeClr val="tx1"/>
                </a:solidFill>
                <a:latin typeface="Aptos" panose="020B0004020202020204" pitchFamily="34" charset="0"/>
                <a:ea typeface="Source Sans Pro" panose="020B0503030403020204" pitchFamily="34" charset="0"/>
              </a:rPr>
              <a:t>Ark-Tex Area Council of Governments</a:t>
            </a:r>
          </a:p>
          <a:p>
            <a:pPr marL="457200" lvl="1" indent="0" algn="ctr">
              <a:buNone/>
            </a:pPr>
            <a:r>
              <a:rPr lang="en-US" sz="1800" dirty="0">
                <a:solidFill>
                  <a:schemeClr val="tx1"/>
                </a:solidFill>
                <a:latin typeface="Aptos" panose="020B0004020202020204" pitchFamily="34" charset="0"/>
                <a:ea typeface="Source Sans Pro" panose="020B0503030403020204" pitchFamily="34" charset="0"/>
              </a:rPr>
              <a:t>Brazos Valley Council of Governments</a:t>
            </a:r>
          </a:p>
          <a:p>
            <a:pPr marL="457200" lvl="1" indent="0" algn="ctr">
              <a:buNone/>
            </a:pPr>
            <a:r>
              <a:rPr lang="en-US" sz="1800" dirty="0">
                <a:solidFill>
                  <a:schemeClr val="tx1"/>
                </a:solidFill>
                <a:latin typeface="Aptos" panose="020B0004020202020204" pitchFamily="34" charset="0"/>
                <a:ea typeface="Source Sans Pro" panose="020B0503030403020204" pitchFamily="34" charset="0"/>
              </a:rPr>
              <a:t>Central Texas Council of Governments</a:t>
            </a:r>
          </a:p>
          <a:p>
            <a:pPr marL="457200" lvl="1" indent="0" algn="ctr">
              <a:buNone/>
            </a:pPr>
            <a:r>
              <a:rPr lang="en-US" sz="1800" dirty="0">
                <a:solidFill>
                  <a:schemeClr val="tx1"/>
                </a:solidFill>
                <a:latin typeface="Aptos" panose="020B0004020202020204" pitchFamily="34" charset="0"/>
                <a:ea typeface="Source Sans Pro" panose="020B0503030403020204" pitchFamily="34" charset="0"/>
              </a:rPr>
              <a:t>Deep East Texas Council of Governments</a:t>
            </a:r>
          </a:p>
          <a:p>
            <a:pPr marL="457200" lvl="1" indent="0" algn="ctr">
              <a:buNone/>
            </a:pPr>
            <a:r>
              <a:rPr lang="en-US" sz="1800" dirty="0">
                <a:solidFill>
                  <a:schemeClr val="tx1"/>
                </a:solidFill>
                <a:latin typeface="Aptos" panose="020B0004020202020204" pitchFamily="34" charset="0"/>
                <a:ea typeface="Source Sans Pro" panose="020B0503030403020204" pitchFamily="34" charset="0"/>
              </a:rPr>
              <a:t>East Texas Council of Governments</a:t>
            </a:r>
          </a:p>
          <a:p>
            <a:pPr marL="457200" lvl="1" indent="0" algn="ctr">
              <a:buNone/>
            </a:pPr>
            <a:r>
              <a:rPr lang="en-US" sz="1800" dirty="0">
                <a:solidFill>
                  <a:schemeClr val="tx1"/>
                </a:solidFill>
                <a:latin typeface="Aptos" panose="020B0004020202020204" pitchFamily="34" charset="0"/>
                <a:ea typeface="Source Sans Pro" panose="020B0503030403020204" pitchFamily="34" charset="0"/>
              </a:rPr>
              <a:t>Heart of Texas Council of Governments</a:t>
            </a:r>
          </a:p>
          <a:p>
            <a:pPr marL="457200" lvl="1" indent="0" algn="ctr">
              <a:buNone/>
            </a:pPr>
            <a:r>
              <a:rPr lang="en-US" sz="1800" dirty="0">
                <a:solidFill>
                  <a:schemeClr val="tx1"/>
                </a:solidFill>
                <a:latin typeface="Aptos" panose="020B0004020202020204" pitchFamily="34" charset="0"/>
                <a:ea typeface="Source Sans Pro" panose="020B0503030403020204" pitchFamily="34" charset="0"/>
              </a:rPr>
              <a:t>Middle Rio Grande Development Council</a:t>
            </a:r>
          </a:p>
          <a:p>
            <a:pPr marL="457200" lvl="1" indent="0" algn="ctr">
              <a:buNone/>
            </a:pPr>
            <a:r>
              <a:rPr lang="en-US" sz="1800" dirty="0" err="1">
                <a:latin typeface="Aptos" panose="020B0004020202020204" pitchFamily="34" charset="0"/>
                <a:ea typeface="Source Sans Pro" panose="020B0503030403020204" pitchFamily="34" charset="0"/>
              </a:rPr>
              <a:t>Nortex</a:t>
            </a:r>
            <a:r>
              <a:rPr lang="en-US" sz="1800" dirty="0">
                <a:latin typeface="Aptos" panose="020B0004020202020204" pitchFamily="34" charset="0"/>
                <a:ea typeface="Source Sans Pro" panose="020B0503030403020204" pitchFamily="34" charset="0"/>
              </a:rPr>
              <a:t> Regional Planning Commission</a:t>
            </a:r>
          </a:p>
          <a:p>
            <a:pPr marL="457200" lvl="1" indent="0" algn="ctr">
              <a:buNone/>
            </a:pPr>
            <a:endParaRPr lang="en-US" sz="1800" dirty="0">
              <a:solidFill>
                <a:schemeClr val="tx1"/>
              </a:solidFill>
              <a:latin typeface="Aptos" panose="020B0004020202020204" pitchFamily="34" charset="0"/>
              <a:ea typeface="Source Sans Pro" panose="020B0503030403020204" pitchFamily="34" charset="0"/>
            </a:endParaRPr>
          </a:p>
        </p:txBody>
      </p:sp>
      <p:sp>
        <p:nvSpPr>
          <p:cNvPr id="5" name="Content Placeholder 3">
            <a:extLst>
              <a:ext uri="{FF2B5EF4-FFF2-40B4-BE49-F238E27FC236}">
                <a16:creationId xmlns:a16="http://schemas.microsoft.com/office/drawing/2014/main" id="{95222E1D-34BB-2F9E-2451-51A631CFDF78}"/>
              </a:ext>
            </a:extLst>
          </p:cNvPr>
          <p:cNvSpPr txBox="1">
            <a:spLocks/>
          </p:cNvSpPr>
          <p:nvPr/>
        </p:nvSpPr>
        <p:spPr>
          <a:xfrm>
            <a:off x="6095999" y="3027118"/>
            <a:ext cx="5510374" cy="2223750"/>
          </a:xfrm>
          <a:prstGeom prst="rect">
            <a:avLst/>
          </a:prstGeom>
          <a:noFill/>
        </p:spPr>
        <p:txBody>
          <a:bodyPr vert="horz" wrap="square" lIns="91440" tIns="45720" rIns="91440" bIns="45720" numCol="1" rtlCol="0">
            <a:sp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lvl="1" indent="0" algn="ctr">
              <a:buNone/>
            </a:pPr>
            <a:r>
              <a:rPr lang="en-US" sz="1800" dirty="0">
                <a:latin typeface="Aptos" panose="020B0004020202020204" pitchFamily="34" charset="0"/>
                <a:ea typeface="Source Sans Pro" panose="020B0503030403020204" pitchFamily="34" charset="0"/>
              </a:rPr>
              <a:t>Panhandle Regional Planning Commission</a:t>
            </a:r>
          </a:p>
          <a:p>
            <a:pPr marL="0" lvl="1" indent="0" algn="ctr">
              <a:buFont typeface="Arial" panose="020B0604020202020204" pitchFamily="34" charset="0"/>
              <a:buNone/>
            </a:pPr>
            <a:r>
              <a:rPr lang="en-US" sz="1800" dirty="0">
                <a:latin typeface="Aptos" panose="020B0004020202020204" pitchFamily="34" charset="0"/>
                <a:ea typeface="Source Sans Pro" panose="020B0503030403020204" pitchFamily="34" charset="0"/>
              </a:rPr>
              <a:t>Permian Basin Regional Planning Commission</a:t>
            </a:r>
            <a:endParaRPr lang="en-US" sz="1800" dirty="0">
              <a:solidFill>
                <a:schemeClr val="tx1"/>
              </a:solidFill>
              <a:latin typeface="Aptos" panose="020B0004020202020204" pitchFamily="34" charset="0"/>
              <a:ea typeface="Source Sans Pro" panose="020B0503030403020204" pitchFamily="34" charset="0"/>
            </a:endParaRPr>
          </a:p>
          <a:p>
            <a:pPr marL="457200" lvl="1" indent="0" algn="ctr">
              <a:buNone/>
            </a:pPr>
            <a:r>
              <a:rPr lang="en-US" sz="1800" dirty="0">
                <a:solidFill>
                  <a:schemeClr val="tx1"/>
                </a:solidFill>
                <a:latin typeface="Aptos" panose="020B0004020202020204" pitchFamily="34" charset="0"/>
                <a:ea typeface="Source Sans Pro" panose="020B0503030403020204" pitchFamily="34" charset="0"/>
              </a:rPr>
              <a:t>Rio Grande Council of Governments</a:t>
            </a:r>
          </a:p>
          <a:p>
            <a:pPr marL="457200" lvl="1" indent="0" algn="ctr">
              <a:buNone/>
            </a:pPr>
            <a:r>
              <a:rPr lang="en-US" sz="1800" dirty="0">
                <a:solidFill>
                  <a:schemeClr val="tx1"/>
                </a:solidFill>
                <a:latin typeface="Aptos" panose="020B0004020202020204" pitchFamily="34" charset="0"/>
                <a:ea typeface="Source Sans Pro" panose="020B0503030403020204" pitchFamily="34" charset="0"/>
              </a:rPr>
              <a:t>South East Texas Regional Planning Commission</a:t>
            </a:r>
          </a:p>
          <a:p>
            <a:pPr marL="457200" lvl="1" indent="0" algn="ctr">
              <a:buNone/>
            </a:pPr>
            <a:r>
              <a:rPr lang="en-US" sz="1800" dirty="0">
                <a:latin typeface="Aptos" panose="020B0004020202020204" pitchFamily="34" charset="0"/>
                <a:ea typeface="Source Sans Pro" panose="020B0503030403020204" pitchFamily="34" charset="0"/>
              </a:rPr>
              <a:t>South Plains Association of Governments</a:t>
            </a:r>
          </a:p>
          <a:p>
            <a:pPr marL="0" lvl="1" indent="0" algn="ctr">
              <a:buFont typeface="Arial" panose="020B0604020202020204" pitchFamily="34" charset="0"/>
              <a:buNone/>
            </a:pPr>
            <a:r>
              <a:rPr lang="en-US" sz="1800" dirty="0">
                <a:latin typeface="Aptos" panose="020B0004020202020204" pitchFamily="34" charset="0"/>
                <a:ea typeface="Source Sans Pro" panose="020B0503030403020204" pitchFamily="34" charset="0"/>
              </a:rPr>
              <a:t>Texoma Council of Governments</a:t>
            </a:r>
          </a:p>
          <a:p>
            <a:pPr marL="0" lvl="1" indent="0" algn="ctr">
              <a:buFont typeface="Arial" panose="020B0604020202020204" pitchFamily="34" charset="0"/>
              <a:buNone/>
            </a:pPr>
            <a:r>
              <a:rPr lang="en-US" sz="1800" dirty="0">
                <a:latin typeface="Aptos" panose="020B0004020202020204" pitchFamily="34" charset="0"/>
                <a:ea typeface="Source Sans Pro" panose="020B0503030403020204" pitchFamily="34" charset="0"/>
              </a:rPr>
              <a:t>West Central Texas Council of Governments</a:t>
            </a:r>
          </a:p>
        </p:txBody>
      </p:sp>
      <p:sp>
        <p:nvSpPr>
          <p:cNvPr id="2" name="Content Placeholder 3">
            <a:extLst>
              <a:ext uri="{FF2B5EF4-FFF2-40B4-BE49-F238E27FC236}">
                <a16:creationId xmlns:a16="http://schemas.microsoft.com/office/drawing/2014/main" id="{98D7A55F-20F8-EF95-E009-D3A1B0503275}"/>
              </a:ext>
            </a:extLst>
          </p:cNvPr>
          <p:cNvSpPr txBox="1">
            <a:spLocks/>
          </p:cNvSpPr>
          <p:nvPr/>
        </p:nvSpPr>
        <p:spPr>
          <a:xfrm>
            <a:off x="3510993" y="1782115"/>
            <a:ext cx="5170013" cy="1155253"/>
          </a:xfrm>
          <a:prstGeom prst="rect">
            <a:avLst/>
          </a:prstGeom>
          <a:noFill/>
        </p:spPr>
        <p:txBody>
          <a:bodyPr vert="horz" wrap="square" lIns="91440" tIns="45720" rIns="91440" bIns="45720" numCol="1" rtlCol="0">
            <a:sp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gn="ctr">
              <a:buNone/>
            </a:pPr>
            <a:r>
              <a:rPr lang="en-US" sz="1800" b="1" dirty="0">
                <a:solidFill>
                  <a:schemeClr val="tx1"/>
                </a:solidFill>
                <a:latin typeface="Aptos" panose="020B0004020202020204" pitchFamily="34" charset="0"/>
                <a:ea typeface="Source Sans Pro" panose="020B0503030403020204" pitchFamily="34" charset="0"/>
              </a:rPr>
              <a:t>Robert Gamez | Grant Manager (SHSP), Terrorism Preparedness Programs</a:t>
            </a:r>
          </a:p>
          <a:p>
            <a:pPr marL="457200" lvl="1" indent="0" algn="ctr">
              <a:buNone/>
            </a:pPr>
            <a:r>
              <a:rPr lang="en-US" sz="1800" dirty="0">
                <a:solidFill>
                  <a:schemeClr val="tx1"/>
                </a:solidFill>
                <a:latin typeface="Aptos" panose="020B0004020202020204" pitchFamily="34" charset="0"/>
                <a:ea typeface="Source Sans Pro" panose="020B0503030403020204" pitchFamily="34" charset="0"/>
              </a:rPr>
              <a:t>(512) 463-5726 - </a:t>
            </a:r>
            <a:r>
              <a:rPr lang="en-US" sz="1800" dirty="0">
                <a:solidFill>
                  <a:schemeClr val="accent5">
                    <a:lumMod val="75000"/>
                  </a:schemeClr>
                </a:solidFill>
                <a:latin typeface="Aptos" panose="020B0004020202020204" pitchFamily="34" charset="0"/>
                <a:ea typeface="Source Sans Pro" panose="020B0503030403020204" pitchFamily="34" charset="0"/>
                <a:hlinkClick r:id="rId3"/>
              </a:rPr>
              <a:t>Robert.Gamez@gov.texas.gov</a:t>
            </a:r>
            <a:endParaRPr lang="en-US" sz="1800" dirty="0">
              <a:solidFill>
                <a:schemeClr val="accent5">
                  <a:lumMod val="75000"/>
                </a:schemeClr>
              </a:solidFill>
              <a:latin typeface="Aptos" panose="020B0004020202020204" pitchFamily="34" charset="0"/>
              <a:ea typeface="Source Sans Pro" panose="020B0503030403020204" pitchFamily="34" charset="0"/>
            </a:endParaRPr>
          </a:p>
        </p:txBody>
      </p:sp>
    </p:spTree>
    <p:extLst>
      <p:ext uri="{BB962C8B-B14F-4D97-AF65-F5344CB8AC3E}">
        <p14:creationId xmlns:p14="http://schemas.microsoft.com/office/powerpoint/2010/main" val="60992940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2" descr="https://upload.wikimedia.org/wikipedia/commons/thumb/f/fa/Seal_of_the_Governor_of_Texas.svg/2000px-Seal_of_the_Governor_of_Texas.svg.png">
            <a:hlinkClick r:id="rId3"/>
            <a:extLst>
              <a:ext uri="{FF2B5EF4-FFF2-40B4-BE49-F238E27FC236}">
                <a16:creationId xmlns:a16="http://schemas.microsoft.com/office/drawing/2014/main" id="{0734B463-7D9D-F12A-D375-87B3FB2C8D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115596" y="343392"/>
            <a:ext cx="5960804" cy="5960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194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993E1DB-47FB-F405-E9C2-D0207F178BDD}"/>
              </a:ext>
            </a:extLst>
          </p:cNvPr>
          <p:cNvSpPr>
            <a:spLocks noGrp="1"/>
          </p:cNvSpPr>
          <p:nvPr>
            <p:ph type="title"/>
          </p:nvPr>
        </p:nvSpPr>
        <p:spPr>
          <a:xfrm>
            <a:off x="1371599" y="544946"/>
            <a:ext cx="9477377" cy="1030515"/>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2.(A) The National Preparedness Goal, Mission Areas and Core Capabilities</a:t>
            </a:r>
          </a:p>
        </p:txBody>
      </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371599" y="2001820"/>
            <a:ext cx="9477376" cy="4429824"/>
          </a:xfrm>
          <a:prstGeom prst="rect">
            <a:avLst/>
          </a:prstGeom>
        </p:spPr>
        <p:txBody>
          <a:bodyPr vert="horz" lIns="91440" tIns="45720" rIns="91440" bIns="45720" rtlCol="0">
            <a:normAutofit fontScale="40000" lnSpcReduction="20000"/>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285753" indent="-285753">
              <a:lnSpc>
                <a:spcPct val="120000"/>
              </a:lnSpc>
              <a:spcBef>
                <a:spcPts val="0"/>
              </a:spcBef>
              <a:defRPr/>
            </a:pPr>
            <a:r>
              <a:rPr lang="en-US" sz="3400" b="1" dirty="0">
                <a:solidFill>
                  <a:srgbClr val="1E1E1E"/>
                </a:solidFill>
                <a:latin typeface="Aptos" panose="020B0004020202020204" pitchFamily="34" charset="0"/>
                <a:ea typeface="Source Sans Pro" panose="020B0503030403020204" pitchFamily="34" charset="0"/>
              </a:rPr>
              <a:t>Cybersecurity </a:t>
            </a:r>
            <a:r>
              <a:rPr lang="en-US" sz="3400" dirty="0">
                <a:solidFill>
                  <a:srgbClr val="1E1E1E"/>
                </a:solidFill>
                <a:latin typeface="Aptos" panose="020B0004020202020204" pitchFamily="34" charset="0"/>
                <a:ea typeface="Source Sans Pro" panose="020B0503030403020204" pitchFamily="34" charset="0"/>
              </a:rPr>
              <a:t>- Protect (and, if needed, restore) electronic communications systems, information, and services from damage, unauthorized use, and exploitation.</a:t>
            </a:r>
          </a:p>
          <a:p>
            <a:pPr marL="457206" lvl="1" indent="0">
              <a:lnSpc>
                <a:spcPct val="120000"/>
              </a:lnSpc>
              <a:spcBef>
                <a:spcPts val="0"/>
              </a:spcBef>
              <a:buFont typeface="Arial" panose="020B0604020202020204" pitchFamily="34" charset="0"/>
              <a:buNone/>
              <a:defRPr/>
            </a:pPr>
            <a:endParaRPr lang="en-US" sz="3400" dirty="0">
              <a:solidFill>
                <a:srgbClr val="1E1E1E"/>
              </a:solidFill>
              <a:latin typeface="Aptos" panose="020B0004020202020204" pitchFamily="34" charset="0"/>
              <a:ea typeface="Source Sans Pro" panose="020B0503030403020204" pitchFamily="34" charset="0"/>
            </a:endParaRPr>
          </a:p>
          <a:p>
            <a:pPr marL="457206" lvl="1" indent="0">
              <a:lnSpc>
                <a:spcPct val="120000"/>
              </a:lnSpc>
              <a:spcBef>
                <a:spcPts val="0"/>
              </a:spcBef>
              <a:buFont typeface="Arial" panose="020B0604020202020204" pitchFamily="34" charset="0"/>
              <a:buNone/>
              <a:defRPr/>
            </a:pPr>
            <a:r>
              <a:rPr lang="en-US" sz="3400" dirty="0">
                <a:solidFill>
                  <a:srgbClr val="1E1E1E"/>
                </a:solidFill>
                <a:latin typeface="Aptos" panose="020B0004020202020204" pitchFamily="34" charset="0"/>
                <a:ea typeface="Source Sans Pro" panose="020B0503030403020204" pitchFamily="34" charset="0"/>
              </a:rPr>
              <a:t>Project Examples: </a:t>
            </a:r>
            <a:r>
              <a:rPr lang="en-US" sz="3400" i="1" dirty="0">
                <a:solidFill>
                  <a:srgbClr val="C00000"/>
                </a:solidFill>
                <a:latin typeface="Aptos" panose="020B0004020202020204" pitchFamily="34" charset="0"/>
                <a:ea typeface="Source Sans Pro" panose="020B0503030403020204" pitchFamily="34" charset="0"/>
              </a:rPr>
              <a:t>Cybersecurity assessment/plan, Network firewalls, Anti-Virus Software, Cyber Incident Response Team Training Encryption of software and networks </a:t>
            </a:r>
          </a:p>
          <a:p>
            <a:pPr marL="0" indent="0">
              <a:lnSpc>
                <a:spcPct val="120000"/>
              </a:lnSpc>
              <a:spcBef>
                <a:spcPts val="0"/>
              </a:spcBef>
              <a:buFont typeface="Arial" panose="020B0604020202020204" pitchFamily="34" charset="0"/>
              <a:buNone/>
              <a:defRPr/>
            </a:pPr>
            <a:endParaRPr lang="en-US" sz="3400" b="1" dirty="0">
              <a:solidFill>
                <a:srgbClr val="1E1E1E"/>
              </a:solidFill>
              <a:latin typeface="Aptos" panose="020B0004020202020204" pitchFamily="34" charset="0"/>
              <a:ea typeface="Source Sans Pro" panose="020B0503030403020204" pitchFamily="34" charset="0"/>
            </a:endParaRPr>
          </a:p>
          <a:p>
            <a:pPr marL="285753" indent="-285753">
              <a:lnSpc>
                <a:spcPct val="120000"/>
              </a:lnSpc>
              <a:spcBef>
                <a:spcPts val="0"/>
              </a:spcBef>
              <a:defRPr/>
            </a:pPr>
            <a:r>
              <a:rPr lang="en-US" sz="3400" b="1" dirty="0">
                <a:solidFill>
                  <a:srgbClr val="1E1E1E"/>
                </a:solidFill>
                <a:latin typeface="Aptos" panose="020B0004020202020204" pitchFamily="34" charset="0"/>
                <a:ea typeface="Source Sans Pro" panose="020B0503030403020204" pitchFamily="34" charset="0"/>
              </a:rPr>
              <a:t>Physical Protective Measures </a:t>
            </a:r>
            <a:r>
              <a:rPr lang="en-US" sz="3400" dirty="0">
                <a:solidFill>
                  <a:srgbClr val="1E1E1E"/>
                </a:solidFill>
                <a:latin typeface="Aptos" panose="020B0004020202020204" pitchFamily="34" charset="0"/>
                <a:ea typeface="Source Sans Pro" panose="020B0503030403020204" pitchFamily="34" charset="0"/>
              </a:rPr>
              <a:t>- Implement and maintain risk-informed countermeasures, and policies protecting people, borders, structures, materials, products, and systems associated with key operational activities and critical infrastructure sectors.</a:t>
            </a:r>
          </a:p>
          <a:p>
            <a:pPr marL="742959" lvl="1" indent="-285753">
              <a:lnSpc>
                <a:spcPct val="120000"/>
              </a:lnSpc>
              <a:spcBef>
                <a:spcPts val="0"/>
              </a:spcBef>
              <a:defRPr/>
            </a:pPr>
            <a:endParaRPr lang="en-US" sz="3400" dirty="0">
              <a:solidFill>
                <a:srgbClr val="1E1E1E"/>
              </a:solidFill>
              <a:latin typeface="Aptos" panose="020B0004020202020204" pitchFamily="34" charset="0"/>
              <a:ea typeface="Source Sans Pro" panose="020B0503030403020204" pitchFamily="34" charset="0"/>
            </a:endParaRPr>
          </a:p>
          <a:p>
            <a:pPr marL="457206" lvl="1" indent="0">
              <a:lnSpc>
                <a:spcPct val="120000"/>
              </a:lnSpc>
              <a:spcBef>
                <a:spcPts val="0"/>
              </a:spcBef>
              <a:buFont typeface="Arial" panose="020B0604020202020204" pitchFamily="34" charset="0"/>
              <a:buNone/>
              <a:defRPr/>
            </a:pPr>
            <a:r>
              <a:rPr lang="en-US" sz="3400" dirty="0">
                <a:solidFill>
                  <a:srgbClr val="1E1E1E"/>
                </a:solidFill>
                <a:latin typeface="Aptos" panose="020B0004020202020204" pitchFamily="34" charset="0"/>
                <a:ea typeface="Source Sans Pro" panose="020B0503030403020204" pitchFamily="34" charset="0"/>
              </a:rPr>
              <a:t>Project Examples: </a:t>
            </a:r>
            <a:r>
              <a:rPr lang="en-US" sz="3400" i="1" dirty="0">
                <a:solidFill>
                  <a:srgbClr val="C00000"/>
                </a:solidFill>
                <a:latin typeface="Aptos" panose="020B0004020202020204" pitchFamily="34" charset="0"/>
                <a:ea typeface="Source Sans Pro" panose="020B0503030403020204" pitchFamily="34" charset="0"/>
              </a:rPr>
              <a:t>Fencing, Fixed Area Lighting, Alarms, Bollards, Security Cameras, Impact Resistant Gates/Doors/Windows</a:t>
            </a:r>
            <a:r>
              <a:rPr lang="en-US" sz="3400" dirty="0">
                <a:solidFill>
                  <a:srgbClr val="1E1E1E"/>
                </a:solidFill>
                <a:latin typeface="Aptos" panose="020B0004020202020204" pitchFamily="34" charset="0"/>
                <a:ea typeface="Source Sans Pro" panose="020B0503030403020204" pitchFamily="34" charset="0"/>
              </a:rPr>
              <a:t> </a:t>
            </a:r>
          </a:p>
          <a:p>
            <a:pPr marL="0" indent="0">
              <a:lnSpc>
                <a:spcPct val="120000"/>
              </a:lnSpc>
              <a:spcBef>
                <a:spcPts val="0"/>
              </a:spcBef>
              <a:buFont typeface="Arial" panose="020B0604020202020204" pitchFamily="34" charset="0"/>
              <a:buNone/>
              <a:defRPr/>
            </a:pPr>
            <a:endParaRPr lang="en-US" sz="3400" b="1" dirty="0">
              <a:solidFill>
                <a:srgbClr val="1E1E1E"/>
              </a:solidFill>
              <a:latin typeface="Aptos" panose="020B0004020202020204" pitchFamily="34" charset="0"/>
              <a:ea typeface="Source Sans Pro" panose="020B0503030403020204" pitchFamily="34" charset="0"/>
            </a:endParaRPr>
          </a:p>
          <a:p>
            <a:pPr marL="285753" indent="-285753">
              <a:lnSpc>
                <a:spcPct val="120000"/>
              </a:lnSpc>
              <a:spcBef>
                <a:spcPts val="0"/>
              </a:spcBef>
              <a:defRPr/>
            </a:pPr>
            <a:r>
              <a:rPr lang="en-US" sz="3400" b="1" dirty="0">
                <a:solidFill>
                  <a:srgbClr val="1E1E1E"/>
                </a:solidFill>
                <a:latin typeface="Aptos" panose="020B0004020202020204" pitchFamily="34" charset="0"/>
                <a:ea typeface="Source Sans Pro" panose="020B0503030403020204" pitchFamily="34" charset="0"/>
              </a:rPr>
              <a:t>Public Information and Warning</a:t>
            </a:r>
            <a:r>
              <a:rPr lang="en-US" sz="3400" dirty="0">
                <a:solidFill>
                  <a:srgbClr val="1E1E1E"/>
                </a:solidFill>
                <a:latin typeface="Aptos" panose="020B0004020202020204" pitchFamily="34" charset="0"/>
                <a:ea typeface="Source Sans Pro" panose="020B0503030403020204" pitchFamily="34" charset="0"/>
              </a:rPr>
              <a:t> - Deliver coordinated, prompt, reliable, and actionable information to the whole community through the use of clear, consistent, accessible, and culturally and linguistically appropriate methods to effectively relay information regarding any threat or hazard and, as appropriate, the actions being taken, and the assistance being made available.</a:t>
            </a:r>
          </a:p>
          <a:p>
            <a:pPr marL="285753" indent="-285753">
              <a:lnSpc>
                <a:spcPct val="120000"/>
              </a:lnSpc>
              <a:spcBef>
                <a:spcPts val="0"/>
              </a:spcBef>
              <a:defRPr/>
            </a:pPr>
            <a:endParaRPr lang="en-US" sz="3400" dirty="0">
              <a:solidFill>
                <a:srgbClr val="1E1E1E"/>
              </a:solidFill>
              <a:latin typeface="Aptos" panose="020B0004020202020204" pitchFamily="34" charset="0"/>
              <a:ea typeface="Source Sans Pro" panose="020B0503030403020204" pitchFamily="34" charset="0"/>
            </a:endParaRPr>
          </a:p>
          <a:p>
            <a:pPr marL="457206" lvl="1" indent="0">
              <a:lnSpc>
                <a:spcPct val="120000"/>
              </a:lnSpc>
              <a:spcBef>
                <a:spcPts val="0"/>
              </a:spcBef>
              <a:buFont typeface="Arial" panose="020B0604020202020204" pitchFamily="34" charset="0"/>
              <a:buNone/>
              <a:defRPr/>
            </a:pPr>
            <a:r>
              <a:rPr lang="en-US" sz="3400" dirty="0">
                <a:solidFill>
                  <a:srgbClr val="1E1E1E"/>
                </a:solidFill>
                <a:latin typeface="Aptos" panose="020B0004020202020204" pitchFamily="34" charset="0"/>
                <a:ea typeface="Source Sans Pro" panose="020B0503030403020204" pitchFamily="34" charset="0"/>
              </a:rPr>
              <a:t>Project Examples: </a:t>
            </a:r>
            <a:r>
              <a:rPr lang="en-US" sz="3400" i="1" dirty="0">
                <a:solidFill>
                  <a:srgbClr val="C00000"/>
                </a:solidFill>
                <a:latin typeface="Aptos" panose="020B0004020202020204" pitchFamily="34" charset="0"/>
                <a:ea typeface="Source Sans Pro" panose="020B0503030403020204" pitchFamily="34" charset="0"/>
              </a:rPr>
              <a:t>Public Information Officer (PIO) training, Integrated Public Alert and Warning Systems, Public Address Systems, Sirens, Electronic message signs for public alerts</a:t>
            </a:r>
          </a:p>
          <a:p>
            <a:endParaRPr lang="en-US" sz="1401" dirty="0"/>
          </a:p>
          <a:p>
            <a:endParaRPr lang="en-US" sz="1401" dirty="0">
              <a:solidFill>
                <a:srgbClr val="1E1E1E"/>
              </a:solidFill>
              <a:latin typeface="Arial"/>
            </a:endParaRPr>
          </a:p>
          <a:p>
            <a:pPr marL="457206" lvl="1" indent="0">
              <a:lnSpc>
                <a:spcPct val="100000"/>
              </a:lnSpc>
              <a:spcBef>
                <a:spcPts val="0"/>
              </a:spcBef>
              <a:buFont typeface="Arial" panose="020B0604020202020204" pitchFamily="34" charset="0"/>
              <a:buNone/>
              <a:defRPr/>
            </a:pPr>
            <a:endParaRPr lang="en-US" sz="1401" dirty="0">
              <a:solidFill>
                <a:srgbClr val="1E1E1E"/>
              </a:solidFill>
              <a:latin typeface="Arial"/>
            </a:endParaRPr>
          </a:p>
          <a:p>
            <a:pPr marL="0" indent="0">
              <a:lnSpc>
                <a:spcPct val="100000"/>
              </a:lnSpc>
              <a:spcBef>
                <a:spcPts val="0"/>
              </a:spcBef>
              <a:buFont typeface="Arial" panose="020B0604020202020204" pitchFamily="34" charset="0"/>
              <a:buNone/>
              <a:defRPr/>
            </a:pPr>
            <a:endParaRPr lang="en-US" sz="1401" dirty="0"/>
          </a:p>
        </p:txBody>
      </p:sp>
    </p:spTree>
    <p:extLst>
      <p:ext uri="{BB962C8B-B14F-4D97-AF65-F5344CB8AC3E}">
        <p14:creationId xmlns:p14="http://schemas.microsoft.com/office/powerpoint/2010/main" val="1155190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993E1DB-47FB-F405-E9C2-D0207F178BDD}"/>
              </a:ext>
            </a:extLst>
          </p:cNvPr>
          <p:cNvSpPr>
            <a:spLocks noGrp="1"/>
          </p:cNvSpPr>
          <p:nvPr>
            <p:ph type="title"/>
          </p:nvPr>
        </p:nvSpPr>
        <p:spPr>
          <a:xfrm>
            <a:off x="1371599" y="97972"/>
            <a:ext cx="9477377" cy="1477490"/>
          </a:xfrm>
        </p:spPr>
        <p:txBody>
          <a:bodyPr vert="horz" lIns="91440" tIns="45720" rIns="91440" bIns="45720" rtlCol="0" anchor="ctr">
            <a:normAutofit fontScale="90000"/>
          </a:bodyPr>
          <a:lstStyle/>
          <a:p>
            <a:pPr defTabSz="914400"/>
            <a:r>
              <a:rPr lang="en-US" sz="3400" b="1" dirty="0">
                <a:solidFill>
                  <a:srgbClr val="FFFFFF"/>
                </a:solidFill>
                <a:latin typeface="Aptos" panose="020B0004020202020204" pitchFamily="34" charset="0"/>
              </a:rPr>
              <a:t>2.(B) - The Threat and Hazard Identification and Risk Assessment (THIRA) and the Stakeholder Preparedness Review (SPR)</a:t>
            </a:r>
          </a:p>
        </p:txBody>
      </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371599" y="1728038"/>
            <a:ext cx="6876474" cy="5031990"/>
          </a:xfrm>
          <a:prstGeom prst="rect">
            <a:avLst/>
          </a:prstGeom>
        </p:spPr>
        <p:txBody>
          <a:bodyPr vert="horz" lIns="91440" tIns="45720" rIns="91440" bIns="45720" rtlCol="0">
            <a:normAutofit fontScale="47500" lnSpcReduction="20000"/>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nSpc>
                <a:spcPct val="110000"/>
              </a:lnSpc>
              <a:spcBef>
                <a:spcPts val="1200"/>
              </a:spcBef>
              <a:buNone/>
              <a:defRPr/>
            </a:pPr>
            <a:r>
              <a:rPr lang="en-US" sz="2700" dirty="0">
                <a:latin typeface="Aptos" panose="020B0004020202020204" pitchFamily="34" charset="0"/>
                <a:ea typeface="Source Sans Pro" panose="020B0503030403020204" pitchFamily="34" charset="0"/>
              </a:rPr>
              <a:t>The Threat and Hazard Identification and Risk Assessment (THIRA) is a three-step risk assessment process developed by your COG that helps communities understand their risks and what they need to do to address those risks by answering the following questions:</a:t>
            </a:r>
          </a:p>
          <a:p>
            <a:pPr marL="557219" lvl="1" indent="-285753">
              <a:lnSpc>
                <a:spcPct val="110000"/>
              </a:lnSpc>
              <a:spcBef>
                <a:spcPts val="1200"/>
              </a:spcBef>
              <a:defRPr/>
            </a:pPr>
            <a:r>
              <a:rPr lang="en-US" sz="2700" dirty="0">
                <a:latin typeface="Aptos" panose="020B0004020202020204" pitchFamily="34" charset="0"/>
                <a:ea typeface="Source Sans Pro" panose="020B0503030403020204" pitchFamily="34" charset="0"/>
              </a:rPr>
              <a:t>What threats and hazards can affect our community?</a:t>
            </a:r>
          </a:p>
          <a:p>
            <a:pPr marL="557219" lvl="1" indent="-285753">
              <a:lnSpc>
                <a:spcPct val="110000"/>
              </a:lnSpc>
              <a:spcBef>
                <a:spcPts val="1200"/>
              </a:spcBef>
              <a:defRPr/>
            </a:pPr>
            <a:r>
              <a:rPr lang="en-US" sz="2700" dirty="0">
                <a:latin typeface="Aptos" panose="020B0004020202020204" pitchFamily="34" charset="0"/>
                <a:ea typeface="Source Sans Pro" panose="020B0503030403020204" pitchFamily="34" charset="0"/>
              </a:rPr>
              <a:t>If they occurred, what impacts would those threats and hazards have on our community?</a:t>
            </a:r>
          </a:p>
          <a:p>
            <a:pPr marL="557219" lvl="1" indent="-285753">
              <a:lnSpc>
                <a:spcPct val="110000"/>
              </a:lnSpc>
              <a:spcBef>
                <a:spcPts val="1200"/>
              </a:spcBef>
              <a:defRPr/>
            </a:pPr>
            <a:r>
              <a:rPr lang="en-US" sz="2700" dirty="0">
                <a:latin typeface="Aptos" panose="020B0004020202020204" pitchFamily="34" charset="0"/>
                <a:ea typeface="Source Sans Pro" panose="020B0503030403020204" pitchFamily="34" charset="0"/>
              </a:rPr>
              <a:t>Based on those impacts, what capabilities should our community have?</a:t>
            </a:r>
          </a:p>
          <a:p>
            <a:pPr marL="0" indent="0">
              <a:lnSpc>
                <a:spcPct val="110000"/>
              </a:lnSpc>
              <a:spcBef>
                <a:spcPts val="1200"/>
              </a:spcBef>
              <a:buNone/>
              <a:defRPr/>
            </a:pPr>
            <a:r>
              <a:rPr lang="en-US" sz="2700" dirty="0">
                <a:latin typeface="Aptos" panose="020B0004020202020204" pitchFamily="34" charset="0"/>
                <a:ea typeface="Source Sans Pro" panose="020B0503030403020204" pitchFamily="34" charset="0"/>
              </a:rPr>
              <a:t>The outputs from this process lay the foundation for determining a community’s capability gaps as part of the </a:t>
            </a:r>
            <a:r>
              <a:rPr lang="en-US" sz="2700" u="sng" dirty="0">
                <a:latin typeface="Aptos" panose="020B0004020202020204" pitchFamily="34" charset="0"/>
                <a:ea typeface="Source Sans Pro" panose="020B0503030403020204" pitchFamily="34" charset="0"/>
                <a:hlinkClick r:id="rId3"/>
              </a:rPr>
              <a:t>Stakeholder Preparedness Review</a:t>
            </a:r>
            <a:r>
              <a:rPr lang="en-US" sz="2700" dirty="0">
                <a:latin typeface="Aptos" panose="020B0004020202020204" pitchFamily="34" charset="0"/>
                <a:ea typeface="Source Sans Pro" panose="020B0503030403020204" pitchFamily="34" charset="0"/>
              </a:rPr>
              <a:t>.</a:t>
            </a:r>
          </a:p>
          <a:p>
            <a:pPr marL="0" indent="0">
              <a:lnSpc>
                <a:spcPct val="110000"/>
              </a:lnSpc>
              <a:spcBef>
                <a:spcPts val="1200"/>
              </a:spcBef>
              <a:buNone/>
              <a:defRPr/>
            </a:pPr>
            <a:r>
              <a:rPr lang="en-US" sz="2700" dirty="0">
                <a:latin typeface="Aptos" panose="020B0004020202020204" pitchFamily="34" charset="0"/>
                <a:ea typeface="Source Sans Pro" panose="020B0503030403020204" pitchFamily="34" charset="0"/>
              </a:rPr>
              <a:t>The Stakeholder Preparedness Review (SPR) is a self-assessment of a jurisdiction’s current capability levels against the targets identified in the </a:t>
            </a:r>
            <a:r>
              <a:rPr lang="en-US" sz="2700" u="sng" dirty="0">
                <a:latin typeface="Aptos" panose="020B0004020202020204" pitchFamily="34" charset="0"/>
                <a:ea typeface="Source Sans Pro" panose="020B0503030403020204" pitchFamily="34" charset="0"/>
                <a:hlinkClick r:id="rId4"/>
              </a:rPr>
              <a:t>Threat and Hazard Identification and Risk Assessment (THIRA)</a:t>
            </a:r>
            <a:r>
              <a:rPr lang="en-US" sz="2700" dirty="0">
                <a:latin typeface="Aptos" panose="020B0004020202020204" pitchFamily="34" charset="0"/>
                <a:ea typeface="Source Sans Pro" panose="020B0503030403020204" pitchFamily="34" charset="0"/>
              </a:rPr>
              <a:t>. Using the targets from the THIRA, jurisdictions identify their current capability and how that capability changed over the last year, including capabilities lost, sustained, and built.</a:t>
            </a:r>
          </a:p>
          <a:p>
            <a:pPr marL="0" indent="0">
              <a:lnSpc>
                <a:spcPct val="110000"/>
              </a:lnSpc>
              <a:spcBef>
                <a:spcPts val="1200"/>
              </a:spcBef>
              <a:buNone/>
              <a:defRPr/>
            </a:pPr>
            <a:r>
              <a:rPr lang="en-US" sz="2700" dirty="0">
                <a:latin typeface="Aptos" panose="020B0004020202020204" pitchFamily="34" charset="0"/>
                <a:ea typeface="Source Sans Pro" panose="020B0503030403020204" pitchFamily="34" charset="0"/>
              </a:rPr>
              <a:t>In simpler terms, the THIRA assists in identifying threats within your COG region, while the SPR helps determine the resources you need or have to manage those threats. When submitting SHSP applications to the PSO, you must specify the particular threat addressed by the project as outlined in your region’s THIRA and the capability gaps it fills according fills according to capability gaps that are listed in your region’s most recent SPR. </a:t>
            </a:r>
            <a:r>
              <a:rPr lang="en-US" sz="2700" b="1" dirty="0">
                <a:solidFill>
                  <a:srgbClr val="FF0000"/>
                </a:solidFill>
                <a:latin typeface="Aptos" panose="020B0004020202020204" pitchFamily="34" charset="0"/>
                <a:ea typeface="Source Sans Pro" panose="020B0503030403020204" pitchFamily="34" charset="0"/>
              </a:rPr>
              <a:t>You can request a copy of your regional THIRA and SPR from your Council of Governments.</a:t>
            </a:r>
            <a:endParaRPr kumimoji="0" lang="en-US" sz="2700" b="0" i="0" u="none" strike="noStrike" kern="1200" cap="none" spc="0" normalizeH="0" baseline="0" noProof="0" dirty="0">
              <a:ln>
                <a:noFill/>
              </a:ln>
              <a:solidFill>
                <a:prstClr val="black"/>
              </a:solidFill>
              <a:effectLst/>
              <a:uLnTx/>
              <a:uFillTx/>
              <a:latin typeface="Aptos" panose="020B0004020202020204" pitchFamily="34" charset="0"/>
            </a:endParaRPr>
          </a:p>
          <a:p>
            <a:pPr marL="228604" marR="0" lvl="0" indent="-228604" algn="l" defTabSz="914411" rtl="0" eaLnBrk="1" fontAlgn="auto" latinLnBrk="0" hangingPunct="1">
              <a:lnSpc>
                <a:spcPct val="90000"/>
              </a:lnSpc>
              <a:spcBef>
                <a:spcPts val="1001"/>
              </a:spcBef>
              <a:spcAft>
                <a:spcPts val="0"/>
              </a:spcAft>
              <a:buClrTx/>
              <a:buSzTx/>
              <a:buFont typeface="Arial" panose="020B0604020202020204" pitchFamily="34" charset="0"/>
              <a:buChar char="•"/>
              <a:tabLst/>
              <a:defRPr/>
            </a:pPr>
            <a:endParaRPr kumimoji="0" lang="en-US" sz="1401" b="0" i="0" u="none" strike="noStrike" kern="1200" cap="none" spc="0" normalizeH="0" baseline="0" noProof="0" dirty="0">
              <a:ln>
                <a:noFill/>
              </a:ln>
              <a:solidFill>
                <a:srgbClr val="1E1E1E"/>
              </a:solidFill>
              <a:effectLst/>
              <a:uLnTx/>
              <a:uFillTx/>
              <a:latin typeface="Arial"/>
              <a:ea typeface="+mn-ea"/>
              <a:cs typeface="+mn-cs"/>
            </a:endParaRPr>
          </a:p>
          <a:p>
            <a:pPr marL="457206" marR="0" lvl="1"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1" b="0" i="0" u="none" strike="noStrike" kern="1200" cap="none" spc="0" normalizeH="0" baseline="0" noProof="0" dirty="0">
              <a:ln>
                <a:noFill/>
              </a:ln>
              <a:solidFill>
                <a:srgbClr val="1E1E1E"/>
              </a:solidFill>
              <a:effectLst/>
              <a:uLnTx/>
              <a:uFillTx/>
              <a:latin typeface="Arial"/>
              <a:ea typeface="+mn-ea"/>
              <a:cs typeface="+mn-cs"/>
            </a:endParaRPr>
          </a:p>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D386CE-69B9-CD43-676B-9EBABA3BBB2F}"/>
              </a:ext>
            </a:extLst>
          </p:cNvPr>
          <p:cNvSpPr txBox="1"/>
          <p:nvPr/>
        </p:nvSpPr>
        <p:spPr>
          <a:xfrm>
            <a:off x="8580582" y="2669309"/>
            <a:ext cx="3306618" cy="2739211"/>
          </a:xfrm>
          <a:prstGeom prst="rect">
            <a:avLst/>
          </a:prstGeom>
          <a:solidFill>
            <a:schemeClr val="bg2"/>
          </a:solidFill>
          <a:ln>
            <a:solidFill>
              <a:schemeClr val="tx1"/>
            </a:solidFill>
          </a:ln>
        </p:spPr>
        <p:txBody>
          <a:bodyPr wrap="square" rtlCol="0">
            <a:spAutoFit/>
          </a:bodyPr>
          <a:lstStyle/>
          <a:p>
            <a:r>
              <a:rPr lang="en-US" sz="1400" dirty="0">
                <a:latin typeface="Aptos" panose="020B0004020202020204" pitchFamily="34" charset="0"/>
              </a:rPr>
              <a:t>For questions regarding the THIRA and SPR process, you may contact:</a:t>
            </a:r>
          </a:p>
          <a:p>
            <a:pPr marL="0" marR="0">
              <a:spcBef>
                <a:spcPts val="0"/>
              </a:spcBef>
              <a:spcAft>
                <a:spcPts val="0"/>
              </a:spcAft>
            </a:pPr>
            <a:endParaRPr lang="en-US" sz="1400" b="1" dirty="0">
              <a:effectLst/>
              <a:latin typeface="Aptos" panose="020B0004020202020204" pitchFamily="34" charset="0"/>
              <a:ea typeface="Calibri" panose="020F0502020204030204" pitchFamily="34" charset="0"/>
            </a:endParaRPr>
          </a:p>
          <a:p>
            <a:pPr marL="0" marR="0" algn="ctr">
              <a:spcBef>
                <a:spcPts val="0"/>
              </a:spcBef>
              <a:spcAft>
                <a:spcPts val="0"/>
              </a:spcAft>
            </a:pPr>
            <a:r>
              <a:rPr lang="en-US" sz="1400" b="1" dirty="0">
                <a:effectLst/>
                <a:latin typeface="Aptos" panose="020B0004020202020204" pitchFamily="34" charset="0"/>
                <a:ea typeface="Calibri" panose="020F0502020204030204" pitchFamily="34" charset="0"/>
              </a:rPr>
              <a:t>Brandon Gentry</a:t>
            </a:r>
          </a:p>
          <a:p>
            <a:pPr marL="0" marR="0" algn="ctr">
              <a:spcBef>
                <a:spcPts val="0"/>
              </a:spcBef>
              <a:spcAft>
                <a:spcPts val="0"/>
              </a:spcAft>
            </a:pPr>
            <a:r>
              <a:rPr lang="en-US" sz="1400" dirty="0">
                <a:effectLst/>
                <a:latin typeface="Aptos" panose="020B0004020202020204" pitchFamily="34" charset="0"/>
                <a:ea typeface="Calibri" panose="020F0502020204030204" pitchFamily="34" charset="0"/>
              </a:rPr>
              <a:t>Strategic Planner</a:t>
            </a:r>
          </a:p>
          <a:p>
            <a:pPr marL="0" marR="0" algn="ctr">
              <a:spcBef>
                <a:spcPts val="0"/>
              </a:spcBef>
              <a:spcAft>
                <a:spcPts val="0"/>
              </a:spcAft>
            </a:pPr>
            <a:r>
              <a:rPr lang="en-US" sz="1400" dirty="0">
                <a:effectLst/>
                <a:latin typeface="Aptos" panose="020B0004020202020204" pitchFamily="34" charset="0"/>
                <a:ea typeface="Calibri" panose="020F0502020204030204" pitchFamily="34" charset="0"/>
              </a:rPr>
              <a:t>Texas Office of Homeland Security</a:t>
            </a:r>
          </a:p>
          <a:p>
            <a:pPr marL="0" marR="0" algn="ctr">
              <a:spcBef>
                <a:spcPts val="0"/>
              </a:spcBef>
              <a:spcAft>
                <a:spcPts val="0"/>
              </a:spcAft>
            </a:pPr>
            <a:r>
              <a:rPr lang="en-US" sz="1400" dirty="0">
                <a:effectLst/>
                <a:latin typeface="Aptos" panose="020B0004020202020204" pitchFamily="34" charset="0"/>
                <a:ea typeface="Calibri" panose="020F0502020204030204" pitchFamily="34" charset="0"/>
              </a:rPr>
              <a:t>6100 Guadalupe St.</a:t>
            </a:r>
          </a:p>
          <a:p>
            <a:pPr marL="0" marR="0" algn="ctr">
              <a:spcBef>
                <a:spcPts val="0"/>
              </a:spcBef>
              <a:spcAft>
                <a:spcPts val="0"/>
              </a:spcAft>
            </a:pPr>
            <a:r>
              <a:rPr lang="en-US" sz="1400" dirty="0">
                <a:effectLst/>
                <a:latin typeface="Aptos" panose="020B0004020202020204" pitchFamily="34" charset="0"/>
                <a:ea typeface="Calibri" panose="020F0502020204030204" pitchFamily="34" charset="0"/>
              </a:rPr>
              <a:t>Austin TX 78752</a:t>
            </a:r>
          </a:p>
          <a:p>
            <a:pPr marL="0" marR="0" algn="ctr">
              <a:spcBef>
                <a:spcPts val="0"/>
              </a:spcBef>
              <a:spcAft>
                <a:spcPts val="0"/>
              </a:spcAft>
            </a:pPr>
            <a:r>
              <a:rPr lang="en-US" sz="1400" dirty="0">
                <a:effectLst/>
                <a:latin typeface="Aptos" panose="020B0004020202020204" pitchFamily="34" charset="0"/>
                <a:ea typeface="Calibri" panose="020F0502020204030204" pitchFamily="34" charset="0"/>
              </a:rPr>
              <a:t>512.424.0031 (O)</a:t>
            </a:r>
          </a:p>
          <a:p>
            <a:pPr marL="0" marR="0" algn="ctr">
              <a:spcBef>
                <a:spcPts val="0"/>
              </a:spcBef>
              <a:spcAft>
                <a:spcPts val="0"/>
              </a:spcAft>
            </a:pPr>
            <a:r>
              <a:rPr lang="en-US" sz="1400" dirty="0">
                <a:effectLst/>
                <a:latin typeface="Aptos" panose="020B0004020202020204" pitchFamily="34" charset="0"/>
                <a:ea typeface="Calibri" panose="020F0502020204030204" pitchFamily="34" charset="0"/>
              </a:rPr>
              <a:t>512.815.6985 (C)</a:t>
            </a:r>
          </a:p>
          <a:p>
            <a:pPr marL="0" marR="0" algn="ctr">
              <a:spcBef>
                <a:spcPts val="0"/>
              </a:spcBef>
              <a:spcAft>
                <a:spcPts val="0"/>
              </a:spcAft>
            </a:pPr>
            <a:r>
              <a:rPr lang="en-US" sz="1400" u="sng" dirty="0">
                <a:solidFill>
                  <a:srgbClr val="0563C1"/>
                </a:solidFill>
                <a:effectLst/>
                <a:latin typeface="Aptos" panose="020B0004020202020204" pitchFamily="34" charset="0"/>
                <a:ea typeface="Calibri" panose="020F0502020204030204" pitchFamily="34" charset="0"/>
                <a:hlinkClick r:id="rId5"/>
              </a:rPr>
              <a:t>brandon.gentry@dps.texas.gov</a:t>
            </a:r>
            <a:endParaRPr lang="en-US" sz="1400" dirty="0">
              <a:effectLst/>
              <a:latin typeface="Aptos" panose="020B000402020202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113108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993E1DB-47FB-F405-E9C2-D0207F178BDD}"/>
              </a:ext>
            </a:extLst>
          </p:cNvPr>
          <p:cNvSpPr>
            <a:spLocks noGrp="1"/>
          </p:cNvSpPr>
          <p:nvPr>
            <p:ph type="title"/>
          </p:nvPr>
        </p:nvSpPr>
        <p:spPr>
          <a:xfrm>
            <a:off x="1371599" y="816428"/>
            <a:ext cx="9477377" cy="759033"/>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2.(C) - Texas Homeland Security Strategic Plan</a:t>
            </a:r>
          </a:p>
        </p:txBody>
      </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371599" y="1741715"/>
            <a:ext cx="4724401" cy="4548416"/>
          </a:xfrm>
          <a:prstGeom prst="rect">
            <a:avLst/>
          </a:prstGeom>
        </p:spPr>
        <p:txBody>
          <a:bodyPr vert="horz" lIns="91440" tIns="45720" rIns="91440" bIns="45720" rtlCol="0">
            <a:normAutofit fontScale="25000" lnSpcReduction="20000"/>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nSpc>
                <a:spcPct val="120000"/>
              </a:lnSpc>
              <a:spcBef>
                <a:spcPts val="1200"/>
              </a:spcBef>
              <a:buNone/>
              <a:defRPr/>
            </a:pPr>
            <a:r>
              <a:rPr lang="en-US" sz="4800" dirty="0">
                <a:solidFill>
                  <a:srgbClr val="1E1E1E"/>
                </a:solidFill>
                <a:latin typeface="Aptos" panose="020B0004020202020204" pitchFamily="34" charset="0"/>
                <a:ea typeface="Source Sans Pro" panose="020B0503030403020204" pitchFamily="34" charset="0"/>
                <a:hlinkClick r:id="rId3"/>
              </a:rPr>
              <a:t>The Texas Homeland Security Strategic Plan </a:t>
            </a:r>
            <a:r>
              <a:rPr lang="en-US" sz="4800" dirty="0">
                <a:solidFill>
                  <a:srgbClr val="1E1E1E"/>
                </a:solidFill>
                <a:latin typeface="Aptos" panose="020B0004020202020204" pitchFamily="34" charset="0"/>
                <a:ea typeface="Source Sans Pro" panose="020B0503030403020204" pitchFamily="34" charset="0"/>
              </a:rPr>
              <a:t>2021-2025 is the state’s framework for establishing homeland security priorities and focusing its broad range of efforts to develop, sustain, and employ homeland security capabilities. This strategy is intended to serve as a guide for managing homeland security risk in Texas by developing and sustaining capabilities, planning for their employment, and coordinating action at the state, regional, local, tribal, and private sector levels. </a:t>
            </a:r>
          </a:p>
          <a:p>
            <a:pPr marL="0" indent="0">
              <a:lnSpc>
                <a:spcPct val="120000"/>
              </a:lnSpc>
              <a:spcBef>
                <a:spcPts val="1200"/>
              </a:spcBef>
              <a:buNone/>
              <a:defRPr/>
            </a:pPr>
            <a:r>
              <a:rPr lang="en-US" sz="4800" dirty="0">
                <a:solidFill>
                  <a:srgbClr val="1E1E1E"/>
                </a:solidFill>
                <a:latin typeface="Aptos" panose="020B0004020202020204" pitchFamily="34" charset="0"/>
                <a:ea typeface="Source Sans Pro" panose="020B0503030403020204" pitchFamily="34" charset="0"/>
              </a:rPr>
              <a:t>The Texas Homeland Security Strategic Plan is made up of Goals, Objectives and Priority Actions that align with the five homeland security mission areas. This document serves to reflect the state’s most significant homeland security priorities and will serve to focus our homeland security activities, to include investment and resourcing efforts.</a:t>
            </a:r>
          </a:p>
          <a:p>
            <a:pPr marL="0" indent="0">
              <a:lnSpc>
                <a:spcPct val="120000"/>
              </a:lnSpc>
              <a:spcBef>
                <a:spcPts val="1200"/>
              </a:spcBef>
              <a:buNone/>
              <a:defRPr/>
            </a:pPr>
            <a:r>
              <a:rPr lang="en-US" sz="4800" b="1" dirty="0">
                <a:solidFill>
                  <a:srgbClr val="1E1E1E"/>
                </a:solidFill>
                <a:latin typeface="Aptos" panose="020B0004020202020204" pitchFamily="34" charset="0"/>
                <a:ea typeface="Source Sans Pro" panose="020B0503030403020204" pitchFamily="34" charset="0"/>
              </a:rPr>
              <a:t>Goals</a:t>
            </a:r>
            <a:r>
              <a:rPr lang="en-US" sz="4800" dirty="0">
                <a:solidFill>
                  <a:srgbClr val="1E1E1E"/>
                </a:solidFill>
                <a:latin typeface="Aptos" panose="020B0004020202020204" pitchFamily="34" charset="0"/>
                <a:ea typeface="Source Sans Pro" panose="020B0503030403020204" pitchFamily="34" charset="0"/>
              </a:rPr>
              <a:t> – Goals are the general strategic ends toward which Texas will continually work; they serve to orient our long-term homeland security efforts.</a:t>
            </a:r>
          </a:p>
          <a:p>
            <a:pPr marL="0" indent="0">
              <a:lnSpc>
                <a:spcPct val="120000"/>
              </a:lnSpc>
              <a:spcBef>
                <a:spcPts val="1200"/>
              </a:spcBef>
              <a:buNone/>
              <a:defRPr/>
            </a:pPr>
            <a:r>
              <a:rPr lang="en-US" sz="4800" b="1" dirty="0">
                <a:solidFill>
                  <a:srgbClr val="1E1E1E"/>
                </a:solidFill>
                <a:latin typeface="Aptos" panose="020B0004020202020204" pitchFamily="34" charset="0"/>
                <a:ea typeface="Source Sans Pro" panose="020B0503030403020204" pitchFamily="34" charset="0"/>
              </a:rPr>
              <a:t>Objectives – </a:t>
            </a:r>
            <a:r>
              <a:rPr lang="en-US" sz="4800" dirty="0">
                <a:solidFill>
                  <a:srgbClr val="1E1E1E"/>
                </a:solidFill>
                <a:latin typeface="Aptos" panose="020B0004020202020204" pitchFamily="34" charset="0"/>
                <a:ea typeface="Source Sans Pro" panose="020B0503030403020204" pitchFamily="34" charset="0"/>
              </a:rPr>
              <a:t>Objectives support each Goal and describe a result, event, or outcome to be achieved over the next five years. Objectives serve to focus the application of resources. </a:t>
            </a:r>
          </a:p>
          <a:p>
            <a:pPr marL="0" indent="0">
              <a:lnSpc>
                <a:spcPct val="120000"/>
              </a:lnSpc>
              <a:spcBef>
                <a:spcPts val="1200"/>
              </a:spcBef>
              <a:buNone/>
              <a:defRPr/>
            </a:pPr>
            <a:r>
              <a:rPr lang="en-US" sz="4800" b="1" dirty="0">
                <a:solidFill>
                  <a:srgbClr val="1E1E1E"/>
                </a:solidFill>
                <a:latin typeface="Aptos" panose="020B0004020202020204" pitchFamily="34" charset="0"/>
                <a:ea typeface="Source Sans Pro" panose="020B0503030403020204" pitchFamily="34" charset="0"/>
              </a:rPr>
              <a:t>Priority Actions - </a:t>
            </a:r>
            <a:r>
              <a:rPr lang="en-US" sz="4800" dirty="0">
                <a:solidFill>
                  <a:srgbClr val="1E1E1E"/>
                </a:solidFill>
                <a:latin typeface="Aptos" panose="020B0004020202020204" pitchFamily="34" charset="0"/>
                <a:ea typeface="Source Sans Pro" panose="020B0503030403020204" pitchFamily="34" charset="0"/>
              </a:rPr>
              <a:t>Priority Actions support each Objective and describe specific initiatives and activities needed to accomplish the Objective.</a:t>
            </a:r>
            <a:endParaRPr kumimoji="0" lang="en-US" sz="4800" b="0" i="0" u="none" strike="noStrike" kern="1200" cap="none" spc="0" normalizeH="0" baseline="0" noProof="0" dirty="0">
              <a:ln>
                <a:noFill/>
              </a:ln>
              <a:solidFill>
                <a:srgbClr val="1E1E1E"/>
              </a:solidFill>
              <a:effectLst/>
              <a:uLnTx/>
              <a:uFillTx/>
              <a:latin typeface="Arial"/>
              <a:ea typeface="+mn-ea"/>
              <a:cs typeface="+mn-cs"/>
            </a:endParaRPr>
          </a:p>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083677F-78E3-89F9-309D-98F32966F497}"/>
              </a:ext>
            </a:extLst>
          </p:cNvPr>
          <p:cNvPicPr>
            <a:picLocks noChangeAspect="1"/>
          </p:cNvPicPr>
          <p:nvPr/>
        </p:nvPicPr>
        <p:blipFill>
          <a:blip r:embed="rId4"/>
          <a:stretch>
            <a:fillRect/>
          </a:stretch>
        </p:blipFill>
        <p:spPr>
          <a:xfrm>
            <a:off x="7026470" y="1937293"/>
            <a:ext cx="3412931" cy="4558879"/>
          </a:xfrm>
          <a:prstGeom prst="rect">
            <a:avLst/>
          </a:prstGeom>
        </p:spPr>
      </p:pic>
    </p:spTree>
    <p:extLst>
      <p:ext uri="{BB962C8B-B14F-4D97-AF65-F5344CB8AC3E}">
        <p14:creationId xmlns:p14="http://schemas.microsoft.com/office/powerpoint/2010/main" val="2584713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2" y="1176312"/>
            <a:ext cx="6598597" cy="2336483"/>
          </a:xfrm>
        </p:spPr>
        <p:txBody>
          <a:bodyPr vert="horz" lIns="91440" tIns="45720" rIns="91440" bIns="45720" rtlCol="0" anchor="b">
            <a:normAutofit/>
          </a:bodyPr>
          <a:lstStyle/>
          <a:p>
            <a:pPr defTabSz="914400"/>
            <a:r>
              <a:rPr lang="en-US" sz="4800" b="1" dirty="0">
                <a:solidFill>
                  <a:srgbClr val="FFFFFF"/>
                </a:solidFill>
                <a:effectLst>
                  <a:glow rad="25400">
                    <a:schemeClr val="bg1">
                      <a:lumMod val="85000"/>
                      <a:alpha val="25000"/>
                    </a:schemeClr>
                  </a:glow>
                </a:effectLst>
                <a:latin typeface="Aptos" panose="020B0004020202020204" pitchFamily="34" charset="0"/>
              </a:rPr>
              <a:t>Agency Roles</a:t>
            </a:r>
          </a:p>
        </p:txBody>
      </p:sp>
      <p:sp>
        <p:nvSpPr>
          <p:cNvPr id="3" name="Content Placeholder 2">
            <a:extLst>
              <a:ext uri="{FF2B5EF4-FFF2-40B4-BE49-F238E27FC236}">
                <a16:creationId xmlns:a16="http://schemas.microsoft.com/office/drawing/2014/main" id="{CD9B6DE1-C6F4-1F95-B27A-D2B97E7D83C8}"/>
              </a:ext>
            </a:extLst>
          </p:cNvPr>
          <p:cNvSpPr>
            <a:spLocks noGrp="1"/>
          </p:cNvSpPr>
          <p:nvPr>
            <p:ph sz="half" idx="1"/>
          </p:nvPr>
        </p:nvSpPr>
        <p:spPr>
          <a:xfrm>
            <a:off x="3685584" y="3512795"/>
            <a:ext cx="6836722" cy="834932"/>
          </a:xfrm>
        </p:spPr>
        <p:txBody>
          <a:bodyPr vert="horz" lIns="91440" tIns="45720" rIns="91440" bIns="45720" rtlCol="0">
            <a:normAutofit fontScale="92500"/>
          </a:bodyPr>
          <a:lstStyle/>
          <a:p>
            <a:pPr marL="0" indent="0" defTabSz="914400">
              <a:spcBef>
                <a:spcPts val="1000"/>
              </a:spcBef>
              <a:buNone/>
            </a:pPr>
            <a:r>
              <a:rPr lang="en-US" sz="2400" dirty="0">
                <a:solidFill>
                  <a:srgbClr val="FFFFFF"/>
                </a:solidFill>
                <a:effectLst>
                  <a:glow rad="38100">
                    <a:schemeClr val="bg1">
                      <a:lumMod val="85000"/>
                      <a:alpha val="25000"/>
                    </a:schemeClr>
                  </a:glow>
                  <a:outerShdw blurRad="50800" dist="50800" dir="5400000" sx="1000" sy="1000" algn="ctr" rotWithShape="0">
                    <a:schemeClr val="bg1"/>
                  </a:outerShdw>
                </a:effectLst>
                <a:latin typeface="Aptos" panose="020B0004020202020204" pitchFamily="34" charset="0"/>
              </a:rPr>
              <a:t>What are the roles and responsibilities of the agencies that administer and manage the SHSP Program?</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83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993E1DB-47FB-F405-E9C2-D0207F178BDD}"/>
              </a:ext>
            </a:extLst>
          </p:cNvPr>
          <p:cNvSpPr>
            <a:spLocks noGrp="1"/>
          </p:cNvSpPr>
          <p:nvPr>
            <p:ph type="title"/>
          </p:nvPr>
        </p:nvSpPr>
        <p:spPr>
          <a:xfrm>
            <a:off x="1371599" y="152400"/>
            <a:ext cx="9477377" cy="1423061"/>
          </a:xfrm>
        </p:spPr>
        <p:txBody>
          <a:bodyPr vert="horz" lIns="91440" tIns="45720" rIns="91440" bIns="45720" rtlCol="0" anchor="ctr">
            <a:normAutofit fontScale="90000"/>
          </a:bodyPr>
          <a:lstStyle/>
          <a:p>
            <a:pPr defTabSz="914400"/>
            <a:r>
              <a:rPr lang="en-US" sz="3400" b="1" dirty="0">
                <a:solidFill>
                  <a:srgbClr val="FFFFFF"/>
                </a:solidFill>
                <a:latin typeface="Aptos" panose="020B0004020202020204" pitchFamily="34" charset="0"/>
              </a:rPr>
              <a:t>(3) – What are the roles and responsibilities of the agencies that administer and manage the SHSP Program?</a:t>
            </a:r>
          </a:p>
        </p:txBody>
      </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371599" y="1942524"/>
            <a:ext cx="9477377" cy="4548416"/>
          </a:xfrm>
          <a:prstGeom prst="rect">
            <a:avLst/>
          </a:prstGeom>
        </p:spPr>
        <p:txBody>
          <a:bodyPr vert="horz" lIns="91440" tIns="45720" rIns="91440" bIns="45720" rtlCol="0">
            <a:norm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285753" indent="-285753">
              <a:lnSpc>
                <a:spcPct val="100000"/>
              </a:lnSpc>
              <a:spcBef>
                <a:spcPts val="1200"/>
              </a:spcBef>
              <a:buSzPct val="70000"/>
              <a:defRPr/>
            </a:pPr>
            <a:r>
              <a:rPr lang="en-US" sz="1800" b="1" dirty="0">
                <a:solidFill>
                  <a:srgbClr val="1E1E1E"/>
                </a:solidFill>
                <a:latin typeface="Aptos" panose="020B0004020202020204" pitchFamily="34" charset="0"/>
                <a:ea typeface="Source Sans Pro" panose="020B0503030403020204" pitchFamily="34" charset="0"/>
              </a:rPr>
              <a:t>Federal Emergency Management Agency (FEMA) </a:t>
            </a:r>
            <a:r>
              <a:rPr lang="en-US" sz="1800" i="1" dirty="0">
                <a:solidFill>
                  <a:srgbClr val="1E1E1E"/>
                </a:solidFill>
                <a:latin typeface="Aptos" panose="020B0004020202020204" pitchFamily="34" charset="0"/>
                <a:ea typeface="Source Sans Pro" panose="020B0503030403020204" pitchFamily="34" charset="0"/>
              </a:rPr>
              <a:t>– </a:t>
            </a:r>
            <a:r>
              <a:rPr lang="en-US" sz="1800" dirty="0">
                <a:solidFill>
                  <a:srgbClr val="1E1E1E"/>
                </a:solidFill>
                <a:latin typeface="Aptos" panose="020B0004020202020204" pitchFamily="34" charset="0"/>
                <a:ea typeface="Source Sans Pro" panose="020B0503030403020204" pitchFamily="34" charset="0"/>
              </a:rPr>
              <a:t>FEMA is the federal awarding agency and manages the Homeland Security Grant Program at the federal level.</a:t>
            </a:r>
          </a:p>
          <a:p>
            <a:pPr marL="285753" indent="-285753">
              <a:lnSpc>
                <a:spcPct val="100000"/>
              </a:lnSpc>
              <a:spcBef>
                <a:spcPts val="1200"/>
              </a:spcBef>
              <a:buSzPct val="70000"/>
              <a:defRPr/>
            </a:pPr>
            <a:r>
              <a:rPr lang="en-US" sz="1800" b="1" dirty="0">
                <a:solidFill>
                  <a:srgbClr val="1E1E1E"/>
                </a:solidFill>
                <a:latin typeface="Aptos" panose="020B0004020202020204" pitchFamily="34" charset="0"/>
                <a:ea typeface="Source Sans Pro" panose="020B0503030403020204" pitchFamily="34" charset="0"/>
              </a:rPr>
              <a:t>Texas Public Safety Office, Preparedness Programs </a:t>
            </a:r>
            <a:r>
              <a:rPr lang="en-US" sz="1800" dirty="0">
                <a:solidFill>
                  <a:srgbClr val="1E1E1E"/>
                </a:solidFill>
                <a:latin typeface="Aptos" panose="020B0004020202020204" pitchFamily="34" charset="0"/>
                <a:ea typeface="Source Sans Pro" panose="020B0503030403020204" pitchFamily="34" charset="0"/>
              </a:rPr>
              <a:t>– Serves as the State Administrative Agency (SAA) for the State of Texas. The SAA is the only eligible entity that can apply for SHSP funding. The SAA manages the SHSP program at the state level and issues subawards to “subrecipients” across the State.</a:t>
            </a:r>
          </a:p>
          <a:p>
            <a:pPr marL="285753" indent="-285753">
              <a:lnSpc>
                <a:spcPct val="100000"/>
              </a:lnSpc>
              <a:spcBef>
                <a:spcPts val="1200"/>
              </a:spcBef>
              <a:buSzPct val="70000"/>
              <a:defRPr/>
            </a:pPr>
            <a:r>
              <a:rPr lang="en-US" sz="1800" b="1" dirty="0">
                <a:solidFill>
                  <a:srgbClr val="1E1E1E"/>
                </a:solidFill>
                <a:latin typeface="Aptos" panose="020B0004020202020204" pitchFamily="34" charset="0"/>
                <a:ea typeface="Source Sans Pro" panose="020B0503030403020204" pitchFamily="34" charset="0"/>
              </a:rPr>
              <a:t>Council of Governments (COG)</a:t>
            </a:r>
            <a:r>
              <a:rPr lang="en-US" sz="1800" b="1" i="1" dirty="0">
                <a:solidFill>
                  <a:srgbClr val="1E1E1E"/>
                </a:solidFill>
                <a:latin typeface="Aptos" panose="020B0004020202020204" pitchFamily="34" charset="0"/>
                <a:ea typeface="Source Sans Pro" panose="020B0503030403020204" pitchFamily="34" charset="0"/>
              </a:rPr>
              <a:t> </a:t>
            </a:r>
            <a:r>
              <a:rPr lang="en-US" sz="1800" dirty="0">
                <a:solidFill>
                  <a:srgbClr val="1E1E1E"/>
                </a:solidFill>
                <a:latin typeface="Aptos" panose="020B0004020202020204" pitchFamily="34" charset="0"/>
                <a:ea typeface="Source Sans Pro" panose="020B0503030403020204" pitchFamily="34" charset="0"/>
              </a:rPr>
              <a:t>– Serves to coordinate the states SHSP efforts at a regional level. Each of the 24 regional COGs is responsible for the following:</a:t>
            </a:r>
          </a:p>
          <a:p>
            <a:pPr marL="557219" lvl="1" indent="-285753">
              <a:lnSpc>
                <a:spcPct val="100000"/>
              </a:lnSpc>
              <a:spcBef>
                <a:spcPts val="1200"/>
              </a:spcBef>
              <a:buSzPct val="70000"/>
              <a:defRPr/>
            </a:pPr>
            <a:r>
              <a:rPr lang="en-US" sz="1800" dirty="0">
                <a:solidFill>
                  <a:srgbClr val="1E1E1E"/>
                </a:solidFill>
                <a:latin typeface="Aptos" panose="020B0004020202020204" pitchFamily="34" charset="0"/>
                <a:ea typeface="Source Sans Pro" panose="020B0503030403020204" pitchFamily="34" charset="0"/>
              </a:rPr>
              <a:t>Establish and maintain a regional Homeland Security Advisory Committee (HSAC).</a:t>
            </a:r>
          </a:p>
          <a:p>
            <a:pPr marL="557219" lvl="1" indent="-285753">
              <a:lnSpc>
                <a:spcPct val="100000"/>
              </a:lnSpc>
              <a:spcBef>
                <a:spcPts val="1200"/>
              </a:spcBef>
              <a:buSzPct val="70000"/>
              <a:defRPr/>
            </a:pPr>
            <a:r>
              <a:rPr lang="en-US" sz="1800" dirty="0">
                <a:solidFill>
                  <a:srgbClr val="1E1E1E"/>
                </a:solidFill>
                <a:latin typeface="Aptos" panose="020B0004020202020204" pitchFamily="34" charset="0"/>
                <a:ea typeface="Source Sans Pro" panose="020B0503030403020204" pitchFamily="34" charset="0"/>
              </a:rPr>
              <a:t>Facilitate the prioritization of applications submitted with the region, by the regional HSAC.</a:t>
            </a:r>
          </a:p>
          <a:p>
            <a:pPr marL="557219" lvl="1" indent="-285753">
              <a:lnSpc>
                <a:spcPct val="100000"/>
              </a:lnSpc>
              <a:spcBef>
                <a:spcPts val="1200"/>
              </a:spcBef>
              <a:buSzPct val="70000"/>
              <a:defRPr/>
            </a:pPr>
            <a:r>
              <a:rPr lang="en-US" sz="1800" dirty="0">
                <a:solidFill>
                  <a:srgbClr val="1E1E1E"/>
                </a:solidFill>
                <a:latin typeface="Aptos" panose="020B0004020202020204" pitchFamily="34" charset="0"/>
                <a:ea typeface="Source Sans Pro" panose="020B0503030403020204" pitchFamily="34" charset="0"/>
              </a:rPr>
              <a:t>Complete the regional </a:t>
            </a:r>
            <a:r>
              <a:rPr lang="en-US" sz="1800" u="sng" dirty="0">
                <a:solidFill>
                  <a:srgbClr val="1E1E1E"/>
                </a:solidFill>
                <a:latin typeface="Aptos" panose="020B0004020202020204" pitchFamily="34" charset="0"/>
                <a:ea typeface="Source Sans Pro" panose="020B0503030403020204" pitchFamily="34" charset="0"/>
              </a:rPr>
              <a:t>Threat and Hazard Identification and Risk Assessment (THIRA) </a:t>
            </a:r>
            <a:r>
              <a:rPr lang="en-US" sz="1800" dirty="0">
                <a:solidFill>
                  <a:srgbClr val="1E1E1E"/>
                </a:solidFill>
                <a:latin typeface="Aptos" panose="020B0004020202020204" pitchFamily="34" charset="0"/>
                <a:ea typeface="Source Sans Pro" panose="020B0503030403020204" pitchFamily="34" charset="0"/>
              </a:rPr>
              <a:t>and </a:t>
            </a:r>
            <a:r>
              <a:rPr lang="en-US" sz="1800" u="sng" dirty="0">
                <a:solidFill>
                  <a:srgbClr val="1E1E1E"/>
                </a:solidFill>
                <a:latin typeface="Aptos" panose="020B0004020202020204" pitchFamily="34" charset="0"/>
                <a:ea typeface="Source Sans Pro" panose="020B0503030403020204" pitchFamily="34" charset="0"/>
              </a:rPr>
              <a:t>Stakeholder Preparedness Report (SPR)</a:t>
            </a:r>
          </a:p>
        </p:txBody>
      </p:sp>
    </p:spTree>
    <p:extLst>
      <p:ext uri="{BB962C8B-B14F-4D97-AF65-F5344CB8AC3E}">
        <p14:creationId xmlns:p14="http://schemas.microsoft.com/office/powerpoint/2010/main" val="470859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2" y="1176312"/>
            <a:ext cx="6598597"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Eligibility</a:t>
            </a:r>
          </a:p>
        </p:txBody>
      </p:sp>
      <p:sp>
        <p:nvSpPr>
          <p:cNvPr id="3" name="Content Placeholder 2">
            <a:extLst>
              <a:ext uri="{FF2B5EF4-FFF2-40B4-BE49-F238E27FC236}">
                <a16:creationId xmlns:a16="http://schemas.microsoft.com/office/drawing/2014/main" id="{CD9B6DE1-C6F4-1F95-B27A-D2B97E7D83C8}"/>
              </a:ext>
            </a:extLst>
          </p:cNvPr>
          <p:cNvSpPr>
            <a:spLocks noGrp="1"/>
          </p:cNvSpPr>
          <p:nvPr>
            <p:ph sz="half" idx="1"/>
          </p:nvPr>
        </p:nvSpPr>
        <p:spPr>
          <a:xfrm>
            <a:off x="3685584" y="3512795"/>
            <a:ext cx="6836722" cy="834932"/>
          </a:xfrm>
        </p:spPr>
        <p:txBody>
          <a:bodyPr vert="horz" lIns="91440" tIns="45720" rIns="91440" bIns="45720" rtlCol="0">
            <a:normAutofit/>
          </a:bodyPr>
          <a:lstStyle/>
          <a:p>
            <a:pPr marL="0" indent="0" defTabSz="914400">
              <a:spcBef>
                <a:spcPts val="1000"/>
              </a:spcBef>
              <a:buNone/>
            </a:pPr>
            <a:r>
              <a:rPr lang="en-US" sz="2400" dirty="0">
                <a:solidFill>
                  <a:srgbClr val="FFFFFF"/>
                </a:solidFill>
                <a:effectLst>
                  <a:glow rad="38100">
                    <a:schemeClr val="bg1">
                      <a:lumMod val="85000"/>
                      <a:alpha val="25000"/>
                    </a:schemeClr>
                  </a:glow>
                </a:effectLst>
                <a:latin typeface="Aptos" panose="020B0004020202020204" pitchFamily="34" charset="0"/>
              </a:rPr>
              <a:t>Who is eligible to apply?</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65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2" y="1176312"/>
            <a:ext cx="6598597"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Table of Contents</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757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993E1DB-47FB-F405-E9C2-D0207F178BDD}"/>
              </a:ext>
            </a:extLst>
          </p:cNvPr>
          <p:cNvSpPr>
            <a:spLocks noGrp="1"/>
          </p:cNvSpPr>
          <p:nvPr>
            <p:ph type="title"/>
          </p:nvPr>
        </p:nvSpPr>
        <p:spPr>
          <a:xfrm>
            <a:off x="1371599" y="816429"/>
            <a:ext cx="9477377" cy="759032"/>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(4) – Who is eligible to apply?</a:t>
            </a:r>
          </a:p>
        </p:txBody>
      </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371599" y="1942524"/>
            <a:ext cx="4724401" cy="4548416"/>
          </a:xfrm>
          <a:prstGeom prst="rect">
            <a:avLst/>
          </a:prstGeom>
        </p:spPr>
        <p:txBody>
          <a:bodyPr vert="horz" lIns="91440" tIns="45720" rIns="91440" bIns="45720" rtlCol="0">
            <a:normAutofit fontScale="92500" lnSpcReduction="10000"/>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nSpc>
                <a:spcPct val="150000"/>
              </a:lnSpc>
              <a:spcBef>
                <a:spcPts val="1200"/>
              </a:spcBef>
              <a:buNone/>
              <a:defRPr/>
            </a:pPr>
            <a:r>
              <a:rPr lang="en-US" dirty="0">
                <a:solidFill>
                  <a:srgbClr val="1E1E1E"/>
                </a:solidFill>
                <a:latin typeface="Aptos" panose="020B0004020202020204" pitchFamily="34" charset="0"/>
                <a:ea typeface="Source Sans Pro" panose="020B0503030403020204" pitchFamily="34" charset="0"/>
              </a:rPr>
              <a:t>Eligible Organizations:</a:t>
            </a:r>
          </a:p>
          <a:p>
            <a:pPr marL="342904" indent="-342904">
              <a:lnSpc>
                <a:spcPct val="150000"/>
              </a:lnSpc>
              <a:spcBef>
                <a:spcPts val="0"/>
              </a:spcBef>
              <a:buFont typeface="+mj-lt"/>
              <a:buAutoNum type="arabicPeriod"/>
              <a:defRPr/>
            </a:pPr>
            <a:r>
              <a:rPr lang="en-US" sz="2400" spc="14" dirty="0">
                <a:solidFill>
                  <a:srgbClr val="000000"/>
                </a:solidFill>
                <a:latin typeface="Aptos" panose="020B0004020202020204" pitchFamily="34" charset="0"/>
                <a:ea typeface="Source Sans Pro" panose="020B0503030403020204" pitchFamily="34" charset="0"/>
                <a:cs typeface="Arial" panose="020B0604020202020204" pitchFamily="34" charset="0"/>
              </a:rPr>
              <a:t>State agencies;</a:t>
            </a:r>
          </a:p>
          <a:p>
            <a:pPr marL="342904" indent="-342904">
              <a:lnSpc>
                <a:spcPct val="150000"/>
              </a:lnSpc>
              <a:spcBef>
                <a:spcPts val="0"/>
              </a:spcBef>
              <a:buFont typeface="+mj-lt"/>
              <a:buAutoNum type="arabicPeriod"/>
              <a:defRPr/>
            </a:pPr>
            <a:r>
              <a:rPr lang="en-US" sz="2400" spc="14" dirty="0">
                <a:solidFill>
                  <a:srgbClr val="000000"/>
                </a:solidFill>
                <a:latin typeface="Aptos" panose="020B0004020202020204" pitchFamily="34" charset="0"/>
                <a:ea typeface="Source Sans Pro" panose="020B0503030403020204" pitchFamily="34" charset="0"/>
                <a:cs typeface="Arial" panose="020B0604020202020204" pitchFamily="34" charset="0"/>
              </a:rPr>
              <a:t>Regional councils of governments;</a:t>
            </a:r>
          </a:p>
          <a:p>
            <a:pPr marL="342904" indent="-342904">
              <a:lnSpc>
                <a:spcPct val="150000"/>
              </a:lnSpc>
              <a:spcBef>
                <a:spcPts val="0"/>
              </a:spcBef>
              <a:buFont typeface="+mj-lt"/>
              <a:buAutoNum type="arabicPeriod"/>
              <a:defRPr/>
            </a:pPr>
            <a:r>
              <a:rPr lang="en-US" sz="2400" spc="14" dirty="0">
                <a:solidFill>
                  <a:srgbClr val="000000"/>
                </a:solidFill>
                <a:latin typeface="Aptos" panose="020B0004020202020204" pitchFamily="34" charset="0"/>
                <a:ea typeface="Source Sans Pro" panose="020B0503030403020204" pitchFamily="34" charset="0"/>
                <a:cs typeface="Arial" panose="020B0604020202020204" pitchFamily="34" charset="0"/>
              </a:rPr>
              <a:t>Units of local government;</a:t>
            </a:r>
          </a:p>
          <a:p>
            <a:pPr marL="342904" indent="-342904">
              <a:lnSpc>
                <a:spcPct val="150000"/>
              </a:lnSpc>
              <a:spcBef>
                <a:spcPts val="0"/>
              </a:spcBef>
              <a:buFont typeface="+mj-lt"/>
              <a:buAutoNum type="arabicPeriod"/>
              <a:defRPr/>
            </a:pPr>
            <a:r>
              <a:rPr lang="en-US" sz="2400" spc="14" dirty="0">
                <a:solidFill>
                  <a:srgbClr val="000000"/>
                </a:solidFill>
                <a:latin typeface="Aptos" panose="020B0004020202020204" pitchFamily="34" charset="0"/>
                <a:ea typeface="Source Sans Pro" panose="020B0503030403020204" pitchFamily="34" charset="0"/>
                <a:cs typeface="Arial" panose="020B0604020202020204" pitchFamily="34" charset="0"/>
              </a:rPr>
              <a:t>Nonprofit organizations;</a:t>
            </a:r>
          </a:p>
          <a:p>
            <a:pPr marL="342904" indent="-342904">
              <a:lnSpc>
                <a:spcPct val="150000"/>
              </a:lnSpc>
              <a:spcBef>
                <a:spcPts val="0"/>
              </a:spcBef>
              <a:buFont typeface="+mj-lt"/>
              <a:buAutoNum type="arabicPeriod"/>
              <a:defRPr/>
            </a:pPr>
            <a:r>
              <a:rPr lang="en-US" sz="2400" spc="14" dirty="0">
                <a:solidFill>
                  <a:srgbClr val="000000"/>
                </a:solidFill>
                <a:latin typeface="Aptos" panose="020B0004020202020204" pitchFamily="34" charset="0"/>
                <a:ea typeface="Source Sans Pro" panose="020B0503030403020204" pitchFamily="34" charset="0"/>
                <a:cs typeface="Arial" panose="020B0604020202020204" pitchFamily="34" charset="0"/>
              </a:rPr>
              <a:t>Universities or Colleges; and</a:t>
            </a:r>
          </a:p>
          <a:p>
            <a:pPr marL="342904" indent="-342904">
              <a:lnSpc>
                <a:spcPct val="150000"/>
              </a:lnSpc>
              <a:spcBef>
                <a:spcPts val="0"/>
              </a:spcBef>
              <a:buFont typeface="+mj-lt"/>
              <a:buAutoNum type="arabicPeriod"/>
              <a:defRPr/>
            </a:pPr>
            <a:r>
              <a:rPr lang="en-US" sz="2400" spc="14" dirty="0">
                <a:solidFill>
                  <a:srgbClr val="000000"/>
                </a:solidFill>
                <a:latin typeface="Aptos" panose="020B0004020202020204" pitchFamily="34" charset="0"/>
                <a:ea typeface="Source Sans Pro" panose="020B0503030403020204" pitchFamily="34" charset="0"/>
                <a:cs typeface="Arial" panose="020B0604020202020204" pitchFamily="34" charset="0"/>
              </a:rPr>
              <a:t>Federally recognized Native American tribes</a:t>
            </a:r>
            <a:r>
              <a:rPr lang="en-US" sz="2400" spc="14"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a:t>
            </a:r>
            <a:endParaRPr kumimoji="0" lang="en-US" b="0" i="0" u="sng" strike="noStrike" kern="1200" cap="none" spc="0" normalizeH="0" baseline="0" noProof="0" dirty="0">
              <a:ln>
                <a:noFill/>
              </a:ln>
              <a:solidFill>
                <a:srgbClr val="1E1E1E"/>
              </a:solidFill>
              <a:effectLst/>
              <a:uLnTx/>
              <a:uFillTx/>
              <a:latin typeface="Aptos" panose="020B0004020202020204" pitchFamily="34" charset="0"/>
              <a:ea typeface="Source Sans Pro" panose="020B0503030403020204" pitchFamily="34" charset="0"/>
              <a:cs typeface="+mn-cs"/>
            </a:endParaRPr>
          </a:p>
        </p:txBody>
      </p:sp>
      <p:sp>
        <p:nvSpPr>
          <p:cNvPr id="9" name="Rectangle: Rounded Corners 8">
            <a:extLst>
              <a:ext uri="{FF2B5EF4-FFF2-40B4-BE49-F238E27FC236}">
                <a16:creationId xmlns:a16="http://schemas.microsoft.com/office/drawing/2014/main" id="{126519EF-1D54-B8AD-DE89-16280E55BFF9}"/>
              </a:ext>
            </a:extLst>
          </p:cNvPr>
          <p:cNvSpPr/>
          <p:nvPr/>
        </p:nvSpPr>
        <p:spPr>
          <a:xfrm>
            <a:off x="6451600" y="1942740"/>
            <a:ext cx="4397375" cy="4548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spc="14" dirty="0">
                <a:solidFill>
                  <a:schemeClr val="tx1"/>
                </a:solidFill>
                <a:latin typeface="Aptos" panose="020B0004020202020204" pitchFamily="34" charset="0"/>
                <a:ea typeface="Source Sans Pro" panose="020B0503030403020204" pitchFamily="34" charset="0"/>
                <a:cs typeface="Arial" panose="020B0604020202020204" pitchFamily="34" charset="0"/>
              </a:rPr>
              <a:t>Units of Local Governments is defined by 6 U.S.C. § 101(13)  as a:</a:t>
            </a:r>
          </a:p>
          <a:p>
            <a:endParaRPr lang="en-US" sz="1400" spc="14" dirty="0">
              <a:solidFill>
                <a:schemeClr val="tx1"/>
              </a:solidFill>
              <a:latin typeface="Aptos" panose="020B0004020202020204" pitchFamily="34" charset="0"/>
              <a:ea typeface="Source Sans Pro" panose="020B0503030403020204" pitchFamily="34" charset="0"/>
              <a:cs typeface="Arial" panose="020B0604020202020204" pitchFamily="34" charset="0"/>
            </a:endParaRPr>
          </a:p>
          <a:p>
            <a:pPr marL="285750" indent="-285750">
              <a:buSzPct val="70000"/>
              <a:buFont typeface="Arial" panose="020B0604020202020204" pitchFamily="34" charset="0"/>
              <a:buChar char="•"/>
            </a:pPr>
            <a:r>
              <a:rPr lang="en-US" sz="1400" dirty="0">
                <a:solidFill>
                  <a:schemeClr val="tx1"/>
                </a:solidFill>
                <a:latin typeface="Aptos" panose="020B0004020202020204" pitchFamily="34" charset="0"/>
              </a:rPr>
              <a:t>County	</a:t>
            </a:r>
          </a:p>
          <a:p>
            <a:pPr marL="285750" indent="-285750">
              <a:buSzPct val="70000"/>
              <a:buFont typeface="Arial" panose="020B0604020202020204" pitchFamily="34" charset="0"/>
              <a:buChar char="•"/>
            </a:pPr>
            <a:r>
              <a:rPr lang="en-US" sz="1400" dirty="0">
                <a:solidFill>
                  <a:schemeClr val="tx1"/>
                </a:solidFill>
                <a:latin typeface="Aptos" panose="020B0004020202020204" pitchFamily="34" charset="0"/>
              </a:rPr>
              <a:t>Municipality</a:t>
            </a:r>
          </a:p>
          <a:p>
            <a:pPr marL="285750" indent="-285750">
              <a:buSzPct val="70000"/>
              <a:buFont typeface="Arial" panose="020B0604020202020204" pitchFamily="34" charset="0"/>
              <a:buChar char="•"/>
            </a:pPr>
            <a:r>
              <a:rPr lang="en-US" sz="1400" dirty="0">
                <a:solidFill>
                  <a:schemeClr val="tx1"/>
                </a:solidFill>
                <a:latin typeface="Aptos" panose="020B0004020202020204" pitchFamily="34" charset="0"/>
              </a:rPr>
              <a:t>City</a:t>
            </a:r>
          </a:p>
          <a:p>
            <a:pPr marL="285750" indent="-285750">
              <a:buSzPct val="70000"/>
              <a:buFont typeface="Arial" panose="020B0604020202020204" pitchFamily="34" charset="0"/>
              <a:buChar char="•"/>
            </a:pPr>
            <a:r>
              <a:rPr lang="en-US" sz="1400" dirty="0">
                <a:solidFill>
                  <a:schemeClr val="tx1"/>
                </a:solidFill>
                <a:latin typeface="Aptos" panose="020B0004020202020204" pitchFamily="34" charset="0"/>
              </a:rPr>
              <a:t>Town</a:t>
            </a:r>
          </a:p>
          <a:p>
            <a:pPr marL="285750" indent="-285750">
              <a:buSzPct val="70000"/>
              <a:buFont typeface="Arial" panose="020B0604020202020204" pitchFamily="34" charset="0"/>
              <a:buChar char="•"/>
            </a:pPr>
            <a:r>
              <a:rPr lang="en-US" sz="1400" dirty="0">
                <a:solidFill>
                  <a:schemeClr val="tx1"/>
                </a:solidFill>
                <a:latin typeface="Aptos" panose="020B0004020202020204" pitchFamily="34" charset="0"/>
              </a:rPr>
              <a:t>Township</a:t>
            </a:r>
          </a:p>
          <a:p>
            <a:pPr marL="285750" indent="-285750">
              <a:buSzPct val="70000"/>
              <a:buFont typeface="Arial" panose="020B0604020202020204" pitchFamily="34" charset="0"/>
              <a:buChar char="•"/>
            </a:pPr>
            <a:r>
              <a:rPr lang="en-US" sz="1400" dirty="0">
                <a:solidFill>
                  <a:schemeClr val="tx1"/>
                </a:solidFill>
                <a:latin typeface="Aptos" panose="020B0004020202020204" pitchFamily="34" charset="0"/>
              </a:rPr>
              <a:t>Local Public Authority</a:t>
            </a:r>
          </a:p>
          <a:p>
            <a:pPr marL="285750" indent="-285750">
              <a:buSzPct val="70000"/>
              <a:buFont typeface="Arial" panose="020B0604020202020204" pitchFamily="34" charset="0"/>
              <a:buChar char="•"/>
            </a:pPr>
            <a:r>
              <a:rPr lang="en-US" sz="1400" dirty="0">
                <a:solidFill>
                  <a:schemeClr val="tx1"/>
                </a:solidFill>
                <a:latin typeface="Aptos" panose="020B0004020202020204" pitchFamily="34" charset="0"/>
              </a:rPr>
              <a:t>School district</a:t>
            </a:r>
          </a:p>
          <a:p>
            <a:pPr marL="285750" indent="-285750">
              <a:buSzPct val="70000"/>
              <a:buFont typeface="Arial" panose="020B0604020202020204" pitchFamily="34" charset="0"/>
              <a:buChar char="•"/>
            </a:pPr>
            <a:r>
              <a:rPr lang="en-US" sz="1400" dirty="0">
                <a:solidFill>
                  <a:schemeClr val="tx1"/>
                </a:solidFill>
                <a:latin typeface="Aptos" panose="020B0004020202020204" pitchFamily="34" charset="0"/>
              </a:rPr>
              <a:t>Special district</a:t>
            </a:r>
          </a:p>
          <a:p>
            <a:pPr marL="285750" indent="-285750">
              <a:buSzPct val="70000"/>
              <a:buFont typeface="Arial" panose="020B0604020202020204" pitchFamily="34" charset="0"/>
              <a:buChar char="•"/>
            </a:pPr>
            <a:r>
              <a:rPr lang="en-US" sz="1400" dirty="0">
                <a:solidFill>
                  <a:schemeClr val="tx1"/>
                </a:solidFill>
                <a:latin typeface="Aptos" panose="020B0004020202020204" pitchFamily="34" charset="0"/>
              </a:rPr>
              <a:t>Intrastate district</a:t>
            </a:r>
          </a:p>
          <a:p>
            <a:pPr marL="285753" indent="-285753" defTabSz="914411">
              <a:buFont typeface="Arial" panose="020B0604020202020204" pitchFamily="34" charset="0"/>
              <a:buChar char="•"/>
              <a:defRPr/>
            </a:pPr>
            <a:r>
              <a:rPr lang="en-US" sz="1400" dirty="0">
                <a:solidFill>
                  <a:schemeClr val="tx1"/>
                </a:solidFill>
                <a:latin typeface="Aptos" panose="020B0004020202020204" pitchFamily="34" charset="0"/>
                <a:ea typeface="Source Sans Pro" panose="020B0503030403020204" pitchFamily="34" charset="0"/>
              </a:rPr>
              <a:t>Council of governments (regardless of whether the council of governments is incorporated as a nonprofit corporation under State law)</a:t>
            </a:r>
          </a:p>
          <a:p>
            <a:pPr marL="285753" indent="-285753" defTabSz="914411">
              <a:buFont typeface="Arial" panose="020B0604020202020204" pitchFamily="34" charset="0"/>
              <a:buChar char="•"/>
              <a:defRPr/>
            </a:pPr>
            <a:r>
              <a:rPr lang="en-US" sz="1400" dirty="0">
                <a:solidFill>
                  <a:schemeClr val="tx1"/>
                </a:solidFill>
                <a:latin typeface="Aptos" panose="020B0004020202020204" pitchFamily="34" charset="0"/>
                <a:ea typeface="Source Sans Pro" panose="020B0503030403020204" pitchFamily="34" charset="0"/>
              </a:rPr>
              <a:t>Regional or interstate government entity</a:t>
            </a:r>
          </a:p>
          <a:p>
            <a:pPr marL="285753" indent="-285753" defTabSz="914411">
              <a:buFont typeface="Arial" panose="020B0604020202020204" pitchFamily="34" charset="0"/>
              <a:buChar char="•"/>
              <a:defRPr/>
            </a:pPr>
            <a:r>
              <a:rPr lang="en-US" sz="1400" dirty="0">
                <a:solidFill>
                  <a:schemeClr val="tx1"/>
                </a:solidFill>
                <a:latin typeface="Aptos" panose="020B0004020202020204" pitchFamily="34" charset="0"/>
                <a:ea typeface="Source Sans Pro" panose="020B0503030403020204" pitchFamily="34" charset="0"/>
              </a:rPr>
              <a:t>Agency or instrumentality of a local government</a:t>
            </a:r>
          </a:p>
        </p:txBody>
      </p:sp>
      <p:sp>
        <p:nvSpPr>
          <p:cNvPr id="10" name="Arrow: Right 9">
            <a:extLst>
              <a:ext uri="{FF2B5EF4-FFF2-40B4-BE49-F238E27FC236}">
                <a16:creationId xmlns:a16="http://schemas.microsoft.com/office/drawing/2014/main" id="{F4492C86-5BDE-FF01-36A2-0CC27E21B50E}"/>
              </a:ext>
            </a:extLst>
          </p:cNvPr>
          <p:cNvSpPr/>
          <p:nvPr/>
        </p:nvSpPr>
        <p:spPr>
          <a:xfrm>
            <a:off x="5227321" y="4092907"/>
            <a:ext cx="1046480" cy="24765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Tree>
    <p:extLst>
      <p:ext uri="{BB962C8B-B14F-4D97-AF65-F5344CB8AC3E}">
        <p14:creationId xmlns:p14="http://schemas.microsoft.com/office/powerpoint/2010/main" val="13849482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357311" y="1638026"/>
            <a:ext cx="9477378" cy="5045645"/>
          </a:xfrm>
          <a:prstGeom prst="rect">
            <a:avLst/>
          </a:prstGeom>
        </p:spPr>
        <p:txBody>
          <a:bodyPr vert="horz" lIns="91440" tIns="45720" rIns="91440" bIns="45720" rtlCol="0">
            <a:no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nSpc>
                <a:spcPct val="120000"/>
              </a:lnSpc>
              <a:buNone/>
            </a:pPr>
            <a:r>
              <a:rPr lang="en-US" sz="1100" dirty="0">
                <a:latin typeface="Aptos" panose="020B0004020202020204" pitchFamily="34" charset="0"/>
                <a:ea typeface="Source Sans Pro" panose="020B0503030403020204" pitchFamily="34" charset="0"/>
              </a:rPr>
              <a:t>Applicants must comply with the following eligibility requirements:</a:t>
            </a:r>
          </a:p>
          <a:p>
            <a:pPr marL="342904" indent="-342904">
              <a:lnSpc>
                <a:spcPct val="120000"/>
              </a:lnSpc>
              <a:buAutoNum type="arabicPeriod"/>
            </a:pPr>
            <a:r>
              <a:rPr lang="en-US" sz="1100" b="1" dirty="0">
                <a:latin typeface="Aptos" panose="020B0004020202020204" pitchFamily="34" charset="0"/>
                <a:ea typeface="Source Sans Pro" panose="020B0503030403020204" pitchFamily="34" charset="0"/>
              </a:rPr>
              <a:t>Cybersecurity Training - </a:t>
            </a:r>
            <a:r>
              <a:rPr lang="en-US" sz="1100" dirty="0">
                <a:latin typeface="Aptos" panose="020B0004020202020204" pitchFamily="34" charset="0"/>
                <a:ea typeface="Source Sans Pro" panose="020B0503030403020204" pitchFamily="34" charset="0"/>
              </a:rPr>
              <a:t>Local units of governments must comply with the Cybersecurity Training requirements described in Section 772.012 and Section 2054.5191 of the Texas Government Code. Local governments determined to not be in compliance with the cybersecurity requirements required by Section 2054.5191 of the Texas Government Code are ineligible for OOG grant funds until the second anniversary of the date the local government is determined ineligible. Government entities must annually certify their compliance with the training requirements using the </a:t>
            </a:r>
            <a:r>
              <a:rPr lang="en-US" sz="1100" dirty="0">
                <a:latin typeface="Aptos" panose="020B0004020202020204" pitchFamily="34" charset="0"/>
                <a:ea typeface="Source Sans Pro" panose="020B0503030403020204" pitchFamily="34" charset="0"/>
                <a:hlinkClick r:id="rId3"/>
              </a:rPr>
              <a:t>Cybersecurity Training Certification for State and Local Governments</a:t>
            </a:r>
            <a:r>
              <a:rPr lang="en-US" sz="1100" dirty="0">
                <a:latin typeface="Aptos" panose="020B0004020202020204" pitchFamily="34" charset="0"/>
                <a:ea typeface="Source Sans Pro" panose="020B0503030403020204" pitchFamily="34" charset="0"/>
              </a:rPr>
              <a:t>. A copy of the Training Certification must be uploaded to your eGrants application. For more information or to access available training programs, visit the Texas Department of Information Resources </a:t>
            </a:r>
            <a:r>
              <a:rPr lang="en-US" sz="1100" dirty="0">
                <a:latin typeface="Aptos" panose="020B0004020202020204" pitchFamily="34" charset="0"/>
                <a:ea typeface="Source Sans Pro" panose="020B0503030403020204" pitchFamily="34" charset="0"/>
                <a:hlinkClick r:id="rId3"/>
              </a:rPr>
              <a:t>Statewide Cybersecurity Awareness Training page</a:t>
            </a:r>
            <a:r>
              <a:rPr lang="en-US" sz="1100" dirty="0">
                <a:latin typeface="Aptos" panose="020B0004020202020204" pitchFamily="34" charset="0"/>
                <a:ea typeface="Source Sans Pro" panose="020B0503030403020204" pitchFamily="34" charset="0"/>
              </a:rPr>
              <a:t>.</a:t>
            </a:r>
          </a:p>
          <a:p>
            <a:pPr marL="342904" indent="-342904">
              <a:lnSpc>
                <a:spcPct val="120000"/>
              </a:lnSpc>
              <a:buAutoNum type="arabicPeriod"/>
            </a:pPr>
            <a:r>
              <a:rPr lang="en-US" sz="1100" b="1" dirty="0">
                <a:solidFill>
                  <a:srgbClr val="212529"/>
                </a:solidFill>
                <a:latin typeface="Aptos" panose="020B0004020202020204" pitchFamily="34" charset="0"/>
                <a:ea typeface="Source Sans Pro" panose="020B0503030403020204" pitchFamily="34" charset="0"/>
              </a:rPr>
              <a:t>Criminal History Reporting - </a:t>
            </a:r>
            <a:r>
              <a:rPr lang="en-US" sz="1100" dirty="0">
                <a:solidFill>
                  <a:srgbClr val="212529"/>
                </a:solidFill>
                <a:latin typeface="Aptos" panose="020B0004020202020204" pitchFamily="34" charset="0"/>
                <a:ea typeface="Source Sans Pro" panose="020B0503030403020204" pitchFamily="34" charset="0"/>
              </a:rPr>
              <a:t>Entities receiving funds from PSO must be located in a county that has an average of 90% or above on both adult and juvenile dispositions entered into the computerized criminal history database maintained by the Texas Department of Public Safety (DPS) as directed in the Texas Code of Criminal Procedure, Chapter 66. The disposition completeness percentage is defined as the percentage of arrest charges a county reports to DPS for which a disposition has been subsequently reported and entered into the computerized criminal history system.</a:t>
            </a:r>
            <a:endParaRPr lang="en-US" sz="1100" dirty="0">
              <a:latin typeface="Aptos" panose="020B0004020202020204" pitchFamily="34" charset="0"/>
              <a:ea typeface="Source Sans Pro" panose="020B0503030403020204" pitchFamily="34" charset="0"/>
            </a:endParaRPr>
          </a:p>
          <a:p>
            <a:pPr marL="342904" indent="-342904">
              <a:lnSpc>
                <a:spcPct val="120000"/>
              </a:lnSpc>
              <a:buAutoNum type="arabicPeriod"/>
            </a:pPr>
            <a:r>
              <a:rPr lang="en-US" sz="1100" b="1" dirty="0">
                <a:latin typeface="Aptos" panose="020B0004020202020204" pitchFamily="34" charset="0"/>
                <a:ea typeface="Source Sans Pro" panose="020B0503030403020204" pitchFamily="34" charset="0"/>
              </a:rPr>
              <a:t>Uniform Crime Reporting Program (UCR) - </a:t>
            </a:r>
            <a:r>
              <a:rPr lang="en-US" sz="1100" dirty="0">
                <a:latin typeface="Aptos" panose="020B0004020202020204" pitchFamily="34" charset="0"/>
                <a:ea typeface="Source Sans Pro" panose="020B0503030403020204" pitchFamily="34" charset="0"/>
              </a:rPr>
              <a:t>Eligible applicants operating a law enforcement agency must be current on reporting complete UCR data and the Texas specific reporting mandated by 411.042 TGC, to the Texas Department of Public Safety (DPS) for inclusion in the annual Crime in Texas (CIT) publication. To be considered eligible for funding, applicants must have submitted a full twelve months of accurate data to DPS for the most recent calendar year by the deadline(s) established by DPS. Due to the importance of timely reporting, applicants are required to submit complete and accurate UCR data, as well as the Texas-mandated reporting, on a no less than monthly basis and respond promptly to requests from DPS related to the data submitted. </a:t>
            </a:r>
          </a:p>
          <a:p>
            <a:pPr marL="342904" indent="-342904">
              <a:lnSpc>
                <a:spcPct val="120000"/>
              </a:lnSpc>
              <a:buAutoNum type="arabicPeriod"/>
            </a:pPr>
            <a:r>
              <a:rPr lang="en-US" sz="1100" b="1" dirty="0">
                <a:latin typeface="Aptos" panose="020B0004020202020204" pitchFamily="34" charset="0"/>
                <a:ea typeface="Source Sans Pro" panose="020B0503030403020204" pitchFamily="34" charset="0"/>
              </a:rPr>
              <a:t>Sexual Assault Evidence Tracking Program (</a:t>
            </a:r>
            <a:r>
              <a:rPr lang="en-US" sz="1100" b="1" dirty="0">
                <a:solidFill>
                  <a:srgbClr val="0F1927"/>
                </a:solidFill>
                <a:latin typeface="Aptos" panose="020B0004020202020204" pitchFamily="34" charset="0"/>
                <a:ea typeface="Source Sans Pro" panose="020B0503030403020204" pitchFamily="34" charset="0"/>
              </a:rPr>
              <a:t>Track-Kit) - </a:t>
            </a:r>
            <a:r>
              <a:rPr lang="en-US" sz="1100" dirty="0">
                <a:latin typeface="Aptos" panose="020B0004020202020204" pitchFamily="34" charset="0"/>
                <a:ea typeface="Source Sans Pro" panose="020B0503030403020204" pitchFamily="34" charset="0"/>
              </a:rPr>
              <a:t>In accordance with Texas Government Code, Section 420.034, any facility or entity that collects evidence for sexual assault or other sex offenses or investigates or prosecutes a sexual assault or other sex offense for which evidence has been collected, must participate in the statewide electronic tracking system developed and implemented by the Texas Department of Public Safety. Visit </a:t>
            </a:r>
            <a:r>
              <a:rPr lang="en-US" sz="1100" dirty="0">
                <a:latin typeface="Aptos" panose="020B0004020202020204" pitchFamily="34" charset="0"/>
                <a:ea typeface="Source Sans Pro" panose="020B0503030403020204" pitchFamily="34" charset="0"/>
                <a:hlinkClick r:id="rId4"/>
              </a:rPr>
              <a:t>DPS’s Sexual Assault Evidence Tracking Program website </a:t>
            </a:r>
            <a:r>
              <a:rPr lang="en-US" sz="1100" dirty="0">
                <a:latin typeface="Aptos" panose="020B0004020202020204" pitchFamily="34" charset="0"/>
                <a:ea typeface="Source Sans Pro" panose="020B0503030403020204" pitchFamily="34" charset="0"/>
              </a:rPr>
              <a:t>for more information or to set up an account to begin participating.</a:t>
            </a:r>
          </a:p>
        </p:txBody>
      </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371599" y="762000"/>
            <a:ext cx="9477378" cy="813462"/>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(4) – Who is eligible to apply?</a:t>
            </a:r>
          </a:p>
        </p:txBody>
      </p:sp>
    </p:spTree>
    <p:extLst>
      <p:ext uri="{BB962C8B-B14F-4D97-AF65-F5344CB8AC3E}">
        <p14:creationId xmlns:p14="http://schemas.microsoft.com/office/powerpoint/2010/main" val="1439015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241901" y="2118692"/>
            <a:ext cx="9477378" cy="4196080"/>
          </a:xfrm>
          <a:prstGeom prst="rect">
            <a:avLst/>
          </a:prstGeom>
        </p:spPr>
        <p:txBody>
          <a:bodyPr vert="horz" lIns="91440" tIns="45720" rIns="91440" bIns="45720" rtlCol="0">
            <a:no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nSpc>
                <a:spcPct val="100000"/>
              </a:lnSpc>
              <a:buNone/>
            </a:pPr>
            <a:r>
              <a:rPr lang="en-US" sz="1400" dirty="0">
                <a:latin typeface="Aptos" panose="020B0004020202020204" pitchFamily="34" charset="0"/>
                <a:ea typeface="Source Sans Pro" panose="020B0503030403020204" pitchFamily="34" charset="0"/>
              </a:rPr>
              <a:t>Applicants must comply with the following eligibility requirements (cont.):</a:t>
            </a:r>
            <a:endParaRPr lang="en-US" sz="1400" b="1" dirty="0">
              <a:latin typeface="Aptos" panose="020B0004020202020204" pitchFamily="34" charset="0"/>
              <a:ea typeface="Source Sans Pro" panose="020B0503030403020204" pitchFamily="34" charset="0"/>
            </a:endParaRPr>
          </a:p>
          <a:p>
            <a:pPr marL="342904" indent="-342904">
              <a:lnSpc>
                <a:spcPct val="100000"/>
              </a:lnSpc>
              <a:buFont typeface="+mj-lt"/>
              <a:buAutoNum type="arabicPeriod" startAt="5"/>
            </a:pPr>
            <a:r>
              <a:rPr lang="en-US" sz="1400" b="1" dirty="0">
                <a:latin typeface="Aptos" panose="020B0004020202020204" pitchFamily="34" charset="0"/>
                <a:ea typeface="Source Sans Pro" panose="020B0503030403020204" pitchFamily="34" charset="0"/>
              </a:rPr>
              <a:t>SAM</a:t>
            </a:r>
            <a:r>
              <a:rPr lang="en-US" sz="1400" dirty="0">
                <a:latin typeface="Aptos" panose="020B0004020202020204" pitchFamily="34" charset="0"/>
                <a:ea typeface="Source Sans Pro" panose="020B0503030403020204" pitchFamily="34" charset="0"/>
              </a:rPr>
              <a:t> - Eligible applicants must be registered in the federal System for Award Management (SAM) database and have an UEI (Unique Entity ID) number assigned to its agency (to get registered in the SAM database and request an UEI number, go to </a:t>
            </a:r>
            <a:r>
              <a:rPr lang="en-US" sz="1400" dirty="0">
                <a:latin typeface="Aptos" panose="020B0004020202020204" pitchFamily="34" charset="0"/>
                <a:ea typeface="Source Sans Pro" panose="020B0503030403020204" pitchFamily="34" charset="0"/>
                <a:hlinkClick r:id="rId3"/>
              </a:rPr>
              <a:t>https://sam.gov/</a:t>
            </a:r>
            <a:r>
              <a:rPr lang="en-US" sz="1400" dirty="0">
                <a:latin typeface="Aptos" panose="020B0004020202020204" pitchFamily="34" charset="0"/>
                <a:ea typeface="Source Sans Pro" panose="020B0503030403020204" pitchFamily="34" charset="0"/>
              </a:rPr>
              <a:t>).</a:t>
            </a:r>
          </a:p>
          <a:p>
            <a:pPr marL="342904" indent="-342904">
              <a:lnSpc>
                <a:spcPct val="100000"/>
              </a:lnSpc>
              <a:buFont typeface="+mj-lt"/>
              <a:buAutoNum type="arabicPeriod" startAt="5"/>
            </a:pPr>
            <a:r>
              <a:rPr lang="en-US" sz="1400" b="1" dirty="0">
                <a:latin typeface="Aptos" panose="020B0004020202020204" pitchFamily="34" charset="0"/>
                <a:ea typeface="Source Sans Pro" panose="020B0503030403020204" pitchFamily="34" charset="0"/>
              </a:rPr>
              <a:t>Core Capabilities and the National Preparedness Goal - </a:t>
            </a:r>
            <a:r>
              <a:rPr lang="en-US" sz="1400" dirty="0">
                <a:latin typeface="Aptos" panose="020B0004020202020204" pitchFamily="34" charset="0"/>
                <a:ea typeface="Source Sans Pro" panose="020B0503030403020204" pitchFamily="34" charset="0"/>
              </a:rPr>
              <a:t>All capabilities being built or sustained must have a clear link to one or more </a:t>
            </a:r>
            <a:r>
              <a:rPr lang="en-US" sz="1400" dirty="0">
                <a:latin typeface="Aptos" panose="020B0004020202020204" pitchFamily="34" charset="0"/>
                <a:ea typeface="Source Sans Pro" panose="020B0503030403020204" pitchFamily="34" charset="0"/>
                <a:hlinkClick r:id="rId4"/>
              </a:rPr>
              <a:t>Core Capabilities </a:t>
            </a:r>
            <a:r>
              <a:rPr lang="en-US" sz="1400" dirty="0">
                <a:latin typeface="Aptos" panose="020B0004020202020204" pitchFamily="34" charset="0"/>
                <a:ea typeface="Source Sans Pro" panose="020B0503030403020204" pitchFamily="34" charset="0"/>
              </a:rPr>
              <a:t>in the </a:t>
            </a:r>
            <a:r>
              <a:rPr lang="en-US" sz="1400" dirty="0">
                <a:latin typeface="Aptos" panose="020B0004020202020204" pitchFamily="34" charset="0"/>
                <a:ea typeface="Source Sans Pro" panose="020B0503030403020204" pitchFamily="34" charset="0"/>
                <a:hlinkClick r:id="rId5"/>
              </a:rPr>
              <a:t>National Preparedness Goal</a:t>
            </a:r>
            <a:r>
              <a:rPr lang="en-US" sz="1400" dirty="0">
                <a:latin typeface="Aptos" panose="020B0004020202020204" pitchFamily="34" charset="0"/>
                <a:ea typeface="Source Sans Pro" panose="020B0503030403020204" pitchFamily="34" charset="0"/>
              </a:rPr>
              <a:t>.</a:t>
            </a:r>
          </a:p>
          <a:p>
            <a:pPr marL="342904" indent="-342904">
              <a:lnSpc>
                <a:spcPct val="100000"/>
              </a:lnSpc>
              <a:buFont typeface="+mj-lt"/>
              <a:buAutoNum type="arabicPeriod" startAt="5"/>
            </a:pPr>
            <a:r>
              <a:rPr lang="en-US" sz="1400" b="1" dirty="0">
                <a:latin typeface="Aptos" panose="020B0004020202020204" pitchFamily="34" charset="0"/>
                <a:ea typeface="Source Sans Pro" panose="020B0503030403020204" pitchFamily="34" charset="0"/>
              </a:rPr>
              <a:t>NIMS</a:t>
            </a:r>
            <a:r>
              <a:rPr lang="en-US" sz="1400" dirty="0">
                <a:latin typeface="Aptos" panose="020B0004020202020204" pitchFamily="34" charset="0"/>
                <a:ea typeface="Source Sans Pro" panose="020B0503030403020204" pitchFamily="34" charset="0"/>
              </a:rPr>
              <a:t> - Grantees are required to maintain adoption and implementation of the </a:t>
            </a:r>
            <a:r>
              <a:rPr lang="en-US" sz="1400" dirty="0">
                <a:latin typeface="Aptos" panose="020B0004020202020204" pitchFamily="34" charset="0"/>
                <a:ea typeface="Source Sans Pro" panose="020B0503030403020204" pitchFamily="34" charset="0"/>
                <a:hlinkClick r:id="rId6"/>
              </a:rPr>
              <a:t>National Incident Management System (NIMS)</a:t>
            </a:r>
            <a:r>
              <a:rPr lang="en-US" sz="1400" dirty="0">
                <a:latin typeface="Aptos" panose="020B0004020202020204" pitchFamily="34" charset="0"/>
                <a:ea typeface="Source Sans Pro" panose="020B0503030403020204" pitchFamily="34" charset="0"/>
              </a:rPr>
              <a:t>. The NIMS uses a systematic approach to integrate the best existing processes and methods into a unified national framework for incident management across all homeland security activities including prevention, protection, response, mitigation, and recovery. Grantees must use standardized resource management concepts for resource typing, credentialing, and an inventory to facilitate the effective identification, dispatch, deployment, tracking and recovery of resources.</a:t>
            </a:r>
          </a:p>
          <a:p>
            <a:pPr marL="342904" indent="-342904">
              <a:lnSpc>
                <a:spcPct val="100000"/>
              </a:lnSpc>
              <a:buFont typeface="+mj-lt"/>
              <a:buAutoNum type="arabicPeriod" startAt="5"/>
            </a:pPr>
            <a:r>
              <a:rPr lang="en-US" sz="1400" b="1" dirty="0">
                <a:latin typeface="Aptos" panose="020B0004020202020204" pitchFamily="34" charset="0"/>
                <a:ea typeface="Source Sans Pro" panose="020B0503030403020204" pitchFamily="34" charset="0"/>
              </a:rPr>
              <a:t>Emergency Management Plans </a:t>
            </a:r>
            <a:r>
              <a:rPr lang="en-US" sz="1400" dirty="0">
                <a:latin typeface="Aptos" panose="020B0004020202020204" pitchFamily="34" charset="0"/>
                <a:ea typeface="Source Sans Pro" panose="020B0503030403020204" pitchFamily="34" charset="0"/>
              </a:rPr>
              <a:t>- Cities and counties must have a current emergency management plan or be a legally established member of an inter-jurisdictional emergency management program with a plan on file with the Texas Division of Emergency Management (TDEM). Plans must be maintained throughout the entire grant performance period. If you have questions concerning your Emergency Management Plan (preparedness) level, contact your Emergency Management Coordinator (EMC) or your regional Council of Governments (COG). For questions concerning plan deficiencies, contact TDEM at </a:t>
            </a:r>
            <a:r>
              <a:rPr lang="en-US" sz="1400" dirty="0">
                <a:latin typeface="Aptos" panose="020B0004020202020204" pitchFamily="34" charset="0"/>
                <a:ea typeface="Source Sans Pro" panose="020B0503030403020204" pitchFamily="34" charset="0"/>
                <a:hlinkClick r:id="rId7"/>
              </a:rPr>
              <a:t>tdem.plans@tdem.texas.gov</a:t>
            </a:r>
            <a:r>
              <a:rPr lang="en-US" sz="1400" dirty="0">
                <a:latin typeface="Aptos" panose="020B0004020202020204" pitchFamily="34" charset="0"/>
                <a:ea typeface="Source Sans Pro" panose="020B0503030403020204" pitchFamily="34" charset="0"/>
              </a:rPr>
              <a:t>.</a:t>
            </a:r>
          </a:p>
        </p:txBody>
      </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371599" y="762000"/>
            <a:ext cx="9477378" cy="813462"/>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(4) – Who is eligible to apply?</a:t>
            </a:r>
          </a:p>
        </p:txBody>
      </p:sp>
    </p:spTree>
    <p:extLst>
      <p:ext uri="{BB962C8B-B14F-4D97-AF65-F5344CB8AC3E}">
        <p14:creationId xmlns:p14="http://schemas.microsoft.com/office/powerpoint/2010/main" val="2325994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2" y="1176312"/>
            <a:ext cx="6598597"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Timeline</a:t>
            </a:r>
          </a:p>
        </p:txBody>
      </p:sp>
      <p:sp>
        <p:nvSpPr>
          <p:cNvPr id="3" name="Content Placeholder 2">
            <a:extLst>
              <a:ext uri="{FF2B5EF4-FFF2-40B4-BE49-F238E27FC236}">
                <a16:creationId xmlns:a16="http://schemas.microsoft.com/office/drawing/2014/main" id="{CD9B6DE1-C6F4-1F95-B27A-D2B97E7D83C8}"/>
              </a:ext>
            </a:extLst>
          </p:cNvPr>
          <p:cNvSpPr>
            <a:spLocks noGrp="1"/>
          </p:cNvSpPr>
          <p:nvPr>
            <p:ph sz="half" idx="1"/>
          </p:nvPr>
        </p:nvSpPr>
        <p:spPr>
          <a:xfrm>
            <a:off x="3685584" y="3512795"/>
            <a:ext cx="6836722" cy="834932"/>
          </a:xfrm>
        </p:spPr>
        <p:txBody>
          <a:bodyPr vert="horz" lIns="91440" tIns="45720" rIns="91440" bIns="45720" rtlCol="0">
            <a:normAutofit/>
          </a:bodyPr>
          <a:lstStyle/>
          <a:p>
            <a:pPr marL="0" indent="0" defTabSz="914400">
              <a:spcBef>
                <a:spcPts val="1000"/>
              </a:spcBef>
              <a:buNone/>
            </a:pPr>
            <a:r>
              <a:rPr lang="en-US" sz="2400" dirty="0">
                <a:solidFill>
                  <a:srgbClr val="FFFFFF"/>
                </a:solidFill>
                <a:effectLst>
                  <a:glow rad="38100">
                    <a:schemeClr val="bg1">
                      <a:lumMod val="85000"/>
                      <a:alpha val="25000"/>
                    </a:schemeClr>
                  </a:glow>
                </a:effectLst>
                <a:latin typeface="Aptos" panose="020B0004020202020204" pitchFamily="34" charset="0"/>
              </a:rPr>
              <a:t>When can I apply and what are some other dates I should know?</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94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371599" y="543228"/>
            <a:ext cx="9477378" cy="1032234"/>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(5) – When can I apply and what are some other dates I should know?</a:t>
            </a:r>
          </a:p>
        </p:txBody>
      </p:sp>
      <p:sp>
        <p:nvSpPr>
          <p:cNvPr id="2" name="Content Placeholder 2">
            <a:extLst>
              <a:ext uri="{FF2B5EF4-FFF2-40B4-BE49-F238E27FC236}">
                <a16:creationId xmlns:a16="http://schemas.microsoft.com/office/drawing/2014/main" id="{3A6E54B7-9764-B0B0-84B2-48DD09DF6E19}"/>
              </a:ext>
            </a:extLst>
          </p:cNvPr>
          <p:cNvSpPr>
            <a:spLocks noGrp="1"/>
          </p:cNvSpPr>
          <p:nvPr>
            <p:ph idx="1"/>
          </p:nvPr>
        </p:nvSpPr>
        <p:spPr>
          <a:xfrm>
            <a:off x="1371599" y="2074318"/>
            <a:ext cx="9477378" cy="4511677"/>
          </a:xfrm>
        </p:spPr>
        <p:txBody>
          <a:bodyPr>
            <a:normAutofit/>
          </a:bodyPr>
          <a:lstStyle/>
          <a:p>
            <a:pPr marL="0" indent="0">
              <a:lnSpc>
                <a:spcPct val="100000"/>
              </a:lnSpc>
              <a:spcBef>
                <a:spcPts val="1200"/>
              </a:spcBef>
              <a:buNone/>
              <a:defRPr/>
            </a:pPr>
            <a:r>
              <a:rPr lang="en-US" sz="1600" b="1" dirty="0">
                <a:solidFill>
                  <a:srgbClr val="1E1E1E"/>
                </a:solidFill>
                <a:latin typeface="Aptos" panose="020B0004020202020204" pitchFamily="34" charset="0"/>
                <a:ea typeface="Source Sans Pro" panose="020B0503030403020204" pitchFamily="34" charset="0"/>
              </a:rPr>
              <a:t>STATE APPLICATION TIMELINE</a:t>
            </a:r>
          </a:p>
          <a:p>
            <a:pPr marL="0" indent="0">
              <a:lnSpc>
                <a:spcPct val="100000"/>
              </a:lnSpc>
              <a:spcBef>
                <a:spcPts val="1200"/>
              </a:spcBef>
              <a:buNone/>
              <a:defRPr/>
            </a:pPr>
            <a:r>
              <a:rPr lang="en-US" sz="1600" dirty="0">
                <a:solidFill>
                  <a:srgbClr val="1E1E1E"/>
                </a:solidFill>
                <a:latin typeface="Aptos" panose="020B0004020202020204" pitchFamily="34" charset="0"/>
                <a:ea typeface="Source Sans Pro" panose="020B0503030403020204" pitchFamily="34" charset="0"/>
              </a:rPr>
              <a:t>Q:   </a:t>
            </a:r>
            <a:r>
              <a:rPr lang="en-US" sz="1600" u="sng" dirty="0">
                <a:solidFill>
                  <a:srgbClr val="1E1E1E"/>
                </a:solidFill>
                <a:latin typeface="Aptos" panose="020B0004020202020204" pitchFamily="34" charset="0"/>
                <a:ea typeface="Source Sans Pro" panose="020B0503030403020204" pitchFamily="34" charset="0"/>
              </a:rPr>
              <a:t>When can I apply?</a:t>
            </a:r>
          </a:p>
          <a:p>
            <a:pPr marL="0" indent="0">
              <a:buNone/>
            </a:pPr>
            <a:r>
              <a:rPr lang="en-US" sz="1600" dirty="0">
                <a:latin typeface="Aptos" panose="020B0004020202020204" pitchFamily="34" charset="0"/>
                <a:ea typeface="Source Sans Pro" panose="020B0503030403020204" pitchFamily="34" charset="0"/>
              </a:rPr>
              <a:t>A: </a:t>
            </a:r>
          </a:p>
          <a:p>
            <a:pPr marL="0" indent="0">
              <a:buNone/>
            </a:pPr>
            <a:endParaRPr lang="en-US" sz="1600" dirty="0">
              <a:latin typeface="Aptos" panose="020B0004020202020204" pitchFamily="34" charset="0"/>
              <a:ea typeface="Source Sans Pro" panose="020B0503030403020204" pitchFamily="34" charset="0"/>
            </a:endParaRPr>
          </a:p>
          <a:p>
            <a:pPr marL="0" indent="0">
              <a:buNone/>
            </a:pPr>
            <a:endParaRPr lang="en-US" sz="1200" dirty="0">
              <a:solidFill>
                <a:srgbClr val="FF0000"/>
              </a:solidFill>
              <a:latin typeface="Aptos" panose="020B0004020202020204" pitchFamily="34" charset="0"/>
              <a:ea typeface="Source Sans Pro" panose="020B0503030403020204" pitchFamily="34" charset="0"/>
            </a:endParaRPr>
          </a:p>
          <a:p>
            <a:pPr marL="0" indent="0">
              <a:buNone/>
            </a:pPr>
            <a:endParaRPr lang="en-US" sz="1600" i="1" dirty="0">
              <a:latin typeface="Aptos" panose="020B0004020202020204" pitchFamily="34" charset="0"/>
              <a:ea typeface="Source Sans Pro" panose="020B0503030403020204" pitchFamily="34" charset="0"/>
            </a:endParaRPr>
          </a:p>
          <a:p>
            <a:pPr marL="0" indent="0">
              <a:buNone/>
            </a:pPr>
            <a:r>
              <a:rPr lang="en-US" sz="1600" b="1" i="1" dirty="0">
                <a:latin typeface="Aptos" panose="020B0004020202020204" pitchFamily="34" charset="0"/>
                <a:ea typeface="Source Sans Pro" panose="020B0503030403020204" pitchFamily="34" charset="0"/>
              </a:rPr>
              <a:t>Although the dates may vary slightly each year, the PSO typically initiates the application 	cycle by releasing the Request for Applications (RFA) in mid-December. Once the RFA is posted, the eGrants system opens for submissions, with application periods usually closing in mid-February.</a:t>
            </a:r>
          </a:p>
          <a:p>
            <a:pPr marL="0" indent="0">
              <a:buNone/>
            </a:pPr>
            <a:endParaRPr lang="en-US" sz="1200" dirty="0">
              <a:latin typeface="Aptos" panose="020B0004020202020204" pitchFamily="34" charset="0"/>
              <a:ea typeface="Source Sans Pro" panose="020B0503030403020204" pitchFamily="34" charset="0"/>
            </a:endParaRPr>
          </a:p>
          <a:p>
            <a:pPr marL="0" indent="0">
              <a:lnSpc>
                <a:spcPct val="100000"/>
              </a:lnSpc>
              <a:spcBef>
                <a:spcPts val="1200"/>
              </a:spcBef>
              <a:buNone/>
              <a:defRPr/>
            </a:pPr>
            <a:r>
              <a:rPr lang="en-US" sz="1600" dirty="0">
                <a:solidFill>
                  <a:srgbClr val="1E1E1E"/>
                </a:solidFill>
                <a:latin typeface="Aptos" panose="020B0004020202020204" pitchFamily="34" charset="0"/>
                <a:ea typeface="Source Sans Pro" panose="020B0503030403020204" pitchFamily="34" charset="0"/>
              </a:rPr>
              <a:t>Q:   </a:t>
            </a:r>
            <a:r>
              <a:rPr lang="en-US" sz="1600" u="sng" dirty="0">
                <a:solidFill>
                  <a:srgbClr val="1E1E1E"/>
                </a:solidFill>
                <a:latin typeface="Aptos" panose="020B0004020202020204" pitchFamily="34" charset="0"/>
                <a:ea typeface="Source Sans Pro" panose="020B0503030403020204" pitchFamily="34" charset="0"/>
              </a:rPr>
              <a:t>When does the PSO release awards to those selected for funding?</a:t>
            </a:r>
          </a:p>
          <a:p>
            <a:pPr marL="0" indent="0">
              <a:buNone/>
            </a:pPr>
            <a:r>
              <a:rPr lang="en-US" sz="1600" i="1" dirty="0">
                <a:latin typeface="Aptos" panose="020B0004020202020204" pitchFamily="34" charset="0"/>
                <a:ea typeface="Source Sans Pro" panose="020B0503030403020204" pitchFamily="34" charset="0"/>
              </a:rPr>
              <a:t>A:    </a:t>
            </a:r>
            <a:r>
              <a:rPr lang="en-US" sz="1600" dirty="0">
                <a:latin typeface="Aptos" panose="020B0004020202020204" pitchFamily="34" charset="0"/>
                <a:ea typeface="Source Sans Pro" panose="020B0503030403020204" pitchFamily="34" charset="0"/>
              </a:rPr>
              <a:t>The PSO typically releases subawards for acceptance late September – mid October.</a:t>
            </a:r>
          </a:p>
        </p:txBody>
      </p:sp>
      <p:graphicFrame>
        <p:nvGraphicFramePr>
          <p:cNvPr id="5" name="Table 4">
            <a:extLst>
              <a:ext uri="{FF2B5EF4-FFF2-40B4-BE49-F238E27FC236}">
                <a16:creationId xmlns:a16="http://schemas.microsoft.com/office/drawing/2014/main" id="{9618D658-A4D1-1461-57E9-B6DC9CA7FFD7}"/>
              </a:ext>
            </a:extLst>
          </p:cNvPr>
          <p:cNvGraphicFramePr>
            <a:graphicFrameLocks noGrp="1"/>
          </p:cNvGraphicFramePr>
          <p:nvPr>
            <p:extLst>
              <p:ext uri="{D42A27DB-BD31-4B8C-83A1-F6EECF244321}">
                <p14:modId xmlns:p14="http://schemas.microsoft.com/office/powerpoint/2010/main" val="3742917186"/>
              </p:ext>
            </p:extLst>
          </p:nvPr>
        </p:nvGraphicFramePr>
        <p:xfrm>
          <a:off x="1766221" y="2878018"/>
          <a:ext cx="9032959" cy="1101963"/>
        </p:xfrm>
        <a:graphic>
          <a:graphicData uri="http://schemas.openxmlformats.org/drawingml/2006/table">
            <a:tbl>
              <a:tblPr firstRow="1" bandRow="1">
                <a:tableStyleId>{5C22544A-7EE6-4342-B048-85BDC9FD1C3A}</a:tableStyleId>
              </a:tblPr>
              <a:tblGrid>
                <a:gridCol w="4519542">
                  <a:extLst>
                    <a:ext uri="{9D8B030D-6E8A-4147-A177-3AD203B41FA5}">
                      <a16:colId xmlns:a16="http://schemas.microsoft.com/office/drawing/2014/main" val="1528566217"/>
                    </a:ext>
                  </a:extLst>
                </a:gridCol>
                <a:gridCol w="4513417">
                  <a:extLst>
                    <a:ext uri="{9D8B030D-6E8A-4147-A177-3AD203B41FA5}">
                      <a16:colId xmlns:a16="http://schemas.microsoft.com/office/drawing/2014/main" val="2480355403"/>
                    </a:ext>
                  </a:extLst>
                </a:gridCol>
              </a:tblGrid>
              <a:tr h="367321">
                <a:tc>
                  <a:txBody>
                    <a:bodyPr/>
                    <a:lstStyle/>
                    <a:p>
                      <a:r>
                        <a:rPr lang="en-US" sz="1400" dirty="0">
                          <a:latin typeface="Aptos" panose="020B0004020202020204" pitchFamily="34" charset="0"/>
                        </a:rPr>
                        <a:t>Applications available in eGrants</a:t>
                      </a:r>
                      <a:endParaRPr lang="en-US" sz="1400" dirty="0">
                        <a:latin typeface="Aptos" panose="020B0004020202020204" pitchFamily="34" charset="0"/>
                        <a:ea typeface="Source Sans Pro" panose="020B0503030403020204" pitchFamily="34" charset="0"/>
                      </a:endParaRPr>
                    </a:p>
                  </a:txBody>
                  <a:tcPr marT="45721" marB="45721">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75000"/>
                      </a:schemeClr>
                    </a:solidFill>
                  </a:tcPr>
                </a:tc>
                <a:tc>
                  <a:txBody>
                    <a:bodyPr/>
                    <a:lstStyle/>
                    <a:p>
                      <a:r>
                        <a:rPr lang="en-US" sz="1400" dirty="0">
                          <a:latin typeface="Aptos" panose="020B0004020202020204" pitchFamily="34" charset="0"/>
                        </a:rPr>
                        <a:t>December</a:t>
                      </a:r>
                      <a:endParaRPr lang="en-US" sz="1400" dirty="0">
                        <a:latin typeface="Aptos" panose="020B0004020202020204" pitchFamily="34" charset="0"/>
                        <a:ea typeface="Source Sans Pro" panose="020B0503030403020204" pitchFamily="34" charset="0"/>
                      </a:endParaRPr>
                    </a:p>
                  </a:txBody>
                  <a:tcPr marT="45721" marB="45721">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341445410"/>
                  </a:ext>
                </a:extLst>
              </a:tr>
              <a:tr h="367321">
                <a:tc>
                  <a:txBody>
                    <a:bodyPr/>
                    <a:lstStyle/>
                    <a:p>
                      <a:r>
                        <a:rPr lang="en-US" sz="1400" b="1" dirty="0">
                          <a:latin typeface="Aptos" panose="020B0004020202020204" pitchFamily="34" charset="0"/>
                        </a:rPr>
                        <a:t>Applications due to the Public Safety Office</a:t>
                      </a:r>
                      <a:endParaRPr lang="en-US" sz="1400" b="1" dirty="0">
                        <a:latin typeface="Aptos" panose="020B0004020202020204" pitchFamily="34" charset="0"/>
                        <a:ea typeface="Source Sans Pro" panose="020B0503030403020204" pitchFamily="34" charset="0"/>
                      </a:endParaRPr>
                    </a:p>
                  </a:txBody>
                  <a:tcPr marT="45721" marB="45721">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US" sz="1400" b="1" dirty="0">
                          <a:latin typeface="Aptos" panose="020B0004020202020204" pitchFamily="34" charset="0"/>
                        </a:rPr>
                        <a:t>February</a:t>
                      </a:r>
                      <a:endParaRPr lang="en-US" sz="1400" b="1" dirty="0">
                        <a:latin typeface="Aptos" panose="020B0004020202020204" pitchFamily="34" charset="0"/>
                        <a:ea typeface="Source Sans Pro" panose="020B0503030403020204" pitchFamily="34" charset="0"/>
                      </a:endParaRPr>
                    </a:p>
                  </a:txBody>
                  <a:tcPr marT="45721" marB="45721">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34517606"/>
                  </a:ext>
                </a:extLst>
              </a:tr>
              <a:tr h="367321">
                <a:tc gridSpan="2">
                  <a:txBody>
                    <a:bodyPr/>
                    <a:lstStyle/>
                    <a:p>
                      <a:pPr marL="0" marR="0" lvl="0" indent="0" algn="r" defTabSz="914411"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srgbClr val="FF0000"/>
                          </a:solidFill>
                          <a:effectLst/>
                          <a:uLnTx/>
                          <a:uFillTx/>
                          <a:latin typeface="Aptos" panose="020B0004020202020204" pitchFamily="34" charset="0"/>
                          <a:ea typeface="Source Sans Pro" panose="020B0503030403020204" pitchFamily="34" charset="0"/>
                          <a:cs typeface="+mn-cs"/>
                        </a:rPr>
                        <a:t>*Please refer to RFA for exact dates and times</a:t>
                      </a: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a:p>
                  </a:txBody>
                  <a:tcPr marT="45721" marB="45721">
                    <a:noFill/>
                  </a:tcPr>
                </a:tc>
                <a:extLst>
                  <a:ext uri="{0D108BD9-81ED-4DB2-BD59-A6C34878D82A}">
                    <a16:rowId xmlns:a16="http://schemas.microsoft.com/office/drawing/2014/main" val="2042651202"/>
                  </a:ext>
                </a:extLst>
              </a:tr>
            </a:tbl>
          </a:graphicData>
        </a:graphic>
      </p:graphicFrame>
    </p:spTree>
    <p:extLst>
      <p:ext uri="{BB962C8B-B14F-4D97-AF65-F5344CB8AC3E}">
        <p14:creationId xmlns:p14="http://schemas.microsoft.com/office/powerpoint/2010/main" val="1259017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2" y="1176312"/>
            <a:ext cx="6598597"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Request for Application (RFA)</a:t>
            </a:r>
          </a:p>
        </p:txBody>
      </p:sp>
      <p:sp>
        <p:nvSpPr>
          <p:cNvPr id="3" name="Content Placeholder 2">
            <a:extLst>
              <a:ext uri="{FF2B5EF4-FFF2-40B4-BE49-F238E27FC236}">
                <a16:creationId xmlns:a16="http://schemas.microsoft.com/office/drawing/2014/main" id="{CD9B6DE1-C6F4-1F95-B27A-D2B97E7D83C8}"/>
              </a:ext>
            </a:extLst>
          </p:cNvPr>
          <p:cNvSpPr>
            <a:spLocks noGrp="1"/>
          </p:cNvSpPr>
          <p:nvPr>
            <p:ph sz="half" idx="1"/>
          </p:nvPr>
        </p:nvSpPr>
        <p:spPr>
          <a:xfrm>
            <a:off x="3685584" y="3512795"/>
            <a:ext cx="6836722" cy="834932"/>
          </a:xfrm>
        </p:spPr>
        <p:txBody>
          <a:bodyPr vert="horz" lIns="91440" tIns="45720" rIns="91440" bIns="45720" rtlCol="0">
            <a:normAutofit/>
          </a:bodyPr>
          <a:lstStyle/>
          <a:p>
            <a:pPr marL="0" indent="0" defTabSz="914400">
              <a:spcBef>
                <a:spcPts val="1000"/>
              </a:spcBef>
              <a:buNone/>
            </a:pPr>
            <a:r>
              <a:rPr lang="en-US" sz="2400" dirty="0">
                <a:solidFill>
                  <a:srgbClr val="FFFFFF"/>
                </a:solidFill>
                <a:effectLst>
                  <a:glow rad="38100">
                    <a:schemeClr val="bg1">
                      <a:lumMod val="85000"/>
                      <a:alpha val="25000"/>
                    </a:schemeClr>
                  </a:glow>
                </a:effectLst>
                <a:latin typeface="Aptos" panose="020B0004020202020204" pitchFamily="34" charset="0"/>
              </a:rPr>
              <a:t>What is the Request for Application (RFA), and which application should I choose?</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1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371599" y="1980575"/>
            <a:ext cx="9477378" cy="4472311"/>
          </a:xfrm>
          <a:prstGeom prst="rect">
            <a:avLst/>
          </a:prstGeom>
        </p:spPr>
        <p:txBody>
          <a:bodyPr vert="horz" lIns="91440" tIns="45720" rIns="91440" bIns="45720" rtlCol="0">
            <a:no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nSpc>
                <a:spcPct val="100000"/>
              </a:lnSpc>
              <a:spcBef>
                <a:spcPts val="0"/>
              </a:spcBef>
              <a:buNone/>
              <a:defRPr/>
            </a:pPr>
            <a:r>
              <a:rPr lang="en-US" sz="2400" dirty="0">
                <a:solidFill>
                  <a:srgbClr val="1E1E1E"/>
                </a:solidFill>
                <a:latin typeface="Aptos" panose="020B0004020202020204" pitchFamily="34" charset="0"/>
                <a:ea typeface="Source Sans Pro" panose="020B0503030403020204" pitchFamily="34" charset="0"/>
              </a:rPr>
              <a:t>The RFA notices inform potential applicants about available funding opportunities. They include details such as the purpose of the application, key dates, eligible activities and costs, prohibitions, and other essential information.</a:t>
            </a:r>
          </a:p>
          <a:p>
            <a:pPr marL="0" indent="0">
              <a:lnSpc>
                <a:spcPct val="100000"/>
              </a:lnSpc>
              <a:spcBef>
                <a:spcPts val="0"/>
              </a:spcBef>
              <a:buNone/>
              <a:defRPr/>
            </a:pPr>
            <a:endParaRPr lang="en-US" sz="2400" dirty="0">
              <a:solidFill>
                <a:srgbClr val="1E1E1E"/>
              </a:solidFill>
              <a:latin typeface="Aptos" panose="020B0004020202020204" pitchFamily="34" charset="0"/>
              <a:ea typeface="Source Sans Pro" panose="020B0503030403020204" pitchFamily="34" charset="0"/>
            </a:endParaRPr>
          </a:p>
          <a:p>
            <a:pPr marL="0" indent="0">
              <a:lnSpc>
                <a:spcPct val="100000"/>
              </a:lnSpc>
              <a:spcBef>
                <a:spcPts val="0"/>
              </a:spcBef>
              <a:buNone/>
              <a:defRPr/>
            </a:pPr>
            <a:r>
              <a:rPr lang="en-US" sz="2400" dirty="0">
                <a:solidFill>
                  <a:srgbClr val="1E1E1E"/>
                </a:solidFill>
                <a:latin typeface="Aptos" panose="020B0004020202020204" pitchFamily="34" charset="0"/>
                <a:ea typeface="Source Sans Pro" panose="020B0503030403020204" pitchFamily="34" charset="0"/>
              </a:rPr>
              <a:t>Each year, three SHSP RFAs are posted on the </a:t>
            </a:r>
            <a:r>
              <a:rPr lang="en-US" sz="2400" dirty="0">
                <a:solidFill>
                  <a:srgbClr val="1E1E1E"/>
                </a:solidFill>
                <a:latin typeface="Aptos" panose="020B0004020202020204" pitchFamily="34" charset="0"/>
                <a:ea typeface="Source Sans Pro" panose="020B0503030403020204" pitchFamily="34" charset="0"/>
                <a:hlinkClick r:id="rId3"/>
              </a:rPr>
              <a:t>eGrants website</a:t>
            </a:r>
            <a:r>
              <a:rPr lang="en-US" sz="2400" dirty="0">
                <a:solidFill>
                  <a:srgbClr val="1E1E1E"/>
                </a:solidFill>
                <a:latin typeface="Aptos" panose="020B0004020202020204" pitchFamily="34" charset="0"/>
                <a:ea typeface="Source Sans Pro" panose="020B0503030403020204" pitchFamily="34" charset="0"/>
              </a:rPr>
              <a:t>. You must select the program that best aligns with your project and organization type. These RFAs are:</a:t>
            </a:r>
          </a:p>
          <a:p>
            <a:pPr marL="0" indent="0">
              <a:lnSpc>
                <a:spcPct val="100000"/>
              </a:lnSpc>
              <a:spcBef>
                <a:spcPts val="0"/>
              </a:spcBef>
              <a:buNone/>
              <a:defRPr/>
            </a:pPr>
            <a:endParaRPr lang="en-US" sz="2400" dirty="0">
              <a:solidFill>
                <a:srgbClr val="1E1E1E"/>
              </a:solidFill>
              <a:latin typeface="Aptos" panose="020B0004020202020204" pitchFamily="34" charset="0"/>
              <a:ea typeface="Source Sans Pro" panose="020B0503030403020204" pitchFamily="34" charset="0"/>
            </a:endParaRPr>
          </a:p>
          <a:p>
            <a:pPr marL="742959" lvl="1" indent="-285753">
              <a:lnSpc>
                <a:spcPct val="100000"/>
              </a:lnSpc>
              <a:spcBef>
                <a:spcPts val="0"/>
              </a:spcBef>
              <a:defRPr/>
            </a:pPr>
            <a:r>
              <a:rPr lang="en-US" dirty="0">
                <a:solidFill>
                  <a:srgbClr val="1E1E1E"/>
                </a:solidFill>
                <a:latin typeface="Aptos" panose="020B0004020202020204" pitchFamily="34" charset="0"/>
                <a:ea typeface="Source Sans Pro" panose="020B0503030403020204" pitchFamily="34" charset="0"/>
              </a:rPr>
              <a:t>SHSP – Regular</a:t>
            </a:r>
          </a:p>
          <a:p>
            <a:pPr marL="742959" lvl="1" indent="-285753">
              <a:lnSpc>
                <a:spcPct val="100000"/>
              </a:lnSpc>
              <a:spcBef>
                <a:spcPts val="0"/>
              </a:spcBef>
              <a:defRPr/>
            </a:pPr>
            <a:r>
              <a:rPr lang="en-US" dirty="0">
                <a:solidFill>
                  <a:srgbClr val="1E1E1E"/>
                </a:solidFill>
                <a:latin typeface="Aptos" panose="020B0004020202020204" pitchFamily="34" charset="0"/>
                <a:ea typeface="Source Sans Pro" panose="020B0503030403020204" pitchFamily="34" charset="0"/>
              </a:rPr>
              <a:t>SHSP – LETPA (Law Enforcement Terrorism Prevention Activities)</a:t>
            </a:r>
          </a:p>
          <a:p>
            <a:pPr marL="742959" lvl="1" indent="-285753">
              <a:lnSpc>
                <a:spcPct val="100000"/>
              </a:lnSpc>
              <a:spcBef>
                <a:spcPts val="0"/>
              </a:spcBef>
              <a:defRPr/>
            </a:pPr>
            <a:r>
              <a:rPr lang="en-US" dirty="0">
                <a:solidFill>
                  <a:srgbClr val="1E1E1E"/>
                </a:solidFill>
                <a:latin typeface="Aptos" panose="020B0004020202020204" pitchFamily="34" charset="0"/>
                <a:ea typeface="Source Sans Pro" panose="020B0503030403020204" pitchFamily="34" charset="0"/>
              </a:rPr>
              <a:t>SHSP – NPA (Competitive National Priority Area Projects)</a:t>
            </a:r>
          </a:p>
        </p:txBody>
      </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371599"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(6) - What is the Request for Application (RFA), and which application should I choose?</a:t>
            </a:r>
          </a:p>
        </p:txBody>
      </p:sp>
    </p:spTree>
    <p:extLst>
      <p:ext uri="{BB962C8B-B14F-4D97-AF65-F5344CB8AC3E}">
        <p14:creationId xmlns:p14="http://schemas.microsoft.com/office/powerpoint/2010/main" val="3359729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371599"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(6) - What is the Request for Application (RFA), and which application should I choose?</a:t>
            </a:r>
          </a:p>
        </p:txBody>
      </p:sp>
      <p:graphicFrame>
        <p:nvGraphicFramePr>
          <p:cNvPr id="2" name="Table 1">
            <a:extLst>
              <a:ext uri="{FF2B5EF4-FFF2-40B4-BE49-F238E27FC236}">
                <a16:creationId xmlns:a16="http://schemas.microsoft.com/office/drawing/2014/main" id="{81D71034-1FFD-D356-EB0D-29DA85AB44D9}"/>
              </a:ext>
            </a:extLst>
          </p:cNvPr>
          <p:cNvGraphicFramePr>
            <a:graphicFrameLocks noGrp="1"/>
          </p:cNvGraphicFramePr>
          <p:nvPr>
            <p:extLst>
              <p:ext uri="{D42A27DB-BD31-4B8C-83A1-F6EECF244321}">
                <p14:modId xmlns:p14="http://schemas.microsoft.com/office/powerpoint/2010/main" val="3138838097"/>
              </p:ext>
            </p:extLst>
          </p:nvPr>
        </p:nvGraphicFramePr>
        <p:xfrm>
          <a:off x="1371599" y="1875099"/>
          <a:ext cx="9477378" cy="4807959"/>
        </p:xfrm>
        <a:graphic>
          <a:graphicData uri="http://schemas.openxmlformats.org/drawingml/2006/table">
            <a:tbl>
              <a:tblPr firstRow="1" bandRow="1">
                <a:tableStyleId>{2D5ABB26-0587-4C30-8999-92F81FD0307C}</a:tableStyleId>
              </a:tblPr>
              <a:tblGrid>
                <a:gridCol w="3147530">
                  <a:extLst>
                    <a:ext uri="{9D8B030D-6E8A-4147-A177-3AD203B41FA5}">
                      <a16:colId xmlns:a16="http://schemas.microsoft.com/office/drawing/2014/main" val="3591218295"/>
                    </a:ext>
                  </a:extLst>
                </a:gridCol>
                <a:gridCol w="3164924">
                  <a:extLst>
                    <a:ext uri="{9D8B030D-6E8A-4147-A177-3AD203B41FA5}">
                      <a16:colId xmlns:a16="http://schemas.microsoft.com/office/drawing/2014/main" val="4176491757"/>
                    </a:ext>
                  </a:extLst>
                </a:gridCol>
                <a:gridCol w="3164924">
                  <a:extLst>
                    <a:ext uri="{9D8B030D-6E8A-4147-A177-3AD203B41FA5}">
                      <a16:colId xmlns:a16="http://schemas.microsoft.com/office/drawing/2014/main" val="1093952394"/>
                    </a:ext>
                  </a:extLst>
                </a:gridCol>
              </a:tblGrid>
              <a:tr h="479797">
                <a:tc>
                  <a:txBody>
                    <a:bodyPr/>
                    <a:lstStyle/>
                    <a:p>
                      <a:pPr algn="ctr"/>
                      <a:r>
                        <a:rPr lang="en-US" sz="1200" b="1" dirty="0">
                          <a:solidFill>
                            <a:schemeClr val="bg1"/>
                          </a:solidFill>
                          <a:latin typeface="Aptos" panose="020B0004020202020204" pitchFamily="34" charset="0"/>
                        </a:rPr>
                        <a:t>SHSP Regular </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lang="en-US" sz="1200" b="1" dirty="0">
                          <a:solidFill>
                            <a:schemeClr val="bg1"/>
                          </a:solidFill>
                          <a:latin typeface="Aptos" panose="020B0004020202020204" pitchFamily="34" charset="0"/>
                        </a:rPr>
                        <a:t>SHSP LETPA </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0" lang="en-US" sz="1200" b="1" u="none" strike="noStrike" kern="1200" cap="none" spc="0" normalizeH="0" baseline="0" noProof="0" dirty="0">
                          <a:ln>
                            <a:noFill/>
                          </a:ln>
                          <a:solidFill>
                            <a:schemeClr val="bg1"/>
                          </a:solidFill>
                          <a:effectLst/>
                          <a:uLnTx/>
                          <a:uFillTx/>
                          <a:latin typeface="Aptos" panose="020B0004020202020204" pitchFamily="34" charset="0"/>
                        </a:rPr>
                        <a:t>SHSP Competitive NPA </a:t>
                      </a:r>
                      <a:endParaRPr lang="en-US" sz="1200" b="1" dirty="0">
                        <a:solidFill>
                          <a:schemeClr val="bg1"/>
                        </a:solidFill>
                        <a:latin typeface="Aptos" panose="020B0004020202020204" pitchFamily="34" charset="0"/>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810748136"/>
                  </a:ext>
                </a:extLst>
              </a:tr>
              <a:tr h="4219525">
                <a:tc>
                  <a:txBody>
                    <a:bodyPr/>
                    <a:lstStyle/>
                    <a:p>
                      <a:pPr marL="0" indent="0">
                        <a:lnSpc>
                          <a:spcPct val="150000"/>
                        </a:lnSpc>
                        <a:buNone/>
                      </a:pPr>
                      <a:r>
                        <a:rPr lang="en-US" sz="1200" b="0" dirty="0">
                          <a:latin typeface="Aptos" panose="020B0004020202020204" pitchFamily="34" charset="0"/>
                        </a:rPr>
                        <a:t>This RFA requests applications to enhance anti-terrorism efforts across the state by investing in the following areas:</a:t>
                      </a:r>
                    </a:p>
                    <a:p>
                      <a:pPr marL="0" indent="0">
                        <a:lnSpc>
                          <a:spcPct val="150000"/>
                        </a:lnSpc>
                        <a:buNone/>
                      </a:pPr>
                      <a:endParaRPr lang="en-US" sz="1200" dirty="0">
                        <a:latin typeface="Aptos" panose="020B0004020202020204" pitchFamily="34" charset="0"/>
                      </a:endParaRPr>
                    </a:p>
                    <a:p>
                      <a:pPr marL="171450" indent="-171450">
                        <a:lnSpc>
                          <a:spcPct val="150000"/>
                        </a:lnSpc>
                        <a:buFont typeface="Arial" panose="020B0604020202020204" pitchFamily="34" charset="0"/>
                        <a:buChar char="•"/>
                      </a:pPr>
                      <a:r>
                        <a:rPr lang="en-US" sz="1200" dirty="0">
                          <a:latin typeface="Aptos" panose="020B0004020202020204" pitchFamily="34" charset="0"/>
                        </a:rPr>
                        <a:t>Community Preparedness and Resilience</a:t>
                      </a:r>
                    </a:p>
                    <a:p>
                      <a:pPr marL="171450" indent="-171450">
                        <a:lnSpc>
                          <a:spcPct val="150000"/>
                        </a:lnSpc>
                        <a:buFont typeface="Arial" panose="020B0604020202020204" pitchFamily="34" charset="0"/>
                        <a:buChar char="•"/>
                      </a:pPr>
                      <a:r>
                        <a:rPr lang="en-US" sz="1200" dirty="0">
                          <a:latin typeface="Aptos" panose="020B0004020202020204" pitchFamily="34" charset="0"/>
                        </a:rPr>
                        <a:t>Emergency Operations Centers and Technology</a:t>
                      </a:r>
                    </a:p>
                    <a:p>
                      <a:pPr marL="171450" indent="-171450">
                        <a:lnSpc>
                          <a:spcPct val="150000"/>
                        </a:lnSpc>
                        <a:buFont typeface="Arial" panose="020B0604020202020204" pitchFamily="34" charset="0"/>
                        <a:buChar char="•"/>
                      </a:pPr>
                      <a:r>
                        <a:rPr lang="en-US" sz="1200" dirty="0">
                          <a:latin typeface="Aptos" panose="020B0004020202020204" pitchFamily="34" charset="0"/>
                        </a:rPr>
                        <a:t>Information and Intelligence Sharing/Cooperation</a:t>
                      </a:r>
                    </a:p>
                    <a:p>
                      <a:pPr marL="171450" indent="-171450">
                        <a:lnSpc>
                          <a:spcPct val="150000"/>
                        </a:lnSpc>
                        <a:buFont typeface="Arial" panose="020B0604020202020204" pitchFamily="34" charset="0"/>
                        <a:buChar char="•"/>
                      </a:pPr>
                      <a:r>
                        <a:rPr lang="en-US" sz="1200" dirty="0">
                          <a:latin typeface="Aptos" panose="020B0004020202020204" pitchFamily="34" charset="0"/>
                        </a:rPr>
                        <a:t>Interoperable Emergency Communications</a:t>
                      </a:r>
                    </a:p>
                    <a:p>
                      <a:pPr marL="171450" indent="-171450">
                        <a:lnSpc>
                          <a:spcPct val="150000"/>
                        </a:lnSpc>
                        <a:buFont typeface="Arial" panose="020B0604020202020204" pitchFamily="34" charset="0"/>
                        <a:buChar char="•"/>
                      </a:pPr>
                      <a:r>
                        <a:rPr lang="en-US" sz="1200" dirty="0">
                          <a:latin typeface="Aptos" panose="020B0004020202020204" pitchFamily="34" charset="0"/>
                        </a:rPr>
                        <a:t>Homeland Security Planning</a:t>
                      </a:r>
                    </a:p>
                    <a:p>
                      <a:pPr marL="171450" indent="-171450">
                        <a:lnSpc>
                          <a:spcPct val="150000"/>
                        </a:lnSpc>
                        <a:buFont typeface="Arial" panose="020B0604020202020204" pitchFamily="34" charset="0"/>
                        <a:buChar char="•"/>
                      </a:pPr>
                      <a:r>
                        <a:rPr lang="en-US" sz="1200" dirty="0">
                          <a:latin typeface="Aptos" panose="020B0004020202020204" pitchFamily="34" charset="0"/>
                        </a:rPr>
                        <a:t>Protection of Soft Targets/Crowded Places</a:t>
                      </a:r>
                    </a:p>
                    <a:p>
                      <a:pPr marL="171450" indent="-171450">
                        <a:lnSpc>
                          <a:spcPct val="150000"/>
                        </a:lnSpc>
                        <a:buFont typeface="Arial" panose="020B0604020202020204" pitchFamily="34" charset="0"/>
                        <a:buChar char="•"/>
                      </a:pPr>
                      <a:r>
                        <a:rPr lang="en-US" sz="1200" dirty="0">
                          <a:latin typeface="Aptos" panose="020B0004020202020204" pitchFamily="34" charset="0"/>
                        </a:rPr>
                        <a:t>Support of First Responder Capabilities.</a:t>
                      </a:r>
                    </a:p>
                    <a:p>
                      <a:pPr marL="171450" indent="-171450">
                        <a:lnSpc>
                          <a:spcPct val="150000"/>
                        </a:lnSpc>
                        <a:buFont typeface="Arial" panose="020B0604020202020204" pitchFamily="34" charset="0"/>
                        <a:buChar char="•"/>
                      </a:pPr>
                      <a:r>
                        <a:rPr lang="en-US" sz="1200" dirty="0">
                          <a:latin typeface="Aptos" panose="020B0004020202020204" pitchFamily="34" charset="0"/>
                        </a:rPr>
                        <a:t>Combating Domestic Violent Extremism</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50000"/>
                        </a:lnSpc>
                        <a:spcBef>
                          <a:spcPts val="1000"/>
                        </a:spcBef>
                        <a:spcAft>
                          <a:spcPts val="0"/>
                        </a:spcAft>
                        <a:buClrTx/>
                        <a:buSzTx/>
                        <a:buFont typeface="+mj-lt"/>
                        <a:buNone/>
                        <a:tabLst/>
                        <a:defRPr/>
                      </a:pPr>
                      <a:r>
                        <a:rPr kumimoji="0" lang="en-US" sz="1200" b="0" u="none" strike="noStrike" kern="1200" cap="none" spc="0" normalizeH="0" baseline="0" noProof="0" dirty="0">
                          <a:ln>
                            <a:noFill/>
                          </a:ln>
                          <a:solidFill>
                            <a:prstClr val="black"/>
                          </a:solidFill>
                          <a:effectLst/>
                          <a:uLnTx/>
                          <a:uFillTx/>
                          <a:latin typeface="Aptos" panose="020B0004020202020204" pitchFamily="34" charset="0"/>
                        </a:rPr>
                        <a:t>This RFA requests applications to enhance Law Enforcement Terrorism Prevention Activities (LETPA) efforts across the state by investing in the following areas:</a:t>
                      </a:r>
                    </a:p>
                    <a:p>
                      <a:pPr marL="171450" marR="0" lvl="0" indent="-1714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200" b="0" u="none" strike="noStrike" kern="1200" cap="none" spc="0" normalizeH="0" baseline="0" noProof="0" dirty="0">
                          <a:ln>
                            <a:noFill/>
                          </a:ln>
                          <a:solidFill>
                            <a:prstClr val="black"/>
                          </a:solidFill>
                          <a:effectLst/>
                          <a:uLnTx/>
                          <a:uFillTx/>
                          <a:latin typeface="Aptos" panose="020B0004020202020204" pitchFamily="34" charset="0"/>
                        </a:rPr>
                        <a:t>Emergency Operations Centers and Technology</a:t>
                      </a:r>
                    </a:p>
                    <a:p>
                      <a:pPr marL="171450" marR="0" lvl="0" indent="-1714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200" b="0" u="none" strike="noStrike" kern="1200" cap="none" spc="0" normalizeH="0" baseline="0" noProof="0" dirty="0">
                          <a:ln>
                            <a:noFill/>
                          </a:ln>
                          <a:solidFill>
                            <a:prstClr val="black"/>
                          </a:solidFill>
                          <a:effectLst/>
                          <a:uLnTx/>
                          <a:uFillTx/>
                          <a:latin typeface="Aptos" panose="020B0004020202020204" pitchFamily="34" charset="0"/>
                        </a:rPr>
                        <a:t>Information and Intelligence Sharing/Cooperation</a:t>
                      </a:r>
                    </a:p>
                    <a:p>
                      <a:pPr marL="171450" marR="0" lvl="0" indent="-1714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200" b="0" u="none" strike="noStrike" kern="1200" cap="none" spc="0" normalizeH="0" baseline="0" noProof="0" dirty="0">
                          <a:ln>
                            <a:noFill/>
                          </a:ln>
                          <a:solidFill>
                            <a:prstClr val="black"/>
                          </a:solidFill>
                          <a:effectLst/>
                          <a:uLnTx/>
                          <a:uFillTx/>
                          <a:latin typeface="Aptos" panose="020B0004020202020204" pitchFamily="34" charset="0"/>
                        </a:rPr>
                        <a:t>Homeland Security Planning</a:t>
                      </a:r>
                    </a:p>
                    <a:p>
                      <a:pPr marL="171450" marR="0" lvl="0" indent="-1714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200" b="0" u="none" strike="noStrike" kern="1200" cap="none" spc="0" normalizeH="0" baseline="0" noProof="0" dirty="0">
                          <a:ln>
                            <a:noFill/>
                          </a:ln>
                          <a:solidFill>
                            <a:prstClr val="black"/>
                          </a:solidFill>
                          <a:effectLst/>
                          <a:uLnTx/>
                          <a:uFillTx/>
                          <a:latin typeface="Aptos" panose="020B0004020202020204" pitchFamily="34" charset="0"/>
                        </a:rPr>
                        <a:t>Protection of Soft Targets/Crowded Places</a:t>
                      </a:r>
                    </a:p>
                    <a:p>
                      <a:pPr marL="171450" marR="0" lvl="0" indent="-1714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200" b="0" u="none" strike="noStrike" kern="1200" cap="none" spc="0" normalizeH="0" baseline="0" noProof="0" dirty="0">
                          <a:ln>
                            <a:noFill/>
                          </a:ln>
                          <a:solidFill>
                            <a:prstClr val="black"/>
                          </a:solidFill>
                          <a:effectLst/>
                          <a:uLnTx/>
                          <a:uFillTx/>
                          <a:latin typeface="Aptos" panose="020B0004020202020204" pitchFamily="34" charset="0"/>
                        </a:rPr>
                        <a:t>Support of First Responder Capabilities.</a:t>
                      </a:r>
                    </a:p>
                    <a:p>
                      <a:pPr marL="171450" marR="0" lvl="0" indent="-1714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200" b="0" u="none" strike="noStrike" kern="1200" cap="none" spc="0" normalizeH="0" baseline="0" noProof="0" dirty="0">
                          <a:ln>
                            <a:noFill/>
                          </a:ln>
                          <a:solidFill>
                            <a:prstClr val="black"/>
                          </a:solidFill>
                          <a:effectLst/>
                          <a:uLnTx/>
                          <a:uFillTx/>
                          <a:latin typeface="Aptos" panose="020B0004020202020204" pitchFamily="34" charset="0"/>
                        </a:rPr>
                        <a:t>Combating Domestic Violent Extremism </a:t>
                      </a:r>
                    </a:p>
                    <a:p>
                      <a:endParaRPr lang="en-US" sz="1200" dirty="0">
                        <a:latin typeface="Aptos" panose="020B0004020202020204" pitchFamily="34" charset="0"/>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50000"/>
                        </a:lnSpc>
                        <a:spcBef>
                          <a:spcPts val="0"/>
                        </a:spcBef>
                        <a:spcAft>
                          <a:spcPts val="0"/>
                        </a:spcAft>
                        <a:buClrTx/>
                        <a:buSzTx/>
                        <a:buFont typeface="+mj-lt"/>
                        <a:buNone/>
                        <a:tabLst/>
                        <a:defRPr/>
                      </a:pPr>
                      <a:r>
                        <a:rPr kumimoji="0" lang="en-US" sz="1200" b="0" u="none" strike="noStrike" kern="1200" cap="none" spc="0" normalizeH="0" baseline="0" noProof="0" dirty="0">
                          <a:ln>
                            <a:noFill/>
                          </a:ln>
                          <a:solidFill>
                            <a:prstClr val="black"/>
                          </a:solidFill>
                          <a:effectLst/>
                          <a:uLnTx/>
                          <a:uFillTx/>
                          <a:latin typeface="Aptos" panose="020B0004020202020204" pitchFamily="34" charset="0"/>
                        </a:rPr>
                        <a:t>This RFA requests applications for specific National Priority Area (NPA) projects that fall into specific investment areas. In FY2024, Project that fall under the national Priority Areas of “Combating Domestic Violent Extremism” and “Enhancing Election Security” where requested. The competitive solicitation investment areas may change from year to year. </a:t>
                      </a:r>
                      <a:r>
                        <a:rPr kumimoji="0" lang="en-US" sz="1200" b="1" u="none" strike="noStrike" kern="1200" cap="none" spc="0" normalizeH="0" baseline="0" noProof="0" dirty="0">
                          <a:ln>
                            <a:noFill/>
                          </a:ln>
                          <a:solidFill>
                            <a:srgbClr val="FF0000"/>
                          </a:solidFill>
                          <a:effectLst/>
                          <a:uLnTx/>
                          <a:uFillTx/>
                          <a:latin typeface="Aptos" panose="020B0004020202020204" pitchFamily="34" charset="0"/>
                        </a:rPr>
                        <a:t>(The SHSP Competitive NPA is not covered in this presentation.)</a:t>
                      </a:r>
                    </a:p>
                    <a:p>
                      <a:endParaRPr lang="en-US" sz="1200" dirty="0">
                        <a:latin typeface="Aptos" panose="020B0004020202020204" pitchFamily="34" charset="0"/>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9663009"/>
                  </a:ext>
                </a:extLst>
              </a:tr>
            </a:tbl>
          </a:graphicData>
        </a:graphic>
      </p:graphicFrame>
    </p:spTree>
    <p:extLst>
      <p:ext uri="{BB962C8B-B14F-4D97-AF65-F5344CB8AC3E}">
        <p14:creationId xmlns:p14="http://schemas.microsoft.com/office/powerpoint/2010/main" val="2473534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309684" y="1980575"/>
            <a:ext cx="9601201" cy="4472311"/>
          </a:xfrm>
          <a:prstGeom prst="rect">
            <a:avLst/>
          </a:prstGeom>
        </p:spPr>
        <p:txBody>
          <a:bodyPr vert="horz" lIns="91440" tIns="45720" rIns="91440" bIns="45720" rtlCol="0">
            <a:no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defTabSz="914411">
              <a:lnSpc>
                <a:spcPct val="100000"/>
              </a:lnSpc>
              <a:buNone/>
              <a:defRPr/>
            </a:pPr>
            <a:r>
              <a:rPr lang="en-US" sz="1600" dirty="0">
                <a:solidFill>
                  <a:srgbClr val="1E1E1E"/>
                </a:solidFill>
                <a:latin typeface="Aptos" panose="020B0004020202020204" pitchFamily="34" charset="0"/>
                <a:ea typeface="Source Sans Pro" panose="020B0503030403020204" pitchFamily="34" charset="0"/>
              </a:rPr>
              <a:t>Each RFA will request certain types of projects called “Investment Areas”. Each application is required to fall into one of these Investment Areas. The Investment Areas are:</a:t>
            </a:r>
          </a:p>
          <a:p>
            <a:pPr marL="342904" indent="-342904" defTabSz="914411">
              <a:lnSpc>
                <a:spcPct val="100000"/>
              </a:lnSpc>
              <a:buFontTx/>
              <a:buAutoNum type="arabicPeriod"/>
              <a:defRPr/>
            </a:pPr>
            <a:r>
              <a:rPr lang="en-US" sz="1600" b="1" dirty="0">
                <a:solidFill>
                  <a:srgbClr val="1E1E1E"/>
                </a:solidFill>
                <a:latin typeface="Aptos" panose="020B0004020202020204" pitchFamily="34" charset="0"/>
                <a:ea typeface="Source Sans Pro" panose="020B0503030403020204" pitchFamily="34" charset="0"/>
              </a:rPr>
              <a:t>Combating Domestic Violent Extremism- </a:t>
            </a:r>
            <a:r>
              <a:rPr lang="en-US" sz="1600" dirty="0">
                <a:solidFill>
                  <a:srgbClr val="000000"/>
                </a:solidFill>
                <a:latin typeface="Aptos" panose="020B0004020202020204" pitchFamily="34" charset="0"/>
                <a:ea typeface="Source Sans Pro" panose="020B0503030403020204" pitchFamily="34" charset="0"/>
              </a:rPr>
              <a:t>Projects that address domestic violent extremism through open-source intelligence analysis, information sharing, threat assessment programs, suspicious activity reporting and awareness programs. Examples include, but are not limited to, intelligence gathering and analysis of misinformation campaigns on social media and other open-source platforms, public education programs leveraging social media that are focused on preventing radicalization, training on indicators and behaviors indicative of domestic violent extremists, and suspicious activity reporting of targeted violence that threatens public safety. </a:t>
            </a:r>
            <a:endParaRPr lang="en-US" sz="1600" dirty="0">
              <a:solidFill>
                <a:srgbClr val="1E1E1E"/>
              </a:solidFill>
              <a:latin typeface="Aptos" panose="020B0004020202020204" pitchFamily="34" charset="0"/>
              <a:ea typeface="Source Sans Pro" panose="020B0503030403020204" pitchFamily="34" charset="0"/>
            </a:endParaRPr>
          </a:p>
          <a:p>
            <a:pPr marL="342904" indent="-342904" defTabSz="914411">
              <a:lnSpc>
                <a:spcPct val="100000"/>
              </a:lnSpc>
              <a:buFontTx/>
              <a:buAutoNum type="arabicPeriod"/>
              <a:defRPr/>
            </a:pPr>
            <a:r>
              <a:rPr lang="en-US" sz="1600" b="1" dirty="0">
                <a:solidFill>
                  <a:srgbClr val="1E1E1E"/>
                </a:solidFill>
                <a:latin typeface="Aptos" panose="020B0004020202020204" pitchFamily="34" charset="0"/>
                <a:ea typeface="Source Sans Pro" panose="020B0503030403020204" pitchFamily="34" charset="0"/>
              </a:rPr>
              <a:t>Community Preparedness and Resilience - </a:t>
            </a:r>
            <a:r>
              <a:rPr lang="en-US" sz="1600" dirty="0">
                <a:solidFill>
                  <a:srgbClr val="1E1E1E"/>
                </a:solidFill>
                <a:latin typeface="Aptos" panose="020B0004020202020204" pitchFamily="34" charset="0"/>
                <a:ea typeface="Source Sans Pro" panose="020B0503030403020204" pitchFamily="34" charset="0"/>
              </a:rPr>
              <a:t>Support participation and outreach of integrated efforts to recognize, understand, communicate, and mitigate risk and improve resilience. Ensure vulnerability assessment plans are in place and use findings to develop plans for long-term recovery.</a:t>
            </a:r>
          </a:p>
          <a:p>
            <a:pPr marL="342904" indent="-342904" defTabSz="914411">
              <a:lnSpc>
                <a:spcPct val="100000"/>
              </a:lnSpc>
              <a:buFontTx/>
              <a:buAutoNum type="arabicPeriod"/>
              <a:defRPr/>
            </a:pPr>
            <a:r>
              <a:rPr lang="en-US" sz="1600" b="1" dirty="0">
                <a:solidFill>
                  <a:srgbClr val="1E1E1E"/>
                </a:solidFill>
                <a:latin typeface="Aptos" panose="020B0004020202020204" pitchFamily="34" charset="0"/>
                <a:ea typeface="Source Sans Pro" panose="020B0503030403020204" pitchFamily="34" charset="0"/>
              </a:rPr>
              <a:t>Emergency Operations Center Technology and Enhancements - </a:t>
            </a:r>
            <a:r>
              <a:rPr lang="en-US" sz="1600" dirty="0">
                <a:solidFill>
                  <a:srgbClr val="1E1E1E"/>
                </a:solidFill>
                <a:latin typeface="Aptos" panose="020B0004020202020204" pitchFamily="34" charset="0"/>
                <a:ea typeface="Source Sans Pro" panose="020B0503030403020204" pitchFamily="34" charset="0"/>
              </a:rPr>
              <a:t>Support for new or existing Emergency Operation Centers tasked with maintaining a unified and coordinated operational structure to ensure services are provided across agencies and jurisdictions during a state of emergency or disaster.</a:t>
            </a:r>
          </a:p>
        </p:txBody>
      </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(6) - What is the Request for Application (RFA), and which application should I choose?</a:t>
            </a:r>
          </a:p>
        </p:txBody>
      </p:sp>
    </p:spTree>
    <p:extLst>
      <p:ext uri="{BB962C8B-B14F-4D97-AF65-F5344CB8AC3E}">
        <p14:creationId xmlns:p14="http://schemas.microsoft.com/office/powerpoint/2010/main" val="1609332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433507" y="1980575"/>
            <a:ext cx="9477378" cy="4472311"/>
          </a:xfrm>
          <a:prstGeom prst="rect">
            <a:avLst/>
          </a:prstGeom>
        </p:spPr>
        <p:txBody>
          <a:bodyPr vert="horz" lIns="91440" tIns="45720" rIns="91440" bIns="45720" rtlCol="0">
            <a:no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marR="0" lvl="0" indent="0" algn="l" defTabSz="914411" rtl="0" eaLnBrk="1" fontAlgn="auto" latinLnBrk="0" hangingPunct="1">
              <a:lnSpc>
                <a:spcPct val="100000"/>
              </a:lnSpc>
              <a:spcBef>
                <a:spcPts val="1001"/>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1E1E1E"/>
                </a:solidFill>
                <a:effectLst/>
                <a:uLnTx/>
                <a:uFillTx/>
                <a:latin typeface="Aptos" panose="020B0004020202020204" pitchFamily="34" charset="0"/>
                <a:ea typeface="Source Sans Pro" panose="020B0503030403020204" pitchFamily="34" charset="0"/>
                <a:cs typeface="+mn-cs"/>
              </a:rPr>
              <a:t>Each RFA will request certain types of projects called “Investment Areas”. Each applicant is required to fall into one of these Investment Areas. The Investment Areas are (cont.):</a:t>
            </a:r>
          </a:p>
          <a:p>
            <a:pPr marL="342904" indent="-342904" defTabSz="914411">
              <a:lnSpc>
                <a:spcPct val="100000"/>
              </a:lnSpc>
              <a:buFont typeface="+mj-lt"/>
              <a:buAutoNum type="arabicPeriod" startAt="4"/>
              <a:defRPr/>
            </a:pPr>
            <a:r>
              <a:rPr lang="en-US" sz="1300" b="1" dirty="0">
                <a:solidFill>
                  <a:srgbClr val="1E1E1E"/>
                </a:solidFill>
                <a:latin typeface="Aptos" panose="020B0004020202020204" pitchFamily="34" charset="0"/>
                <a:ea typeface="Source Sans Pro" panose="020B0503030403020204" pitchFamily="34" charset="0"/>
              </a:rPr>
              <a:t>Enhancing Election Security </a:t>
            </a:r>
            <a:r>
              <a:rPr lang="en-US" sz="1300" dirty="0">
                <a:solidFill>
                  <a:srgbClr val="1E1E1E"/>
                </a:solidFill>
                <a:latin typeface="Aptos" panose="020B0004020202020204" pitchFamily="34" charset="0"/>
                <a:ea typeface="Source Sans Pro" panose="020B0503030403020204" pitchFamily="34" charset="0"/>
              </a:rPr>
              <a:t>- Projects that secure, protect, and manage risks to election infrastructure from foreign or domestic influence to weaken the integrity of elections. Election infrastructure includes: • Voter registration databases and associated IT systems • IT infrastructure and systems used to manage elections (such as the counting, auditing and displaying of election results, and post-election reporting to certify and validate results) • Voting systems and associated infrastructure • Storage facilities for election and voting system infrastructure • Polling places, to include early voting locations.</a:t>
            </a:r>
            <a:endParaRPr lang="en-US" sz="1300" b="1" dirty="0">
              <a:solidFill>
                <a:srgbClr val="1E1E1E"/>
              </a:solidFill>
              <a:latin typeface="Aptos" panose="020B0004020202020204" pitchFamily="34" charset="0"/>
              <a:ea typeface="Source Sans Pro" panose="020B0503030403020204" pitchFamily="34" charset="0"/>
            </a:endParaRPr>
          </a:p>
          <a:p>
            <a:pPr marL="342904" indent="-342904" defTabSz="914411">
              <a:lnSpc>
                <a:spcPct val="100000"/>
              </a:lnSpc>
              <a:buFont typeface="+mj-lt"/>
              <a:buAutoNum type="arabicPeriod" startAt="4"/>
              <a:defRPr/>
            </a:pPr>
            <a:r>
              <a:rPr lang="en-US" sz="1300" b="1" dirty="0">
                <a:solidFill>
                  <a:srgbClr val="1E1E1E"/>
                </a:solidFill>
                <a:latin typeface="Aptos" panose="020B0004020202020204" pitchFamily="34" charset="0"/>
                <a:ea typeface="Source Sans Pro" panose="020B0503030403020204" pitchFamily="34" charset="0"/>
              </a:rPr>
              <a:t>Information and Intelligence Sharing/Cooperation </a:t>
            </a:r>
            <a:r>
              <a:rPr lang="en-US" sz="1300" dirty="0">
                <a:solidFill>
                  <a:srgbClr val="1E1E1E"/>
                </a:solidFill>
                <a:latin typeface="Aptos" panose="020B0004020202020204" pitchFamily="34" charset="0"/>
                <a:ea typeface="Source Sans Pro" panose="020B0503030403020204" pitchFamily="34" charset="0"/>
              </a:rPr>
              <a:t>- </a:t>
            </a:r>
            <a:r>
              <a:rPr lang="en-US" sz="1300" dirty="0">
                <a:solidFill>
                  <a:srgbClr val="000000"/>
                </a:solidFill>
                <a:latin typeface="Aptos" panose="020B0004020202020204" pitchFamily="34" charset="0"/>
                <a:ea typeface="Source Sans Pro" panose="020B0503030403020204" pitchFamily="34" charset="0"/>
              </a:rPr>
              <a:t>Projects to enhance intelligence collection, integration, analysis, and information sharing capabilities. Projects that support cooperation among state, federal and local partners in all aspects of homeland security, such as counterterrorism, cybersecurity border security, immigration enforcement, and other areas critical to homeland security operations and the prevention of, preparation for, protection against, and response to acts of terrorism. Examples include but are not limited to: Fusion center operations; Sharing information with all DHS components, fusion centers, and other entities designated by DHS; Cooperation with DHS officials and other entities designated by DHS in intelligence, threat recognition and analysis; Joint training and planning with DHS officials and other entities designated by DHS. </a:t>
            </a:r>
            <a:endParaRPr lang="en-US" sz="1300" dirty="0">
              <a:solidFill>
                <a:srgbClr val="1E1E1E"/>
              </a:solidFill>
              <a:latin typeface="Aptos" panose="020B0004020202020204" pitchFamily="34" charset="0"/>
              <a:ea typeface="Source Sans Pro" panose="020B0503030403020204" pitchFamily="34" charset="0"/>
            </a:endParaRPr>
          </a:p>
          <a:p>
            <a:pPr marL="342904" indent="-342904" defTabSz="914411">
              <a:lnSpc>
                <a:spcPct val="100000"/>
              </a:lnSpc>
              <a:buFont typeface="+mj-lt"/>
              <a:buAutoNum type="arabicPeriod" startAt="4"/>
              <a:defRPr/>
            </a:pPr>
            <a:r>
              <a:rPr lang="en-US" sz="1300" b="1" dirty="0">
                <a:solidFill>
                  <a:srgbClr val="1E1E1E"/>
                </a:solidFill>
                <a:latin typeface="Aptos" panose="020B0004020202020204" pitchFamily="34" charset="0"/>
                <a:ea typeface="Source Sans Pro" panose="020B0503030403020204" pitchFamily="34" charset="0"/>
              </a:rPr>
              <a:t>Interoperable Emergency Communications - </a:t>
            </a:r>
            <a:r>
              <a:rPr lang="en-US" sz="1300" dirty="0">
                <a:solidFill>
                  <a:srgbClr val="000000"/>
                </a:solidFill>
                <a:latin typeface="Aptos" panose="020B0004020202020204" pitchFamily="34" charset="0"/>
                <a:ea typeface="Source Sans Pro" panose="020B0503030403020204" pitchFamily="34" charset="0"/>
              </a:rPr>
              <a:t>Building capabilities to meet P-25 standards and support existing capabilities through life cycle replacement of equipment. Projects must align with the Statewide Communication Interoperable Plan (SCIP) and comply with other requirements as determined by the Statewide Interoperability Coordinator (SWIC).</a:t>
            </a:r>
          </a:p>
        </p:txBody>
      </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(6) - What is the Request for Application (RFA), and which application should I choose?</a:t>
            </a:r>
          </a:p>
        </p:txBody>
      </p:sp>
    </p:spTree>
    <p:extLst>
      <p:ext uri="{BB962C8B-B14F-4D97-AF65-F5344CB8AC3E}">
        <p14:creationId xmlns:p14="http://schemas.microsoft.com/office/powerpoint/2010/main" val="3034474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993E1DB-47FB-F405-E9C2-D0207F178BDD}"/>
              </a:ext>
            </a:extLst>
          </p:cNvPr>
          <p:cNvSpPr>
            <a:spLocks noGrp="1"/>
          </p:cNvSpPr>
          <p:nvPr>
            <p:ph type="title"/>
          </p:nvPr>
        </p:nvSpPr>
        <p:spPr>
          <a:xfrm>
            <a:off x="0" y="0"/>
            <a:ext cx="12191995" cy="1590741"/>
          </a:xfrm>
        </p:spPr>
        <p:txBody>
          <a:bodyPr>
            <a:normAutofit/>
          </a:bodyPr>
          <a:lstStyle/>
          <a:p>
            <a:pPr algn="ctr"/>
            <a:r>
              <a:rPr lang="en-US" sz="4000" dirty="0">
                <a:solidFill>
                  <a:srgbClr val="FFFFFF"/>
                </a:solidFill>
                <a:latin typeface="Aptos" panose="020B0004020202020204" pitchFamily="34" charset="0"/>
              </a:rPr>
              <a:t>The State Homeland Security Grant Program</a:t>
            </a:r>
          </a:p>
        </p:txBody>
      </p:sp>
      <p:sp>
        <p:nvSpPr>
          <p:cNvPr id="6" name="Footer Placeholder 5">
            <a:extLst>
              <a:ext uri="{FF2B5EF4-FFF2-40B4-BE49-F238E27FC236}">
                <a16:creationId xmlns:a16="http://schemas.microsoft.com/office/drawing/2014/main" id="{9067AB34-8FD7-23B1-1E75-469ABD6F1890}"/>
              </a:ext>
            </a:extLst>
          </p:cNvPr>
          <p:cNvSpPr>
            <a:spLocks noGrp="1"/>
          </p:cNvSpPr>
          <p:nvPr>
            <p:ph type="ftr" sz="quarter" idx="11"/>
          </p:nvPr>
        </p:nvSpPr>
        <p:spPr/>
        <p:txBody>
          <a:bodyPr/>
          <a:lstStyle/>
          <a:p>
            <a:r>
              <a:rPr lang="en-US" dirty="0"/>
              <a:t>Office of the Texas Governor version 1.0.0</a:t>
            </a:r>
          </a:p>
        </p:txBody>
      </p:sp>
      <mc:AlternateContent xmlns:mc="http://schemas.openxmlformats.org/markup-compatibility/2006" xmlns:psez="http://schemas.microsoft.com/office/powerpoint/2016/sectionzoom">
        <mc:Choice Requires="psez">
          <p:graphicFrame>
            <p:nvGraphicFramePr>
              <p:cNvPr id="32" name="Section Zoom 31">
                <a:extLst>
                  <a:ext uri="{FF2B5EF4-FFF2-40B4-BE49-F238E27FC236}">
                    <a16:creationId xmlns:a16="http://schemas.microsoft.com/office/drawing/2014/main" id="{A737FC98-8DAC-59BA-AEB2-2EA07F2F7444}"/>
                  </a:ext>
                </a:extLst>
              </p:cNvPr>
              <p:cNvGraphicFramePr>
                <a:graphicFrameLocks noChangeAspect="1"/>
              </p:cNvGraphicFramePr>
              <p:nvPr>
                <p:extLst>
                  <p:ext uri="{D42A27DB-BD31-4B8C-83A1-F6EECF244321}">
                    <p14:modId xmlns:p14="http://schemas.microsoft.com/office/powerpoint/2010/main" val="1904529122"/>
                  </p:ext>
                </p:extLst>
              </p:nvPr>
            </p:nvGraphicFramePr>
            <p:xfrm>
              <a:off x="422440" y="2193216"/>
              <a:ext cx="2600960" cy="1463040"/>
            </p:xfrm>
            <a:graphic>
              <a:graphicData uri="http://schemas.microsoft.com/office/powerpoint/2016/sectionzoom">
                <psez:sectionZm>
                  <psez:sectionZmObj sectionId="{BA704D3A-C516-47FF-AAB7-7769CDF97BCB}">
                    <psez:zmPr id="{59418C6E-D771-4D27-AD5F-0CDA6DF9EA7E}" transitionDur="1000">
                      <p166:blipFill xmlns:p166="http://schemas.microsoft.com/office/powerpoint/2016/6/main">
                        <a:blip r:embed="rId2"/>
                        <a:stretch>
                          <a:fillRect/>
                        </a:stretch>
                      </p166:blipFill>
                      <p166:spPr xmlns:p166="http://schemas.microsoft.com/office/powerpoint/2016/6/main">
                        <a:xfrm>
                          <a:off x="0" y="0"/>
                          <a:ext cx="2600960" cy="146304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32" name="Section Zoom 31">
                <a:hlinkClick r:id="rId3" action="ppaction://hlinksldjump"/>
                <a:extLst>
                  <a:ext uri="{FF2B5EF4-FFF2-40B4-BE49-F238E27FC236}">
                    <a16:creationId xmlns:a16="http://schemas.microsoft.com/office/drawing/2014/main" id="{A737FC98-8DAC-59BA-AEB2-2EA07F2F7444}"/>
                  </a:ext>
                </a:extLst>
              </p:cNvPr>
              <p:cNvPicPr>
                <a:picLocks noGrp="1" noRot="1" noChangeAspect="1" noMove="1" noResize="1" noEditPoints="1" noAdjustHandles="1" noChangeArrowheads="1" noChangeShapeType="1"/>
              </p:cNvPicPr>
              <p:nvPr/>
            </p:nvPicPr>
            <p:blipFill>
              <a:blip r:embed="rId4"/>
              <a:stretch>
                <a:fillRect/>
              </a:stretch>
            </p:blipFill>
            <p:spPr>
              <a:xfrm>
                <a:off x="422440" y="2193216"/>
                <a:ext cx="2600960" cy="146304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34" name="Section Zoom 33">
                <a:extLst>
                  <a:ext uri="{FF2B5EF4-FFF2-40B4-BE49-F238E27FC236}">
                    <a16:creationId xmlns:a16="http://schemas.microsoft.com/office/drawing/2014/main" id="{2DB34BB8-E3F7-2804-E4B1-250DA139996E}"/>
                  </a:ext>
                </a:extLst>
              </p:cNvPr>
              <p:cNvGraphicFramePr>
                <a:graphicFrameLocks noChangeAspect="1"/>
              </p:cNvGraphicFramePr>
              <p:nvPr>
                <p:extLst>
                  <p:ext uri="{D42A27DB-BD31-4B8C-83A1-F6EECF244321}">
                    <p14:modId xmlns:p14="http://schemas.microsoft.com/office/powerpoint/2010/main" val="3293359893"/>
                  </p:ext>
                </p:extLst>
              </p:nvPr>
            </p:nvGraphicFramePr>
            <p:xfrm>
              <a:off x="3388736" y="2193216"/>
              <a:ext cx="2600960" cy="1463040"/>
            </p:xfrm>
            <a:graphic>
              <a:graphicData uri="http://schemas.microsoft.com/office/powerpoint/2016/sectionzoom">
                <psez:sectionZm>
                  <psez:sectionZmObj sectionId="{17682B35-0830-428C-90F0-A45F1F1D7B14}">
                    <psez:zmPr id="{A316D569-6AE4-459E-B96B-85E32FD9F7BC}" transitionDur="1000">
                      <p166:blipFill xmlns:p166="http://schemas.microsoft.com/office/powerpoint/2016/6/main">
                        <a:blip r:embed="rId5"/>
                        <a:stretch>
                          <a:fillRect/>
                        </a:stretch>
                      </p166:blipFill>
                      <p166:spPr xmlns:p166="http://schemas.microsoft.com/office/powerpoint/2016/6/main">
                        <a:xfrm>
                          <a:off x="0" y="0"/>
                          <a:ext cx="2600960" cy="146304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34" name="Section Zoom 33">
                <a:hlinkClick r:id="rId6" action="ppaction://hlinksldjump"/>
                <a:extLst>
                  <a:ext uri="{FF2B5EF4-FFF2-40B4-BE49-F238E27FC236}">
                    <a16:creationId xmlns:a16="http://schemas.microsoft.com/office/drawing/2014/main" id="{2DB34BB8-E3F7-2804-E4B1-250DA139996E}"/>
                  </a:ext>
                </a:extLst>
              </p:cNvPr>
              <p:cNvPicPr>
                <a:picLocks noGrp="1" noRot="1" noChangeAspect="1" noMove="1" noResize="1" noEditPoints="1" noAdjustHandles="1" noChangeArrowheads="1" noChangeShapeType="1"/>
              </p:cNvPicPr>
              <p:nvPr/>
            </p:nvPicPr>
            <p:blipFill>
              <a:blip r:embed="rId7"/>
              <a:stretch>
                <a:fillRect/>
              </a:stretch>
            </p:blipFill>
            <p:spPr>
              <a:xfrm>
                <a:off x="3388736" y="2193216"/>
                <a:ext cx="2600960" cy="146304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36" name="Section Zoom 35">
                <a:extLst>
                  <a:ext uri="{FF2B5EF4-FFF2-40B4-BE49-F238E27FC236}">
                    <a16:creationId xmlns:a16="http://schemas.microsoft.com/office/drawing/2014/main" id="{36F9950E-EB4F-A854-A324-0E07436C7895}"/>
                  </a:ext>
                </a:extLst>
              </p:cNvPr>
              <p:cNvGraphicFramePr>
                <a:graphicFrameLocks noChangeAspect="1"/>
              </p:cNvGraphicFramePr>
              <p:nvPr>
                <p:extLst>
                  <p:ext uri="{D42A27DB-BD31-4B8C-83A1-F6EECF244321}">
                    <p14:modId xmlns:p14="http://schemas.microsoft.com/office/powerpoint/2010/main" val="1866953681"/>
                  </p:ext>
                </p:extLst>
              </p:nvPr>
            </p:nvGraphicFramePr>
            <p:xfrm>
              <a:off x="6319574" y="2193216"/>
              <a:ext cx="2600960" cy="1463040"/>
            </p:xfrm>
            <a:graphic>
              <a:graphicData uri="http://schemas.microsoft.com/office/powerpoint/2016/sectionzoom">
                <psez:sectionZm>
                  <psez:sectionZmObj sectionId="{876A1E39-F59D-46A1-A95E-E9DAAD403008}">
                    <psez:zmPr id="{7F805F9B-9804-4195-8F3C-4E2FF8E91303}" transitionDur="1000">
                      <p166:blipFill xmlns:p166="http://schemas.microsoft.com/office/powerpoint/2016/6/main">
                        <a:blip r:embed="rId8"/>
                        <a:stretch>
                          <a:fillRect/>
                        </a:stretch>
                      </p166:blipFill>
                      <p166:spPr xmlns:p166="http://schemas.microsoft.com/office/powerpoint/2016/6/main">
                        <a:xfrm>
                          <a:off x="0" y="0"/>
                          <a:ext cx="2600960" cy="146304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36" name="Section Zoom 35">
                <a:hlinkClick r:id="rId9" action="ppaction://hlinksldjump"/>
                <a:extLst>
                  <a:ext uri="{FF2B5EF4-FFF2-40B4-BE49-F238E27FC236}">
                    <a16:creationId xmlns:a16="http://schemas.microsoft.com/office/drawing/2014/main" id="{36F9950E-EB4F-A854-A324-0E07436C7895}"/>
                  </a:ext>
                </a:extLst>
              </p:cNvPr>
              <p:cNvPicPr>
                <a:picLocks noGrp="1" noRot="1" noChangeAspect="1" noMove="1" noResize="1" noEditPoints="1" noAdjustHandles="1" noChangeArrowheads="1" noChangeShapeType="1"/>
              </p:cNvPicPr>
              <p:nvPr/>
            </p:nvPicPr>
            <p:blipFill>
              <a:blip r:embed="rId10"/>
              <a:stretch>
                <a:fillRect/>
              </a:stretch>
            </p:blipFill>
            <p:spPr>
              <a:xfrm>
                <a:off x="6319574" y="2193216"/>
                <a:ext cx="2600960" cy="146304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38" name="Section Zoom 37">
                <a:extLst>
                  <a:ext uri="{FF2B5EF4-FFF2-40B4-BE49-F238E27FC236}">
                    <a16:creationId xmlns:a16="http://schemas.microsoft.com/office/drawing/2014/main" id="{F86E28B1-BF51-8B80-95AD-334CA794649F}"/>
                  </a:ext>
                </a:extLst>
              </p:cNvPr>
              <p:cNvGraphicFramePr>
                <a:graphicFrameLocks noChangeAspect="1"/>
              </p:cNvGraphicFramePr>
              <p:nvPr>
                <p:extLst>
                  <p:ext uri="{D42A27DB-BD31-4B8C-83A1-F6EECF244321}">
                    <p14:modId xmlns:p14="http://schemas.microsoft.com/office/powerpoint/2010/main" val="901792099"/>
                  </p:ext>
                </p:extLst>
              </p:nvPr>
            </p:nvGraphicFramePr>
            <p:xfrm>
              <a:off x="9321328" y="2212014"/>
              <a:ext cx="2600960" cy="1463040"/>
            </p:xfrm>
            <a:graphic>
              <a:graphicData uri="http://schemas.microsoft.com/office/powerpoint/2016/sectionzoom">
                <psez:sectionZm>
                  <psez:sectionZmObj sectionId="{DE0F1362-0ED0-462C-A187-4FBF48CD2C6B}">
                    <psez:zmPr id="{96FA4A2A-3ED8-4B6F-9373-5ADD8D4201B5}" transitionDur="1000">
                      <p166:blipFill xmlns:p166="http://schemas.microsoft.com/office/powerpoint/2016/6/main">
                        <a:blip r:embed="rId11"/>
                        <a:stretch>
                          <a:fillRect/>
                        </a:stretch>
                      </p166:blipFill>
                      <p166:spPr xmlns:p166="http://schemas.microsoft.com/office/powerpoint/2016/6/main">
                        <a:xfrm>
                          <a:off x="0" y="0"/>
                          <a:ext cx="2600960" cy="146304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38" name="Section Zoom 37">
                <a:hlinkClick r:id="rId12" action="ppaction://hlinksldjump"/>
                <a:extLst>
                  <a:ext uri="{FF2B5EF4-FFF2-40B4-BE49-F238E27FC236}">
                    <a16:creationId xmlns:a16="http://schemas.microsoft.com/office/drawing/2014/main" id="{F86E28B1-BF51-8B80-95AD-334CA794649F}"/>
                  </a:ext>
                </a:extLst>
              </p:cNvPr>
              <p:cNvPicPr>
                <a:picLocks noGrp="1" noRot="1" noChangeAspect="1" noMove="1" noResize="1" noEditPoints="1" noAdjustHandles="1" noChangeArrowheads="1" noChangeShapeType="1"/>
              </p:cNvPicPr>
              <p:nvPr/>
            </p:nvPicPr>
            <p:blipFill>
              <a:blip r:embed="rId13"/>
              <a:stretch>
                <a:fillRect/>
              </a:stretch>
            </p:blipFill>
            <p:spPr>
              <a:xfrm>
                <a:off x="9321328" y="2212014"/>
                <a:ext cx="2600960" cy="146304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40" name="Section Zoom 39">
                <a:extLst>
                  <a:ext uri="{FF2B5EF4-FFF2-40B4-BE49-F238E27FC236}">
                    <a16:creationId xmlns:a16="http://schemas.microsoft.com/office/drawing/2014/main" id="{806565B4-979E-E938-286C-863CD5E6AB47}"/>
                  </a:ext>
                </a:extLst>
              </p:cNvPr>
              <p:cNvGraphicFramePr>
                <a:graphicFrameLocks noChangeAspect="1"/>
              </p:cNvGraphicFramePr>
              <p:nvPr>
                <p:extLst>
                  <p:ext uri="{D42A27DB-BD31-4B8C-83A1-F6EECF244321}">
                    <p14:modId xmlns:p14="http://schemas.microsoft.com/office/powerpoint/2010/main" val="2896171345"/>
                  </p:ext>
                </p:extLst>
              </p:nvPr>
            </p:nvGraphicFramePr>
            <p:xfrm>
              <a:off x="9321328" y="4350404"/>
              <a:ext cx="2600960" cy="1463040"/>
            </p:xfrm>
            <a:graphic>
              <a:graphicData uri="http://schemas.microsoft.com/office/powerpoint/2016/sectionzoom">
                <psez:sectionZm>
                  <psez:sectionZmObj sectionId="{D40FA809-4B90-467F-93E1-1EF5D4318F03}">
                    <psez:zmPr id="{E5421E5D-B9F6-485F-8D3A-7C93822808D0}" transitionDur="1000">
                      <p166:blipFill xmlns:p166="http://schemas.microsoft.com/office/powerpoint/2016/6/main">
                        <a:blip r:embed="rId14"/>
                        <a:stretch>
                          <a:fillRect/>
                        </a:stretch>
                      </p166:blipFill>
                      <p166:spPr xmlns:p166="http://schemas.microsoft.com/office/powerpoint/2016/6/main">
                        <a:xfrm>
                          <a:off x="0" y="0"/>
                          <a:ext cx="2600960" cy="146304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40" name="Section Zoom 39">
                <a:hlinkClick r:id="rId15" action="ppaction://hlinksldjump"/>
                <a:extLst>
                  <a:ext uri="{FF2B5EF4-FFF2-40B4-BE49-F238E27FC236}">
                    <a16:creationId xmlns:a16="http://schemas.microsoft.com/office/drawing/2014/main" id="{806565B4-979E-E938-286C-863CD5E6AB47}"/>
                  </a:ext>
                </a:extLst>
              </p:cNvPr>
              <p:cNvPicPr>
                <a:picLocks noGrp="1" noRot="1" noChangeAspect="1" noMove="1" noResize="1" noEditPoints="1" noAdjustHandles="1" noChangeArrowheads="1" noChangeShapeType="1"/>
              </p:cNvPicPr>
              <p:nvPr/>
            </p:nvPicPr>
            <p:blipFill>
              <a:blip r:embed="rId16"/>
              <a:stretch>
                <a:fillRect/>
              </a:stretch>
            </p:blipFill>
            <p:spPr>
              <a:xfrm>
                <a:off x="9321328" y="4350404"/>
                <a:ext cx="2600960" cy="146304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42" name="Section Zoom 41">
                <a:extLst>
                  <a:ext uri="{FF2B5EF4-FFF2-40B4-BE49-F238E27FC236}">
                    <a16:creationId xmlns:a16="http://schemas.microsoft.com/office/drawing/2014/main" id="{61ECCFFA-1C50-7A38-CEA1-BB5F008017C3}"/>
                  </a:ext>
                </a:extLst>
              </p:cNvPr>
              <p:cNvGraphicFramePr>
                <a:graphicFrameLocks noChangeAspect="1"/>
              </p:cNvGraphicFramePr>
              <p:nvPr>
                <p:extLst>
                  <p:ext uri="{D42A27DB-BD31-4B8C-83A1-F6EECF244321}">
                    <p14:modId xmlns:p14="http://schemas.microsoft.com/office/powerpoint/2010/main" val="3790913281"/>
                  </p:ext>
                </p:extLst>
              </p:nvPr>
            </p:nvGraphicFramePr>
            <p:xfrm>
              <a:off x="422440" y="4350404"/>
              <a:ext cx="2600960" cy="1463040"/>
            </p:xfrm>
            <a:graphic>
              <a:graphicData uri="http://schemas.microsoft.com/office/powerpoint/2016/sectionzoom">
                <psez:sectionZm>
                  <psez:sectionZmObj sectionId="{042B3CCD-B53C-4961-9E18-2EFADD18DC70}">
                    <psez:zmPr id="{975CFB03-F2DD-451D-807C-A951E043AFC9}" transitionDur="1000">
                      <p166:blipFill xmlns:p166="http://schemas.microsoft.com/office/powerpoint/2016/6/main">
                        <a:blip r:embed="rId17"/>
                        <a:stretch>
                          <a:fillRect/>
                        </a:stretch>
                      </p166:blipFill>
                      <p166:spPr xmlns:p166="http://schemas.microsoft.com/office/powerpoint/2016/6/main">
                        <a:xfrm>
                          <a:off x="0" y="0"/>
                          <a:ext cx="2600960" cy="146304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42" name="Section Zoom 41">
                <a:hlinkClick r:id="rId18" action="ppaction://hlinksldjump"/>
                <a:extLst>
                  <a:ext uri="{FF2B5EF4-FFF2-40B4-BE49-F238E27FC236}">
                    <a16:creationId xmlns:a16="http://schemas.microsoft.com/office/drawing/2014/main" id="{61ECCFFA-1C50-7A38-CEA1-BB5F008017C3}"/>
                  </a:ext>
                </a:extLst>
              </p:cNvPr>
              <p:cNvPicPr>
                <a:picLocks noGrp="1" noRot="1" noChangeAspect="1" noMove="1" noResize="1" noEditPoints="1" noAdjustHandles="1" noChangeArrowheads="1" noChangeShapeType="1"/>
              </p:cNvPicPr>
              <p:nvPr/>
            </p:nvPicPr>
            <p:blipFill>
              <a:blip r:embed="rId19"/>
              <a:stretch>
                <a:fillRect/>
              </a:stretch>
            </p:blipFill>
            <p:spPr>
              <a:xfrm>
                <a:off x="422440" y="4350404"/>
                <a:ext cx="2600960" cy="146304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45" name="Section Zoom 44">
                <a:extLst>
                  <a:ext uri="{FF2B5EF4-FFF2-40B4-BE49-F238E27FC236}">
                    <a16:creationId xmlns:a16="http://schemas.microsoft.com/office/drawing/2014/main" id="{D1871828-A701-9A89-E02A-4F43399B940A}"/>
                  </a:ext>
                </a:extLst>
              </p:cNvPr>
              <p:cNvGraphicFramePr>
                <a:graphicFrameLocks noChangeAspect="1"/>
              </p:cNvGraphicFramePr>
              <p:nvPr>
                <p:extLst>
                  <p:ext uri="{D42A27DB-BD31-4B8C-83A1-F6EECF244321}">
                    <p14:modId xmlns:p14="http://schemas.microsoft.com/office/powerpoint/2010/main" val="2611028892"/>
                  </p:ext>
                </p:extLst>
              </p:nvPr>
            </p:nvGraphicFramePr>
            <p:xfrm>
              <a:off x="3388736" y="4350404"/>
              <a:ext cx="2600960" cy="1463040"/>
            </p:xfrm>
            <a:graphic>
              <a:graphicData uri="http://schemas.microsoft.com/office/powerpoint/2016/sectionzoom">
                <psez:sectionZm>
                  <psez:sectionZmObj sectionId="{9B7DB6E8-10AA-425F-90DC-CA3B3A0FB5EB}">
                    <psez:zmPr id="{6CC7A8EF-F571-43F9-A3A2-572628393CE9}" transitionDur="1000">
                      <p166:blipFill xmlns:p166="http://schemas.microsoft.com/office/powerpoint/2016/6/main">
                        <a:blip r:embed="rId20"/>
                        <a:stretch>
                          <a:fillRect/>
                        </a:stretch>
                      </p166:blipFill>
                      <p166:spPr xmlns:p166="http://schemas.microsoft.com/office/powerpoint/2016/6/main">
                        <a:xfrm>
                          <a:off x="0" y="0"/>
                          <a:ext cx="2600960" cy="146304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45" name="Section Zoom 44">
                <a:hlinkClick r:id="rId21" action="ppaction://hlinksldjump"/>
                <a:extLst>
                  <a:ext uri="{FF2B5EF4-FFF2-40B4-BE49-F238E27FC236}">
                    <a16:creationId xmlns:a16="http://schemas.microsoft.com/office/drawing/2014/main" id="{D1871828-A701-9A89-E02A-4F43399B940A}"/>
                  </a:ext>
                </a:extLst>
              </p:cNvPr>
              <p:cNvPicPr>
                <a:picLocks noGrp="1" noRot="1" noChangeAspect="1" noMove="1" noResize="1" noEditPoints="1" noAdjustHandles="1" noChangeArrowheads="1" noChangeShapeType="1"/>
              </p:cNvPicPr>
              <p:nvPr/>
            </p:nvPicPr>
            <p:blipFill>
              <a:blip r:embed="rId22"/>
              <a:stretch>
                <a:fillRect/>
              </a:stretch>
            </p:blipFill>
            <p:spPr>
              <a:xfrm>
                <a:off x="3388736" y="4350404"/>
                <a:ext cx="2600960" cy="146304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49" name="Section Zoom 48">
                <a:extLst>
                  <a:ext uri="{FF2B5EF4-FFF2-40B4-BE49-F238E27FC236}">
                    <a16:creationId xmlns:a16="http://schemas.microsoft.com/office/drawing/2014/main" id="{88E9C7B2-7EAF-387A-6D15-C8732B349A5A}"/>
                  </a:ext>
                </a:extLst>
              </p:cNvPr>
              <p:cNvGraphicFramePr>
                <a:graphicFrameLocks noChangeAspect="1"/>
              </p:cNvGraphicFramePr>
              <p:nvPr>
                <p:extLst>
                  <p:ext uri="{D42A27DB-BD31-4B8C-83A1-F6EECF244321}">
                    <p14:modId xmlns:p14="http://schemas.microsoft.com/office/powerpoint/2010/main" val="54026437"/>
                  </p:ext>
                </p:extLst>
              </p:nvPr>
            </p:nvGraphicFramePr>
            <p:xfrm>
              <a:off x="6323642" y="4350404"/>
              <a:ext cx="2600960" cy="1463040"/>
            </p:xfrm>
            <a:graphic>
              <a:graphicData uri="http://schemas.microsoft.com/office/powerpoint/2016/sectionzoom">
                <psez:sectionZm>
                  <psez:sectionZmObj sectionId="{6FB86906-D3B9-4064-A36E-1BFDDD003DE2}">
                    <psez:zmPr id="{548E751D-262D-43AC-9889-67F16AE097BF}" transitionDur="1000">
                      <p166:blipFill xmlns:p166="http://schemas.microsoft.com/office/powerpoint/2016/6/main">
                        <a:blip r:embed="rId23"/>
                        <a:stretch>
                          <a:fillRect/>
                        </a:stretch>
                      </p166:blipFill>
                      <p166:spPr xmlns:p166="http://schemas.microsoft.com/office/powerpoint/2016/6/main">
                        <a:xfrm>
                          <a:off x="0" y="0"/>
                          <a:ext cx="2600960" cy="146304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49" name="Section Zoom 48">
                <a:hlinkClick r:id="rId24" action="ppaction://hlinksldjump"/>
                <a:extLst>
                  <a:ext uri="{FF2B5EF4-FFF2-40B4-BE49-F238E27FC236}">
                    <a16:creationId xmlns:a16="http://schemas.microsoft.com/office/drawing/2014/main" id="{88E9C7B2-7EAF-387A-6D15-C8732B349A5A}"/>
                  </a:ext>
                </a:extLst>
              </p:cNvPr>
              <p:cNvPicPr>
                <a:picLocks noGrp="1" noRot="1" noChangeAspect="1" noMove="1" noResize="1" noEditPoints="1" noAdjustHandles="1" noChangeArrowheads="1" noChangeShapeType="1"/>
              </p:cNvPicPr>
              <p:nvPr/>
            </p:nvPicPr>
            <p:blipFill>
              <a:blip r:embed="rId25"/>
              <a:stretch>
                <a:fillRect/>
              </a:stretch>
            </p:blipFill>
            <p:spPr>
              <a:xfrm>
                <a:off x="6323642" y="4350404"/>
                <a:ext cx="2600960" cy="1463040"/>
              </a:xfrm>
              <a:prstGeom prst="roundRect">
                <a:avLst>
                  <a:gd name="adj" fmla="val 8594"/>
                </a:avLst>
              </a:prstGeom>
              <a:solidFill>
                <a:srgbClr val="FFFFFF">
                  <a:shade val="85000"/>
                </a:srgbClr>
              </a:solidFill>
              <a:ln>
                <a:noFill/>
              </a:ln>
              <a:effectLst/>
            </p:spPr>
          </p:pic>
        </mc:Fallback>
      </mc:AlternateContent>
      <p:sp>
        <p:nvSpPr>
          <p:cNvPr id="3" name="TextBox 2">
            <a:extLst>
              <a:ext uri="{FF2B5EF4-FFF2-40B4-BE49-F238E27FC236}">
                <a16:creationId xmlns:a16="http://schemas.microsoft.com/office/drawing/2014/main" id="{2FAC3A2D-9C39-B5C2-E79F-5A58FF6122B3}"/>
              </a:ext>
            </a:extLst>
          </p:cNvPr>
          <p:cNvSpPr txBox="1"/>
          <p:nvPr/>
        </p:nvSpPr>
        <p:spPr>
          <a:xfrm>
            <a:off x="1" y="1590741"/>
            <a:ext cx="12191994" cy="369332"/>
          </a:xfrm>
          <a:prstGeom prst="rect">
            <a:avLst/>
          </a:prstGeom>
          <a:noFill/>
        </p:spPr>
        <p:txBody>
          <a:bodyPr wrap="square" rtlCol="0">
            <a:spAutoFit/>
          </a:bodyPr>
          <a:lstStyle/>
          <a:p>
            <a:pPr algn="ctr"/>
            <a:r>
              <a:rPr lang="en-US" dirty="0"/>
              <a:t>Click on the slides below to access the section you'd like to view.</a:t>
            </a:r>
          </a:p>
        </p:txBody>
      </p:sp>
    </p:spTree>
    <p:extLst>
      <p:ext uri="{BB962C8B-B14F-4D97-AF65-F5344CB8AC3E}">
        <p14:creationId xmlns:p14="http://schemas.microsoft.com/office/powerpoint/2010/main" val="34448782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433507" y="1980575"/>
            <a:ext cx="9477378" cy="4472311"/>
          </a:xfrm>
          <a:prstGeom prst="rect">
            <a:avLst/>
          </a:prstGeom>
        </p:spPr>
        <p:txBody>
          <a:bodyPr vert="horz" lIns="91440" tIns="45720" rIns="91440" bIns="45720" rtlCol="0">
            <a:no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marR="0" lvl="0" indent="0" algn="l" defTabSz="914411" rtl="0" eaLnBrk="1" fontAlgn="auto" latinLnBrk="0" hangingPunct="1">
              <a:lnSpc>
                <a:spcPct val="100000"/>
              </a:lnSpc>
              <a:spcBef>
                <a:spcPts val="1001"/>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1E1E1E"/>
                </a:solidFill>
                <a:effectLst/>
                <a:uLnTx/>
                <a:uFillTx/>
                <a:latin typeface="Aptos" panose="020B0004020202020204" pitchFamily="34" charset="0"/>
                <a:ea typeface="Source Sans Pro" panose="020B0503030403020204" pitchFamily="34" charset="0"/>
              </a:rPr>
              <a:t>Each RFA will request certain types of projects called “Investment Areas”. Each applicant is required to fall into one of these Investment Areas. The Investment Areas are (cont.):</a:t>
            </a:r>
          </a:p>
          <a:p>
            <a:pPr marL="342904" indent="-342904">
              <a:lnSpc>
                <a:spcPct val="100000"/>
              </a:lnSpc>
              <a:buFont typeface="+mj-lt"/>
              <a:buAutoNum type="arabicPeriod" startAt="7"/>
            </a:pPr>
            <a:r>
              <a:rPr lang="en-US" sz="1400" b="1" dirty="0">
                <a:latin typeface="Aptos" panose="020B0004020202020204" pitchFamily="34" charset="0"/>
                <a:ea typeface="Source Sans Pro" panose="020B0503030403020204" pitchFamily="34" charset="0"/>
              </a:rPr>
              <a:t>Planning - Homeland Security </a:t>
            </a:r>
            <a:r>
              <a:rPr lang="en-US" sz="1400" dirty="0">
                <a:latin typeface="Aptos" panose="020B0004020202020204" pitchFamily="34" charset="0"/>
                <a:ea typeface="Source Sans Pro" panose="020B0503030403020204" pitchFamily="34" charset="0"/>
              </a:rPr>
              <a:t>- </a:t>
            </a:r>
            <a:r>
              <a:rPr lang="en-US" sz="1400" dirty="0">
                <a:solidFill>
                  <a:srgbClr val="000000"/>
                </a:solidFill>
                <a:latin typeface="Aptos" panose="020B0004020202020204" pitchFamily="34" charset="0"/>
                <a:ea typeface="Source Sans Pro" panose="020B0503030403020204" pitchFamily="34" charset="0"/>
              </a:rPr>
              <a:t>Development of state and regional risk and preparedness assessments. Core capability development planning, to include typing and tracking of equipment and special response teams. Planning and execution of training and exercises focused on terrorism prevention, protection and response. Multi-jurisdictional operational planning to include plans for regional operational coordination of terrorism prevention, protection, and response capabilities. Maintaining or updating Emergency Operations Plans.</a:t>
            </a:r>
            <a:endParaRPr lang="en-US" sz="1400" b="1" dirty="0">
              <a:latin typeface="Aptos" panose="020B0004020202020204" pitchFamily="34" charset="0"/>
              <a:ea typeface="Source Sans Pro" panose="020B0503030403020204" pitchFamily="34" charset="0"/>
            </a:endParaRPr>
          </a:p>
          <a:p>
            <a:pPr marL="342904" indent="-342904">
              <a:lnSpc>
                <a:spcPct val="100000"/>
              </a:lnSpc>
              <a:buFont typeface="+mj-lt"/>
              <a:buAutoNum type="arabicPeriod" startAt="7"/>
            </a:pPr>
            <a:r>
              <a:rPr lang="en-US" sz="1400" b="1" dirty="0">
                <a:latin typeface="Aptos" panose="020B0004020202020204" pitchFamily="34" charset="0"/>
                <a:ea typeface="Source Sans Pro" panose="020B0503030403020204" pitchFamily="34" charset="0"/>
              </a:rPr>
              <a:t>Protection of Soft Targets/Crowded Places </a:t>
            </a:r>
            <a:r>
              <a:rPr lang="en-US" sz="1400" dirty="0">
                <a:latin typeface="Aptos" panose="020B0004020202020204" pitchFamily="34" charset="0"/>
                <a:ea typeface="Source Sans Pro" panose="020B0503030403020204" pitchFamily="34" charset="0"/>
              </a:rPr>
              <a:t>- </a:t>
            </a:r>
            <a:r>
              <a:rPr lang="en-US" sz="1400" dirty="0">
                <a:solidFill>
                  <a:srgbClr val="000000"/>
                </a:solidFill>
                <a:latin typeface="Aptos" panose="020B0004020202020204" pitchFamily="34" charset="0"/>
                <a:ea typeface="Source Sans Pro" panose="020B0503030403020204" pitchFamily="34" charset="0"/>
              </a:rPr>
              <a:t>Projects to enhance security of locations such as transportation centers, parks, restaurants, shopping centers, special event venues, and similar facilities. Examples include but are not limited to: Operational overtime; Physical security enhancements such as cameras, screening equipment, lighting, access controls, fencing; and Projects to purchase equipment needed by, or secure training for, law enforcement and other emergency management personnel in order to prevent, protect, or respond to incidents at these types of locations. </a:t>
            </a:r>
            <a:endParaRPr lang="en-US" sz="1400" dirty="0">
              <a:latin typeface="Aptos" panose="020B0004020202020204" pitchFamily="34" charset="0"/>
              <a:ea typeface="Source Sans Pro" panose="020B0503030403020204" pitchFamily="34" charset="0"/>
            </a:endParaRPr>
          </a:p>
          <a:p>
            <a:pPr marL="342904" indent="-342904">
              <a:lnSpc>
                <a:spcPct val="100000"/>
              </a:lnSpc>
              <a:buFont typeface="+mj-lt"/>
              <a:buAutoNum type="arabicPeriod" startAt="7"/>
            </a:pPr>
            <a:r>
              <a:rPr lang="en-US" sz="1400" b="1" dirty="0">
                <a:latin typeface="Aptos" panose="020B0004020202020204" pitchFamily="34" charset="0"/>
                <a:ea typeface="Source Sans Pro" panose="020B0503030403020204" pitchFamily="34" charset="0"/>
              </a:rPr>
              <a:t>Support of First Responder Capabilities - </a:t>
            </a:r>
            <a:r>
              <a:rPr lang="en-US" sz="1400" dirty="0">
                <a:solidFill>
                  <a:srgbClr val="000000"/>
                </a:solidFill>
                <a:latin typeface="Aptos" panose="020B0004020202020204" pitchFamily="34" charset="0"/>
                <a:ea typeface="Source Sans Pro" panose="020B0503030403020204" pitchFamily="34" charset="0"/>
              </a:rPr>
              <a:t>Projects supporting first responder training and equipment needs, including the purchase of PPE and closely related investments to protect first responders and provide them with the resources needed in the prevention, protection and response to terrorism, active shooter, or other similar incidents.</a:t>
            </a:r>
            <a:endParaRPr lang="en-US" sz="1400" b="1" dirty="0">
              <a:latin typeface="Aptos" panose="020B0004020202020204" pitchFamily="34" charset="0"/>
              <a:ea typeface="Source Sans Pro" panose="020B0503030403020204" pitchFamily="34" charset="0"/>
            </a:endParaRPr>
          </a:p>
        </p:txBody>
      </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(6) - What is the Request for Application (RFA), and which application should I choose?</a:t>
            </a:r>
          </a:p>
        </p:txBody>
      </p:sp>
    </p:spTree>
    <p:extLst>
      <p:ext uri="{BB962C8B-B14F-4D97-AF65-F5344CB8AC3E}">
        <p14:creationId xmlns:p14="http://schemas.microsoft.com/office/powerpoint/2010/main" val="4040649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2" y="1176312"/>
            <a:ext cx="6598597"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LETPA</a:t>
            </a:r>
          </a:p>
        </p:txBody>
      </p:sp>
      <p:sp>
        <p:nvSpPr>
          <p:cNvPr id="3" name="Content Placeholder 2">
            <a:extLst>
              <a:ext uri="{FF2B5EF4-FFF2-40B4-BE49-F238E27FC236}">
                <a16:creationId xmlns:a16="http://schemas.microsoft.com/office/drawing/2014/main" id="{CD9B6DE1-C6F4-1F95-B27A-D2B97E7D83C8}"/>
              </a:ext>
            </a:extLst>
          </p:cNvPr>
          <p:cNvSpPr>
            <a:spLocks noGrp="1"/>
          </p:cNvSpPr>
          <p:nvPr>
            <p:ph sz="half" idx="1"/>
          </p:nvPr>
        </p:nvSpPr>
        <p:spPr>
          <a:xfrm>
            <a:off x="3685584" y="3512795"/>
            <a:ext cx="6836722" cy="834932"/>
          </a:xfrm>
        </p:spPr>
        <p:txBody>
          <a:bodyPr vert="horz" lIns="91440" tIns="45720" rIns="91440" bIns="45720" rtlCol="0">
            <a:normAutofit/>
          </a:bodyPr>
          <a:lstStyle/>
          <a:p>
            <a:pPr marL="0" indent="0" defTabSz="914400">
              <a:spcBef>
                <a:spcPts val="1000"/>
              </a:spcBef>
              <a:buNone/>
            </a:pPr>
            <a:r>
              <a:rPr lang="en-US" sz="2400" dirty="0">
                <a:solidFill>
                  <a:srgbClr val="FFFFFF"/>
                </a:solidFill>
                <a:effectLst>
                  <a:glow rad="38100">
                    <a:schemeClr val="bg1">
                      <a:lumMod val="85000"/>
                      <a:alpha val="25000"/>
                    </a:schemeClr>
                  </a:glow>
                </a:effectLst>
                <a:latin typeface="Aptos" panose="020B0004020202020204" pitchFamily="34" charset="0"/>
              </a:rPr>
              <a:t>What is Law Enforcement Terrorism Prevention Activities (LETPA)?</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14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433507" y="1980575"/>
            <a:ext cx="9477378" cy="4472311"/>
          </a:xfrm>
          <a:prstGeom prst="rect">
            <a:avLst/>
          </a:prstGeom>
        </p:spPr>
        <p:txBody>
          <a:bodyPr vert="horz" lIns="91440" tIns="45720" rIns="91440" bIns="45720" rtlCol="0">
            <a:no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342900" indent="-342900">
              <a:lnSpc>
                <a:spcPct val="100000"/>
              </a:lnSpc>
              <a:buFont typeface="Arial" panose="020B0604020202020204" pitchFamily="34" charset="0"/>
              <a:buChar char="•"/>
            </a:pPr>
            <a:r>
              <a:rPr lang="en-US" sz="2000" i="0" u="none" strike="noStrike" baseline="0" dirty="0">
                <a:solidFill>
                  <a:srgbClr val="000000"/>
                </a:solidFill>
                <a:latin typeface="Aptos" panose="020B0004020202020204" pitchFamily="34" charset="0"/>
              </a:rPr>
              <a:t>Law Enforcement Terrorism Prevention Activities (LETPA) are expenditures intended to build capabilities and meet resource requirements of law enforcement and supporting agencies in order to fulfill their unique and central role in preventing and protecting against acts of terrorism.*</a:t>
            </a:r>
            <a:endParaRPr lang="en-US" sz="2000" dirty="0">
              <a:solidFill>
                <a:srgbClr val="000000"/>
              </a:solidFill>
              <a:latin typeface="Aptos" panose="020B0004020202020204" pitchFamily="34" charset="0"/>
            </a:endParaRPr>
          </a:p>
          <a:p>
            <a:pPr marL="342900" indent="-342900">
              <a:lnSpc>
                <a:spcPct val="100000"/>
              </a:lnSpc>
              <a:buFont typeface="Arial" panose="020B0604020202020204" pitchFamily="34" charset="0"/>
              <a:buChar char="•"/>
            </a:pPr>
            <a:r>
              <a:rPr lang="en-US" sz="2000" i="0" u="none" strike="noStrike" baseline="0" dirty="0">
                <a:solidFill>
                  <a:srgbClr val="000000"/>
                </a:solidFill>
                <a:latin typeface="Aptos" panose="020B0004020202020204" pitchFamily="34" charset="0"/>
              </a:rPr>
              <a:t>Currently 35% of SHSP funding must be for those projects that can be categorized as LETPA.</a:t>
            </a:r>
          </a:p>
          <a:p>
            <a:pPr marL="342900" indent="-342900">
              <a:lnSpc>
                <a:spcPct val="100000"/>
              </a:lnSpc>
              <a:buFont typeface="Arial" panose="020B0604020202020204" pitchFamily="34" charset="0"/>
              <a:buChar char="•"/>
            </a:pPr>
            <a:r>
              <a:rPr lang="en-US" sz="2000" dirty="0">
                <a:solidFill>
                  <a:srgbClr val="000000"/>
                </a:solidFill>
                <a:latin typeface="Aptos" panose="020B0004020202020204" pitchFamily="34" charset="0"/>
              </a:rPr>
              <a:t>Though these expenditures must have a law enforcement terrorism nexus, not all projects have to be for law enforcement.</a:t>
            </a:r>
          </a:p>
          <a:p>
            <a:pPr marL="342900" indent="-342900">
              <a:lnSpc>
                <a:spcPct val="100000"/>
              </a:lnSpc>
              <a:buFont typeface="Arial" panose="020B0604020202020204" pitchFamily="34" charset="0"/>
              <a:buChar char="•"/>
            </a:pPr>
            <a:r>
              <a:rPr lang="en-US" sz="2000" dirty="0">
                <a:solidFill>
                  <a:srgbClr val="000000"/>
                </a:solidFill>
                <a:latin typeface="Aptos" panose="020B0004020202020204" pitchFamily="34" charset="0"/>
              </a:rPr>
              <a:t>Not all expenditures for Law enforcement can be considered LETPA.</a:t>
            </a:r>
          </a:p>
          <a:p>
            <a:pPr marL="342900" indent="-342900">
              <a:lnSpc>
                <a:spcPct val="100000"/>
              </a:lnSpc>
              <a:buFont typeface="Arial" panose="020B0604020202020204" pitchFamily="34" charset="0"/>
              <a:buChar char="•"/>
            </a:pPr>
            <a:r>
              <a:rPr lang="en-US" sz="2000" dirty="0">
                <a:solidFill>
                  <a:srgbClr val="000000"/>
                </a:solidFill>
                <a:latin typeface="Aptos" panose="020B0004020202020204" pitchFamily="34" charset="0"/>
              </a:rPr>
              <a:t>These projects should be for </a:t>
            </a:r>
            <a:r>
              <a:rPr lang="en-US" sz="2000" b="1" i="1" dirty="0">
                <a:solidFill>
                  <a:srgbClr val="C00000"/>
                </a:solidFill>
                <a:latin typeface="Aptos" panose="020B0004020202020204" pitchFamily="34" charset="0"/>
              </a:rPr>
              <a:t>“Prevention” </a:t>
            </a:r>
            <a:r>
              <a:rPr lang="en-US" sz="2000" dirty="0">
                <a:solidFill>
                  <a:srgbClr val="000000"/>
                </a:solidFill>
                <a:latin typeface="Aptos" panose="020B0004020202020204" pitchFamily="34" charset="0"/>
              </a:rPr>
              <a:t>of terrorism.</a:t>
            </a:r>
          </a:p>
          <a:p>
            <a:pPr marL="0" indent="0">
              <a:lnSpc>
                <a:spcPct val="100000"/>
              </a:lnSpc>
              <a:buNone/>
            </a:pPr>
            <a:endParaRPr lang="en-US" sz="1600" dirty="0">
              <a:solidFill>
                <a:srgbClr val="000000"/>
              </a:solidFill>
              <a:latin typeface="Aptos" panose="020B0004020202020204" pitchFamily="34" charset="0"/>
            </a:endParaRPr>
          </a:p>
          <a:p>
            <a:pPr marL="0" indent="0">
              <a:lnSpc>
                <a:spcPct val="100000"/>
              </a:lnSpc>
              <a:buNone/>
            </a:pPr>
            <a:r>
              <a:rPr lang="en-US" sz="1200" dirty="0">
                <a:solidFill>
                  <a:srgbClr val="000000"/>
                </a:solidFill>
                <a:latin typeface="Aptos" panose="020B0004020202020204" pitchFamily="34" charset="0"/>
              </a:rPr>
              <a:t>*</a:t>
            </a:r>
            <a:r>
              <a:rPr lang="en-US" sz="1200" i="1" u="none" strike="noStrike" baseline="0" dirty="0">
                <a:solidFill>
                  <a:srgbClr val="000000"/>
                </a:solidFill>
                <a:latin typeface="Aptos" panose="020B0004020202020204" pitchFamily="34" charset="0"/>
              </a:rPr>
              <a:t>Abstract definition based on multiple </a:t>
            </a:r>
            <a:r>
              <a:rPr lang="en-US" sz="1200" i="1" dirty="0">
                <a:solidFill>
                  <a:srgbClr val="000000"/>
                </a:solidFill>
                <a:latin typeface="Aptos" panose="020B0004020202020204" pitchFamily="34" charset="0"/>
              </a:rPr>
              <a:t>DHS d</a:t>
            </a:r>
            <a:r>
              <a:rPr lang="en-US" sz="1200" i="1" u="none" strike="noStrike" baseline="0" dirty="0">
                <a:solidFill>
                  <a:srgbClr val="000000"/>
                </a:solidFill>
                <a:latin typeface="Aptos" panose="020B0004020202020204" pitchFamily="34" charset="0"/>
              </a:rPr>
              <a:t>ocuments.</a:t>
            </a:r>
            <a:endParaRPr lang="en-US" sz="1200" i="1" dirty="0">
              <a:latin typeface="Aptos" panose="020B0004020202020204" pitchFamily="34" charset="0"/>
            </a:endParaRPr>
          </a:p>
        </p:txBody>
      </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(7) - What is Law Enforcement Terrorism Prevention Activities (LETPA)?</a:t>
            </a:r>
          </a:p>
        </p:txBody>
      </p:sp>
    </p:spTree>
    <p:extLst>
      <p:ext uri="{BB962C8B-B14F-4D97-AF65-F5344CB8AC3E}">
        <p14:creationId xmlns:p14="http://schemas.microsoft.com/office/powerpoint/2010/main" val="1491754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433507" y="1980575"/>
            <a:ext cx="9477378" cy="4472311"/>
          </a:xfrm>
          <a:prstGeom prst="rect">
            <a:avLst/>
          </a:prstGeom>
        </p:spPr>
        <p:txBody>
          <a:bodyPr vert="horz" lIns="91440" tIns="45720" rIns="91440" bIns="45720" rtlCol="0">
            <a:no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nSpc>
                <a:spcPct val="100000"/>
              </a:lnSpc>
              <a:buNone/>
            </a:pPr>
            <a:r>
              <a:rPr lang="en-US" sz="1800" dirty="0">
                <a:latin typeface="Aptos" panose="020B0004020202020204" pitchFamily="34" charset="0"/>
              </a:rPr>
              <a:t>In order for a project to be considered LETPA it must contain the following three elements:</a:t>
            </a:r>
          </a:p>
          <a:p>
            <a:pPr marL="800105" lvl="1" indent="-342900">
              <a:lnSpc>
                <a:spcPct val="100000"/>
              </a:lnSpc>
              <a:buAutoNum type="arabicPeriod"/>
            </a:pPr>
            <a:r>
              <a:rPr lang="en-US" sz="1700" dirty="0">
                <a:latin typeface="Aptos" panose="020B0004020202020204" pitchFamily="34" charset="0"/>
              </a:rPr>
              <a:t>The activities requested in the application are </a:t>
            </a:r>
            <a:r>
              <a:rPr lang="en-US" sz="1700" b="1" dirty="0">
                <a:latin typeface="Aptos" panose="020B0004020202020204" pitchFamily="34" charset="0"/>
              </a:rPr>
              <a:t>for</a:t>
            </a:r>
            <a:r>
              <a:rPr lang="en-US" sz="1700" dirty="0">
                <a:latin typeface="Aptos" panose="020B0004020202020204" pitchFamily="34" charset="0"/>
              </a:rPr>
              <a:t> or </a:t>
            </a:r>
            <a:r>
              <a:rPr lang="en-US" sz="1700" b="1" dirty="0">
                <a:latin typeface="Aptos" panose="020B0004020202020204" pitchFamily="34" charset="0"/>
              </a:rPr>
              <a:t>in</a:t>
            </a:r>
            <a:r>
              <a:rPr lang="en-US" sz="1700" dirty="0">
                <a:latin typeface="Aptos" panose="020B0004020202020204" pitchFamily="34" charset="0"/>
              </a:rPr>
              <a:t> support of law enforcement.</a:t>
            </a:r>
          </a:p>
          <a:p>
            <a:pPr marL="800105" lvl="1" indent="-342900">
              <a:lnSpc>
                <a:spcPct val="100000"/>
              </a:lnSpc>
              <a:buAutoNum type="arabicPeriod"/>
            </a:pPr>
            <a:r>
              <a:rPr lang="en-US" sz="1700" dirty="0">
                <a:latin typeface="Aptos" panose="020B0004020202020204" pitchFamily="34" charset="0"/>
              </a:rPr>
              <a:t>The activities requested in the application must be to </a:t>
            </a:r>
            <a:r>
              <a:rPr lang="en-US" sz="1700" b="1" dirty="0">
                <a:latin typeface="Aptos" panose="020B0004020202020204" pitchFamily="34" charset="0"/>
              </a:rPr>
              <a:t>Prevent</a:t>
            </a:r>
            <a:r>
              <a:rPr lang="en-US" sz="1700" dirty="0">
                <a:latin typeface="Aptos" panose="020B0004020202020204" pitchFamily="34" charset="0"/>
              </a:rPr>
              <a:t> or </a:t>
            </a:r>
            <a:r>
              <a:rPr lang="en-US" sz="1700" b="1" dirty="0">
                <a:latin typeface="Aptos" panose="020B0004020202020204" pitchFamily="34" charset="0"/>
              </a:rPr>
              <a:t>Protect</a:t>
            </a:r>
            <a:r>
              <a:rPr lang="en-US" sz="1700" dirty="0">
                <a:latin typeface="Aptos" panose="020B0004020202020204" pitchFamily="34" charset="0"/>
              </a:rPr>
              <a:t> from acts of terrorism (</a:t>
            </a:r>
            <a:r>
              <a:rPr lang="en-US" sz="1800" b="1" dirty="0">
                <a:solidFill>
                  <a:srgbClr val="C00000"/>
                </a:solidFill>
                <a:latin typeface="Aptos" panose="020B0004020202020204" pitchFamily="34" charset="0"/>
              </a:rPr>
              <a:t>Not Response</a:t>
            </a:r>
            <a:r>
              <a:rPr lang="en-US" sz="1700" dirty="0">
                <a:latin typeface="Aptos" panose="020B0004020202020204" pitchFamily="34" charset="0"/>
              </a:rPr>
              <a:t>)</a:t>
            </a:r>
          </a:p>
          <a:p>
            <a:pPr marL="800105" lvl="1" indent="-342900">
              <a:lnSpc>
                <a:spcPct val="100000"/>
              </a:lnSpc>
              <a:buAutoNum type="arabicPeriod"/>
            </a:pPr>
            <a:r>
              <a:rPr lang="en-US" sz="1700" dirty="0">
                <a:latin typeface="Aptos" panose="020B0004020202020204" pitchFamily="34" charset="0"/>
              </a:rPr>
              <a:t>Must align with an allowable Core Capability. </a:t>
            </a:r>
            <a:endParaRPr lang="en-US" sz="1700" dirty="0">
              <a:solidFill>
                <a:srgbClr val="1E1E1E"/>
              </a:solidFill>
              <a:latin typeface="Aptos" panose="020B0004020202020204" pitchFamily="34" charset="0"/>
            </a:endParaRPr>
          </a:p>
          <a:p>
            <a:pPr marL="0" indent="0">
              <a:lnSpc>
                <a:spcPct val="100000"/>
              </a:lnSpc>
              <a:buNone/>
            </a:pPr>
            <a:r>
              <a:rPr lang="en-US" sz="1800" dirty="0">
                <a:latin typeface="Aptos" panose="020B0004020202020204" pitchFamily="34" charset="0"/>
              </a:rPr>
              <a:t>The activities requested in your application must align with one of the following Core Capabilities:</a:t>
            </a:r>
          </a:p>
          <a:p>
            <a:pPr marL="800105" lvl="1" indent="-342900">
              <a:lnSpc>
                <a:spcPct val="100000"/>
              </a:lnSpc>
              <a:buAutoNum type="arabicPeriod"/>
            </a:pPr>
            <a:r>
              <a:rPr lang="en-US" sz="1700" dirty="0">
                <a:latin typeface="Aptos" panose="020B0004020202020204" pitchFamily="34" charset="0"/>
              </a:rPr>
              <a:t>Planning</a:t>
            </a:r>
          </a:p>
          <a:p>
            <a:pPr marL="800105" lvl="1" indent="-342900">
              <a:lnSpc>
                <a:spcPct val="100000"/>
              </a:lnSpc>
              <a:buAutoNum type="arabicPeriod"/>
            </a:pPr>
            <a:r>
              <a:rPr lang="en-US" sz="1700" dirty="0">
                <a:latin typeface="Aptos" panose="020B0004020202020204" pitchFamily="34" charset="0"/>
              </a:rPr>
              <a:t>Public Information and Warning</a:t>
            </a:r>
          </a:p>
          <a:p>
            <a:pPr marL="800105" lvl="1" indent="-342900">
              <a:lnSpc>
                <a:spcPct val="100000"/>
              </a:lnSpc>
              <a:buAutoNum type="arabicPeriod"/>
            </a:pPr>
            <a:r>
              <a:rPr lang="en-US" sz="1700" dirty="0">
                <a:latin typeface="Aptos" panose="020B0004020202020204" pitchFamily="34" charset="0"/>
              </a:rPr>
              <a:t>Operational Coordination</a:t>
            </a:r>
          </a:p>
          <a:p>
            <a:pPr marL="800105" lvl="1" indent="-342900">
              <a:lnSpc>
                <a:spcPct val="100000"/>
              </a:lnSpc>
              <a:buAutoNum type="arabicPeriod"/>
            </a:pPr>
            <a:r>
              <a:rPr lang="en-US" sz="1700" dirty="0">
                <a:latin typeface="Aptos" panose="020B0004020202020204" pitchFamily="34" charset="0"/>
              </a:rPr>
              <a:t>Intelligence and Information Sharing</a:t>
            </a:r>
          </a:p>
          <a:p>
            <a:pPr marL="800105" lvl="1" indent="-342900">
              <a:lnSpc>
                <a:spcPct val="100000"/>
              </a:lnSpc>
              <a:buAutoNum type="arabicPeriod"/>
            </a:pPr>
            <a:r>
              <a:rPr lang="en-US" sz="1700" dirty="0">
                <a:latin typeface="Aptos" panose="020B0004020202020204" pitchFamily="34" charset="0"/>
              </a:rPr>
              <a:t>Interdiction and Disruption</a:t>
            </a:r>
          </a:p>
          <a:p>
            <a:pPr marL="800105" lvl="1" indent="-342900">
              <a:lnSpc>
                <a:spcPct val="100000"/>
              </a:lnSpc>
              <a:buAutoNum type="arabicPeriod"/>
            </a:pPr>
            <a:r>
              <a:rPr lang="en-US" sz="1700" dirty="0">
                <a:latin typeface="Aptos" panose="020B0004020202020204" pitchFamily="34" charset="0"/>
              </a:rPr>
              <a:t>Screening, Search and Detection</a:t>
            </a:r>
          </a:p>
          <a:p>
            <a:pPr marL="800105" lvl="1" indent="-342900">
              <a:lnSpc>
                <a:spcPct val="100000"/>
              </a:lnSpc>
              <a:buAutoNum type="arabicPeriod"/>
            </a:pPr>
            <a:r>
              <a:rPr lang="en-US" sz="1700" dirty="0">
                <a:latin typeface="Aptos" panose="020B0004020202020204" pitchFamily="34" charset="0"/>
              </a:rPr>
              <a:t>Forensics and Attribution</a:t>
            </a:r>
          </a:p>
        </p:txBody>
      </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(7) - What is Law Enforcement Terrorism Prevention Activities (LETPA)?</a:t>
            </a:r>
          </a:p>
        </p:txBody>
      </p:sp>
    </p:spTree>
    <p:extLst>
      <p:ext uri="{BB962C8B-B14F-4D97-AF65-F5344CB8AC3E}">
        <p14:creationId xmlns:p14="http://schemas.microsoft.com/office/powerpoint/2010/main" val="3141329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433507" y="1980575"/>
            <a:ext cx="9477378" cy="4472311"/>
          </a:xfrm>
          <a:prstGeom prst="rect">
            <a:avLst/>
          </a:prstGeom>
        </p:spPr>
        <p:txBody>
          <a:bodyPr vert="horz" lIns="91440" tIns="45720" rIns="91440" bIns="45720" rtlCol="0">
            <a:no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nSpc>
                <a:spcPct val="100000"/>
              </a:lnSpc>
              <a:buNone/>
            </a:pPr>
            <a:r>
              <a:rPr lang="en-US" sz="1600" dirty="0">
                <a:latin typeface="Aptos" panose="020B0004020202020204" pitchFamily="34" charset="0"/>
              </a:rPr>
              <a:t>The Core Capabilities most commonly used for LETPA projects are as follows:</a:t>
            </a:r>
          </a:p>
          <a:p>
            <a:pPr marL="342900" indent="-342900">
              <a:lnSpc>
                <a:spcPct val="100000"/>
              </a:lnSpc>
              <a:buAutoNum type="arabicPeriod"/>
            </a:pPr>
            <a:r>
              <a:rPr lang="en-US" sz="1400" b="1" dirty="0">
                <a:latin typeface="Aptos" panose="020B0004020202020204" pitchFamily="34" charset="0"/>
              </a:rPr>
              <a:t>Interdiction and Disruption </a:t>
            </a:r>
            <a:r>
              <a:rPr lang="en-US" sz="1400" dirty="0">
                <a:latin typeface="Aptos" panose="020B0004020202020204" pitchFamily="34" charset="0"/>
              </a:rPr>
              <a:t>- Delay, divert, intercept, halt, apprehend, or secure threats and/or hazards.</a:t>
            </a:r>
          </a:p>
          <a:p>
            <a:pPr marL="342900" indent="-342900">
              <a:lnSpc>
                <a:spcPct val="100000"/>
              </a:lnSpc>
              <a:buFontTx/>
              <a:buAutoNum type="arabicPeriod"/>
            </a:pPr>
            <a:r>
              <a:rPr lang="en-US" sz="1400" b="1" dirty="0">
                <a:latin typeface="Aptos" panose="020B0004020202020204" pitchFamily="34" charset="0"/>
              </a:rPr>
              <a:t>Intelligence and Information Sharing </a:t>
            </a:r>
            <a:r>
              <a:rPr lang="en-US" sz="1400" dirty="0">
                <a:latin typeface="Aptos" panose="020B0004020202020204" pitchFamily="34" charset="0"/>
              </a:rPr>
              <a:t>- Provide timely, accurate, and actionable information resulting from the planning, direction, collection, exploitation, processing, analysis, production, dissemination, evaluation, and feedback of available information concerning physical and cyber threats to the United States, its people, property, or interests; the development, proliferation, or use of WMDs; or any other matter bearing on U.S. national or homeland security by local, state, tribal, territorial, Federal, and other stakeholders. Information sharing is the ability to exchange intelligence, information, data, or knowledge among government or private sector entities, as appropriate.</a:t>
            </a:r>
          </a:p>
          <a:p>
            <a:pPr marL="342900" indent="-342900">
              <a:lnSpc>
                <a:spcPct val="100000"/>
              </a:lnSpc>
              <a:buFontTx/>
              <a:buAutoNum type="arabicPeriod"/>
            </a:pPr>
            <a:r>
              <a:rPr lang="en-US" sz="1400" b="1" dirty="0">
                <a:latin typeface="Aptos" panose="020B0004020202020204" pitchFamily="34" charset="0"/>
              </a:rPr>
              <a:t>Screening, Search and Detection </a:t>
            </a:r>
            <a:r>
              <a:rPr lang="en-US" sz="1400" dirty="0">
                <a:latin typeface="Aptos" panose="020B0004020202020204" pitchFamily="34" charset="0"/>
              </a:rPr>
              <a:t>- Identify, discover, or locate threats and/or hazards through active and passive surveillance and search procedures. This may include the use of systematic examinations and assessments, biosurveillance, sensor technologies, or physical investigation and intelligence.</a:t>
            </a:r>
          </a:p>
          <a:p>
            <a:pPr marL="342900" indent="-342900">
              <a:lnSpc>
                <a:spcPct val="100000"/>
              </a:lnSpc>
              <a:buFontTx/>
              <a:buAutoNum type="arabicPeriod"/>
            </a:pPr>
            <a:r>
              <a:rPr lang="en-US" sz="1400" b="1" dirty="0">
                <a:latin typeface="Aptos" panose="020B0004020202020204" pitchFamily="34" charset="0"/>
              </a:rPr>
              <a:t>Operational Coordination </a:t>
            </a:r>
            <a:r>
              <a:rPr lang="en-US" sz="1400" dirty="0">
                <a:latin typeface="Aptos" panose="020B0004020202020204" pitchFamily="34" charset="0"/>
              </a:rPr>
              <a:t>- Establish and maintain a unified and coordinated operational structure and process that appropriately integrates all critical stakeholders and supports the execution of core capabilities.</a:t>
            </a:r>
          </a:p>
          <a:p>
            <a:pPr marL="342900" indent="-342900">
              <a:lnSpc>
                <a:spcPct val="100000"/>
              </a:lnSpc>
              <a:buFontTx/>
              <a:buAutoNum type="arabicPeriod"/>
            </a:pPr>
            <a:r>
              <a:rPr lang="en-US" sz="1400" b="1" dirty="0">
                <a:latin typeface="Aptos" panose="020B0004020202020204" pitchFamily="34" charset="0"/>
              </a:rPr>
              <a:t>Public Information and Warning</a:t>
            </a:r>
            <a:r>
              <a:rPr lang="en-US" sz="1400" dirty="0">
                <a:latin typeface="Aptos" panose="020B0004020202020204" pitchFamily="34" charset="0"/>
              </a:rPr>
              <a:t> - Deliver coordinated, prompt, reliable, and actionable information to the whole community through the use of clear, consistent, accessible, and culturally and linguistically appropriate methods to effectively relay information regarding any threat or hazard and, as appropriate, the actions being taken, and the assistance being made available.</a:t>
            </a:r>
          </a:p>
        </p:txBody>
      </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(7) - What is Law Enforcement Terrorism Prevention Activities (LETPA)?</a:t>
            </a:r>
          </a:p>
        </p:txBody>
      </p:sp>
    </p:spTree>
    <p:extLst>
      <p:ext uri="{BB962C8B-B14F-4D97-AF65-F5344CB8AC3E}">
        <p14:creationId xmlns:p14="http://schemas.microsoft.com/office/powerpoint/2010/main" val="6662219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357311" y="1980575"/>
            <a:ext cx="9477378" cy="4472311"/>
          </a:xfrm>
          <a:prstGeom prst="rect">
            <a:avLst/>
          </a:prstGeom>
        </p:spPr>
        <p:txBody>
          <a:bodyPr vert="horz" lIns="91440" tIns="45720" rIns="91440" bIns="45720" rtlCol="0">
            <a:no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nSpc>
                <a:spcPct val="100000"/>
              </a:lnSpc>
              <a:buNone/>
            </a:pPr>
            <a:r>
              <a:rPr lang="en-US" sz="2000" dirty="0">
                <a:solidFill>
                  <a:srgbClr val="000000"/>
                </a:solidFill>
                <a:latin typeface="Aptos" panose="020B0004020202020204" pitchFamily="34" charset="0"/>
              </a:rPr>
              <a:t>What are some examples of LETPA projects?</a:t>
            </a:r>
          </a:p>
          <a:p>
            <a:pPr marL="342900" indent="-342900">
              <a:lnSpc>
                <a:spcPct val="100000"/>
              </a:lnSpc>
              <a:buFont typeface="+mj-lt"/>
              <a:buAutoNum type="arabicPeriod"/>
            </a:pPr>
            <a:r>
              <a:rPr lang="en-US" sz="1800" dirty="0">
                <a:solidFill>
                  <a:srgbClr val="000000"/>
                </a:solidFill>
                <a:latin typeface="Aptos" panose="020B0004020202020204" pitchFamily="34" charset="0"/>
              </a:rPr>
              <a:t>The purchase of Law Enforcement SWAT equipment when performing the core capability of Interdiction and disruption of terrorist activities. </a:t>
            </a:r>
          </a:p>
          <a:p>
            <a:pPr marL="342900" indent="-342900">
              <a:lnSpc>
                <a:spcPct val="100000"/>
              </a:lnSpc>
              <a:buFont typeface="+mj-lt"/>
              <a:buAutoNum type="arabicPeriod"/>
            </a:pPr>
            <a:r>
              <a:rPr lang="en-US" sz="1800" dirty="0">
                <a:solidFill>
                  <a:srgbClr val="000000"/>
                </a:solidFill>
                <a:latin typeface="Aptos" panose="020B0004020202020204" pitchFamily="34" charset="0"/>
              </a:rPr>
              <a:t>The funding of a law enforcement fusion center analysist when performing the core capability of intelligence and information sharing in order to identify potential terrorist plots</a:t>
            </a:r>
          </a:p>
          <a:p>
            <a:pPr marL="342900" indent="-342900">
              <a:lnSpc>
                <a:spcPct val="100000"/>
              </a:lnSpc>
              <a:buFont typeface="+mj-lt"/>
              <a:buAutoNum type="arabicPeriod"/>
            </a:pPr>
            <a:r>
              <a:rPr lang="en-US" sz="1800" dirty="0">
                <a:solidFill>
                  <a:srgbClr val="000000"/>
                </a:solidFill>
                <a:latin typeface="Aptos" panose="020B0004020202020204" pitchFamily="34" charset="0"/>
              </a:rPr>
              <a:t>The purchase of X-Ray and bomb disabling robots for a Fire Department Bomb </a:t>
            </a:r>
            <a:r>
              <a:rPr lang="en-US" sz="1800">
                <a:solidFill>
                  <a:srgbClr val="000000"/>
                </a:solidFill>
                <a:latin typeface="Aptos" panose="020B0004020202020204" pitchFamily="34" charset="0"/>
              </a:rPr>
              <a:t>Squad that </a:t>
            </a:r>
            <a:r>
              <a:rPr lang="en-US" sz="1800" dirty="0">
                <a:solidFill>
                  <a:srgbClr val="000000"/>
                </a:solidFill>
                <a:latin typeface="Aptos" panose="020B0004020202020204" pitchFamily="34" charset="0"/>
              </a:rPr>
              <a:t>is working in conjunction with law enforcement to perform the screening search and detection core capability to identify explosive devices and disarm them before doing damage to persons and property. </a:t>
            </a:r>
          </a:p>
          <a:p>
            <a:pPr marL="342900" indent="-342900">
              <a:lnSpc>
                <a:spcPct val="100000"/>
              </a:lnSpc>
              <a:buFont typeface="+mj-lt"/>
              <a:buAutoNum type="arabicPeriod"/>
            </a:pPr>
            <a:r>
              <a:rPr lang="en-US" sz="1800" dirty="0">
                <a:solidFill>
                  <a:srgbClr val="000000"/>
                </a:solidFill>
                <a:latin typeface="Aptos" panose="020B0004020202020204" pitchFamily="34" charset="0"/>
              </a:rPr>
              <a:t>Radiation Detection Equipment used by a Hazardous Materials Team when conducting the core capability of screening, search and detection of Weapons of Mass Destruction (WMD) or Dirty Bombs.</a:t>
            </a:r>
          </a:p>
          <a:p>
            <a:pPr marL="342900" indent="-342900">
              <a:lnSpc>
                <a:spcPct val="100000"/>
              </a:lnSpc>
              <a:buFont typeface="+mj-lt"/>
              <a:buAutoNum type="arabicPeriod"/>
            </a:pPr>
            <a:r>
              <a:rPr lang="en-US" sz="1800" dirty="0">
                <a:solidFill>
                  <a:srgbClr val="000000"/>
                </a:solidFill>
                <a:latin typeface="Aptos" panose="020B0004020202020204" pitchFamily="34" charset="0"/>
              </a:rPr>
              <a:t>Training and the purchase of body armor for EMS personnel assigned to a SWAT team as tactical medics when performing the core capability of interdiction.   </a:t>
            </a:r>
          </a:p>
        </p:txBody>
      </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(7) - What is Law Enforcement Terrorism Prevention Activities (LETPA)?</a:t>
            </a:r>
          </a:p>
        </p:txBody>
      </p:sp>
    </p:spTree>
    <p:extLst>
      <p:ext uri="{BB962C8B-B14F-4D97-AF65-F5344CB8AC3E}">
        <p14:creationId xmlns:p14="http://schemas.microsoft.com/office/powerpoint/2010/main" val="16881439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(7) - What is Law Enforcement Terrorism Prevention Activities (LETPA)?</a:t>
            </a:r>
          </a:p>
        </p:txBody>
      </p:sp>
      <p:graphicFrame>
        <p:nvGraphicFramePr>
          <p:cNvPr id="2" name="Table 1">
            <a:extLst>
              <a:ext uri="{FF2B5EF4-FFF2-40B4-BE49-F238E27FC236}">
                <a16:creationId xmlns:a16="http://schemas.microsoft.com/office/drawing/2014/main" id="{3D2CD7F6-0CA5-44A6-C664-FB8B4CA71B7C}"/>
              </a:ext>
            </a:extLst>
          </p:cNvPr>
          <p:cNvGraphicFramePr>
            <a:graphicFrameLocks noGrp="1"/>
          </p:cNvGraphicFramePr>
          <p:nvPr>
            <p:extLst>
              <p:ext uri="{D42A27DB-BD31-4B8C-83A1-F6EECF244321}">
                <p14:modId xmlns:p14="http://schemas.microsoft.com/office/powerpoint/2010/main" val="3533645804"/>
              </p:ext>
            </p:extLst>
          </p:nvPr>
        </p:nvGraphicFramePr>
        <p:xfrm>
          <a:off x="685796" y="2013373"/>
          <a:ext cx="10972800" cy="4406719"/>
        </p:xfrm>
        <a:graphic>
          <a:graphicData uri="http://schemas.openxmlformats.org/drawingml/2006/table">
            <a:tbl>
              <a:tblPr/>
              <a:tblGrid>
                <a:gridCol w="9549376">
                  <a:extLst>
                    <a:ext uri="{9D8B030D-6E8A-4147-A177-3AD203B41FA5}">
                      <a16:colId xmlns:a16="http://schemas.microsoft.com/office/drawing/2014/main" val="325276024"/>
                    </a:ext>
                  </a:extLst>
                </a:gridCol>
                <a:gridCol w="1423424">
                  <a:extLst>
                    <a:ext uri="{9D8B030D-6E8A-4147-A177-3AD203B41FA5}">
                      <a16:colId xmlns:a16="http://schemas.microsoft.com/office/drawing/2014/main" val="1477207129"/>
                    </a:ext>
                  </a:extLst>
                </a:gridCol>
              </a:tblGrid>
              <a:tr h="172818">
                <a:tc>
                  <a:txBody>
                    <a:bodyPr/>
                    <a:lstStyle/>
                    <a:p>
                      <a:pPr algn="ctr" fontAlgn="b"/>
                      <a:r>
                        <a:rPr lang="en-US" sz="1400" b="1" i="0" u="none" strike="noStrike" dirty="0">
                          <a:solidFill>
                            <a:srgbClr val="FFFFFF"/>
                          </a:solidFill>
                          <a:effectLst/>
                          <a:latin typeface="Aptos" panose="020B0004020202020204" pitchFamily="34" charset="0"/>
                        </a:rPr>
                        <a:t>Allowable LETPA Activity</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b"/>
                      <a:r>
                        <a:rPr lang="en-US" sz="1400" b="1" i="0" u="none" strike="noStrike" dirty="0">
                          <a:solidFill>
                            <a:srgbClr val="FFFFFF"/>
                          </a:solidFill>
                          <a:effectLst/>
                          <a:latin typeface="Aptos" panose="020B0004020202020204" pitchFamily="34" charset="0"/>
                        </a:rPr>
                        <a:t>Source</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3087371537"/>
                  </a:ext>
                </a:extLst>
              </a:tr>
              <a:tr h="245094">
                <a:tc>
                  <a:txBody>
                    <a:bodyPr/>
                    <a:lstStyle/>
                    <a:p>
                      <a:pPr algn="l" fontAlgn="b"/>
                      <a:r>
                        <a:rPr lang="en-US" sz="1000" b="0" i="0" u="none" strike="noStrike" dirty="0">
                          <a:solidFill>
                            <a:srgbClr val="000000"/>
                          </a:solidFill>
                          <a:effectLst/>
                          <a:latin typeface="Aptos" panose="020B0004020202020204" pitchFamily="34" charset="0"/>
                        </a:rPr>
                        <a:t>Building and sustaining preventive radiological and nuclear detection capabilities, including those developed through the Securing the Cities initiative;</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Aptos" panose="020B0004020202020204" pitchFamily="34" charset="0"/>
                        </a:rPr>
                        <a:t>IB473, PGM 2023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6972031"/>
                  </a:ext>
                </a:extLst>
              </a:tr>
              <a:tr h="245094">
                <a:tc>
                  <a:txBody>
                    <a:bodyPr/>
                    <a:lstStyle/>
                    <a:p>
                      <a:pPr algn="l" fontAlgn="b"/>
                      <a:r>
                        <a:rPr lang="en-US" sz="1000" b="0" i="0" u="none" strike="noStrike" dirty="0">
                          <a:solidFill>
                            <a:srgbClr val="1B1B1B"/>
                          </a:solidFill>
                          <a:effectLst/>
                          <a:latin typeface="Aptos" panose="020B0004020202020204" pitchFamily="34" charset="0"/>
                        </a:rPr>
                        <a:t>Coordination of regional full-scale training exercises (federal, state, and local law enforcement participation) focused on terrorism-related events</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Aptos" panose="020B0004020202020204" pitchFamily="34" charset="0"/>
                        </a:rPr>
                        <a:t>FY2023 HSGP NOFO</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25753813"/>
                  </a:ext>
                </a:extLst>
              </a:tr>
              <a:tr h="444105">
                <a:tc>
                  <a:txBody>
                    <a:bodyPr/>
                    <a:lstStyle/>
                    <a:p>
                      <a:pPr algn="l" fontAlgn="b"/>
                      <a:r>
                        <a:rPr lang="en-US" sz="1000" b="0" i="0" u="none" strike="noStrike" dirty="0">
                          <a:solidFill>
                            <a:srgbClr val="000000"/>
                          </a:solidFill>
                          <a:effectLst/>
                          <a:latin typeface="Aptos" panose="020B0004020202020204" pitchFamily="34" charset="0"/>
                        </a:rPr>
                        <a:t>Delay, divert, intercept, halt, apprehend, or secure threats and/or hazards. These threats and hazards include people, materials, or activities that pose a threat to the Nation, including domestic and transnational criminal and terrorist activities and the malicious movement and acquisition/transfer of chemical, biological, radiological, nuclear, and explosive (CBRNE) materials and related technologies.</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Aptos" panose="020B0004020202020204" pitchFamily="34" charset="0"/>
                        </a:rPr>
                        <a:t>National Protection Framework</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20765506"/>
                  </a:ext>
                </a:extLst>
              </a:tr>
              <a:tr h="847391">
                <a:tc>
                  <a:txBody>
                    <a:bodyPr/>
                    <a:lstStyle/>
                    <a:p>
                      <a:pPr algn="l" fontAlgn="b"/>
                      <a:r>
                        <a:rPr lang="en-US" sz="1000" b="0" i="0" u="none" strike="noStrike" dirty="0">
                          <a:solidFill>
                            <a:srgbClr val="000000"/>
                          </a:solidFill>
                          <a:effectLst/>
                          <a:latin typeface="Aptos" panose="020B0004020202020204" pitchFamily="34" charset="0"/>
                        </a:rPr>
                        <a:t>Development of countering violent extremism programs, projects, and initiatives, addressing prevention, intervention, and diversion efforts, including training on roles of law enforcement and how to effectively partner with law enforcement; developing and promoting training specifically for law enforcement executives and frontline officers on potential behaviors and indicators of violent extremism and how to appropriately analyze and report them; supporting community and law enforcement engagement strategies such as table top exercises, round table events, town hall meetings, and peer to peer activities; funding for existing and/or expansion of law enforcement community relations efforts, support for the development of community engagement plans, and joint projects to increase the awareness of violent extremist threats and community mitigation solutions.</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Aptos" panose="020B0004020202020204" pitchFamily="34" charset="0"/>
                        </a:rPr>
                        <a:t>PGM 2023, IB473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79769483"/>
                  </a:ext>
                </a:extLst>
              </a:tr>
              <a:tr h="486013">
                <a:tc>
                  <a:txBody>
                    <a:bodyPr/>
                    <a:lstStyle/>
                    <a:p>
                      <a:pPr algn="l" fontAlgn="b"/>
                      <a:r>
                        <a:rPr lang="en-US" sz="1000" b="0" i="0" u="none" strike="noStrike" dirty="0">
                          <a:solidFill>
                            <a:srgbClr val="000000"/>
                          </a:solidFill>
                          <a:effectLst/>
                          <a:latin typeface="Aptos" panose="020B0004020202020204" pitchFamily="34" charset="0"/>
                        </a:rPr>
                        <a:t>Efforts to enhance coordination between fusion centers and other intelligence, operational, analytic, or investigative efforts including, but not limited to, Joint Terrorism Task Forces, Field Intelligence Groups, High Intensity Drug Trafficking Areas, Regional Information Sharing Systems Centers, criminal intelligence units, real-time crime analysis centers, and DHS intelligence, operational, analytic, and investigative entities</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Aptos" panose="020B0004020202020204" pitchFamily="34" charset="0"/>
                        </a:rPr>
                        <a:t>IB473, FY2023 HSGP NOFO, PGM 2023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25576124"/>
                  </a:ext>
                </a:extLst>
              </a:tr>
              <a:tr h="245094">
                <a:tc>
                  <a:txBody>
                    <a:bodyPr/>
                    <a:lstStyle/>
                    <a:p>
                      <a:pPr algn="l" fontAlgn="b"/>
                      <a:r>
                        <a:rPr lang="en-US" sz="1000" b="0" i="0" u="none" strike="noStrike" dirty="0">
                          <a:solidFill>
                            <a:srgbClr val="000000"/>
                          </a:solidFill>
                          <a:effectLst/>
                          <a:latin typeface="Aptos" panose="020B0004020202020204" pitchFamily="34" charset="0"/>
                        </a:rPr>
                        <a:t>Establishing, enhancing, and staffing with appropriately qualified personnel state, local, and regional fusion centers that comply with the guidelines established under section 210A(i) of the Homeland Security Act of 2002, as amended;</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Aptos" panose="020B0004020202020204" pitchFamily="34" charset="0"/>
                        </a:rPr>
                        <a:t>IB473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41157334"/>
                  </a:ext>
                </a:extLst>
              </a:tr>
              <a:tr h="334032">
                <a:tc>
                  <a:txBody>
                    <a:bodyPr/>
                    <a:lstStyle/>
                    <a:p>
                      <a:pPr algn="l" fontAlgn="b"/>
                      <a:r>
                        <a:rPr lang="en-US" sz="1000" b="0" i="0" u="none" strike="noStrike" dirty="0">
                          <a:solidFill>
                            <a:srgbClr val="000000"/>
                          </a:solidFill>
                          <a:effectLst/>
                          <a:latin typeface="Aptos" panose="020B0004020202020204" pitchFamily="34" charset="0"/>
                        </a:rPr>
                        <a:t>Identify, discover, or locate threats and/or hazards through active and passive surveillance and search procedures. These activities may include the use of systematic examinations and assessments, biosurveillance, sensor technologies, or physical investigation and intelligence.</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Aptos" panose="020B0004020202020204" pitchFamily="34" charset="0"/>
                        </a:rPr>
                        <a:t>National Protection Framework</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74024087"/>
                  </a:ext>
                </a:extLst>
              </a:tr>
              <a:tr h="486013">
                <a:tc>
                  <a:txBody>
                    <a:bodyPr/>
                    <a:lstStyle/>
                    <a:p>
                      <a:pPr algn="l" fontAlgn="b"/>
                      <a:r>
                        <a:rPr lang="en-US" sz="1000" b="0" i="0" u="none" strike="noStrike" dirty="0">
                          <a:solidFill>
                            <a:srgbClr val="000000"/>
                          </a:solidFill>
                          <a:effectLst/>
                          <a:latin typeface="Aptos" panose="020B0004020202020204" pitchFamily="34" charset="0"/>
                        </a:rPr>
                        <a:t>Implementation and maintenance of the Nationwide Suspicious Activity Reporting (SAR) Initiative, including training for front-line personnel on identifying and reporting suspicious activities, tips/leads, and online/social media-based threats, as well as the execution and management of threat assessment programs to identify, evaluate, and analyze indicators and behaviors indicative of terrorism, targeted violence, threats to human life, and other criminal activity;</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Aptos" panose="020B0004020202020204" pitchFamily="34" charset="0"/>
                        </a:rPr>
                        <a:t>IB473, PGM 2023, FY2023 HSGP NOFO</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22017274"/>
                  </a:ext>
                </a:extLst>
              </a:tr>
              <a:tr h="365553">
                <a:tc>
                  <a:txBody>
                    <a:bodyPr/>
                    <a:lstStyle/>
                    <a:p>
                      <a:pPr algn="l" fontAlgn="b"/>
                      <a:r>
                        <a:rPr lang="en-US" sz="1000" b="0" i="0" u="none" strike="noStrike" dirty="0">
                          <a:solidFill>
                            <a:srgbClr val="000000"/>
                          </a:solidFill>
                          <a:effectLst/>
                          <a:latin typeface="Aptos" panose="020B0004020202020204" pitchFamily="34" charset="0"/>
                        </a:rPr>
                        <a:t>Implementation of the “If You See Something, Say Something®” campaign to raise public awareness of indicators of terrorism and terrorism-related crime and associated efforts to increase the sharing of information with public and private sector partners, including nonprofit organizations.</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Aptos" panose="020B0004020202020204" pitchFamily="34" charset="0"/>
                        </a:rPr>
                        <a:t>FY2023 HSGP NOFO, IB473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55627888"/>
                  </a:ext>
                </a:extLst>
              </a:tr>
              <a:tr h="334032">
                <a:tc>
                  <a:txBody>
                    <a:bodyPr/>
                    <a:lstStyle/>
                    <a:p>
                      <a:pPr algn="l" fontAlgn="b"/>
                      <a:r>
                        <a:rPr lang="en-US" sz="1000" b="0" i="0" u="none" strike="noStrike" dirty="0">
                          <a:solidFill>
                            <a:srgbClr val="000000"/>
                          </a:solidFill>
                          <a:effectLst/>
                          <a:latin typeface="Aptos" panose="020B0004020202020204" pitchFamily="34" charset="0"/>
                        </a:rPr>
                        <a:t>Increase physical security, through law enforcement personnel and other protective measures, by implementing preventive and protective measures at critical infrastructure sites or at-risk nonprofit organizations;</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Aptos" panose="020B0004020202020204" pitchFamily="34" charset="0"/>
                        </a:rPr>
                        <a:t>FY2023 HSGP NOFO, IB473, PGM 2023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23361508"/>
                  </a:ext>
                </a:extLst>
              </a:tr>
            </a:tbl>
          </a:graphicData>
        </a:graphic>
      </p:graphicFrame>
    </p:spTree>
    <p:extLst>
      <p:ext uri="{BB962C8B-B14F-4D97-AF65-F5344CB8AC3E}">
        <p14:creationId xmlns:p14="http://schemas.microsoft.com/office/powerpoint/2010/main" val="34841504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(7) - What is Law Enforcement Terrorism Prevention Activities (LETPA)?</a:t>
            </a:r>
          </a:p>
        </p:txBody>
      </p:sp>
      <p:graphicFrame>
        <p:nvGraphicFramePr>
          <p:cNvPr id="2" name="Table 1">
            <a:extLst>
              <a:ext uri="{FF2B5EF4-FFF2-40B4-BE49-F238E27FC236}">
                <a16:creationId xmlns:a16="http://schemas.microsoft.com/office/drawing/2014/main" id="{3D2CD7F6-0CA5-44A6-C664-FB8B4CA71B7C}"/>
              </a:ext>
            </a:extLst>
          </p:cNvPr>
          <p:cNvGraphicFramePr>
            <a:graphicFrameLocks noGrp="1"/>
          </p:cNvGraphicFramePr>
          <p:nvPr>
            <p:extLst>
              <p:ext uri="{D42A27DB-BD31-4B8C-83A1-F6EECF244321}">
                <p14:modId xmlns:p14="http://schemas.microsoft.com/office/powerpoint/2010/main" val="1306005465"/>
              </p:ext>
            </p:extLst>
          </p:nvPr>
        </p:nvGraphicFramePr>
        <p:xfrm>
          <a:off x="685796" y="2013373"/>
          <a:ext cx="10972800" cy="4399416"/>
        </p:xfrm>
        <a:graphic>
          <a:graphicData uri="http://schemas.openxmlformats.org/drawingml/2006/table">
            <a:tbl>
              <a:tblPr/>
              <a:tblGrid>
                <a:gridCol w="9549376">
                  <a:extLst>
                    <a:ext uri="{9D8B030D-6E8A-4147-A177-3AD203B41FA5}">
                      <a16:colId xmlns:a16="http://schemas.microsoft.com/office/drawing/2014/main" val="325276024"/>
                    </a:ext>
                  </a:extLst>
                </a:gridCol>
                <a:gridCol w="1423424">
                  <a:extLst>
                    <a:ext uri="{9D8B030D-6E8A-4147-A177-3AD203B41FA5}">
                      <a16:colId xmlns:a16="http://schemas.microsoft.com/office/drawing/2014/main" val="1477207129"/>
                    </a:ext>
                  </a:extLst>
                </a:gridCol>
              </a:tblGrid>
              <a:tr h="172818">
                <a:tc>
                  <a:txBody>
                    <a:bodyPr/>
                    <a:lstStyle/>
                    <a:p>
                      <a:pPr algn="ctr" fontAlgn="b"/>
                      <a:r>
                        <a:rPr lang="en-US" sz="1400" b="1" i="0" u="none" strike="noStrike" dirty="0">
                          <a:solidFill>
                            <a:srgbClr val="FFFFFF"/>
                          </a:solidFill>
                          <a:effectLst/>
                          <a:latin typeface="Aptos" panose="020B0004020202020204" pitchFamily="34" charset="0"/>
                        </a:rPr>
                        <a:t>Allowable LETPA Activity (Continued)</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b"/>
                      <a:r>
                        <a:rPr lang="en-US" sz="1400" b="1" i="0" u="none" strike="noStrike" dirty="0">
                          <a:solidFill>
                            <a:srgbClr val="FFFFFF"/>
                          </a:solidFill>
                          <a:effectLst/>
                          <a:latin typeface="Aptos" panose="020B0004020202020204" pitchFamily="34" charset="0"/>
                        </a:rPr>
                        <a:t>Source</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3087371537"/>
                  </a:ext>
                </a:extLst>
              </a:tr>
              <a:tr h="245094">
                <a:tc>
                  <a:txBody>
                    <a:bodyPr/>
                    <a:lstStyle/>
                    <a:p>
                      <a:pPr algn="l" fontAlgn="b"/>
                      <a:r>
                        <a:rPr lang="en-US" sz="1000" b="0" i="0" u="none" strike="noStrike" dirty="0">
                          <a:solidFill>
                            <a:srgbClr val="000000"/>
                          </a:solidFill>
                          <a:effectLst/>
                          <a:latin typeface="Calibri" panose="020F0502020204030204" pitchFamily="34" charset="0"/>
                        </a:rPr>
                        <a:t>Information sharing and analysis</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Calibri" panose="020F0502020204030204" pitchFamily="34" charset="0"/>
                        </a:rPr>
                        <a:t>IB473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6972031"/>
                  </a:ext>
                </a:extLst>
              </a:tr>
              <a:tr h="245094">
                <a:tc>
                  <a:txBody>
                    <a:bodyPr/>
                    <a:lstStyle/>
                    <a:p>
                      <a:pPr algn="l" fontAlgn="b"/>
                      <a:r>
                        <a:rPr lang="en-US" sz="1000" b="0" i="0" u="none" strike="noStrike" dirty="0">
                          <a:solidFill>
                            <a:srgbClr val="000000"/>
                          </a:solidFill>
                          <a:effectLst/>
                          <a:latin typeface="Calibri" panose="020F0502020204030204" pitchFamily="34" charset="0"/>
                        </a:rPr>
                        <a:t>Integration and interoperability of systems and data, such as computer aided dispatch (CAD)and record management systems (RMS), to facilitate the collection, evaluation, and assessment of suspicious activity reports, tips/leads, and online/social media-based threats;</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Calibri" panose="020F0502020204030204" pitchFamily="34" charset="0"/>
                        </a:rPr>
                        <a:t>FY2023 HSGP NOFO, IB473, PGM 2023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25753813"/>
                  </a:ext>
                </a:extLst>
              </a:tr>
              <a:tr h="444105">
                <a:tc>
                  <a:txBody>
                    <a:bodyPr/>
                    <a:lstStyle/>
                    <a:p>
                      <a:pPr algn="l" fontAlgn="b"/>
                      <a:r>
                        <a:rPr lang="en-US" sz="1000" b="0" i="0" u="none" strike="noStrike" dirty="0">
                          <a:solidFill>
                            <a:srgbClr val="000000"/>
                          </a:solidFill>
                          <a:effectLst/>
                          <a:latin typeface="Calibri" panose="020F0502020204030204" pitchFamily="34" charset="0"/>
                        </a:rPr>
                        <a:t>Intelligence analysis and information sharing capabilities, including the maturation and enhancement of designated state and major urban area fusion centers, to include reporting of tips, leads, and suspicious activity reports, information sharing and analysis, threat recognition, terrorist interdiction, and intelligence analyst training and salaries (subject to certain conditions);</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Calibri" panose="020F0502020204030204" pitchFamily="34" charset="0"/>
                        </a:rPr>
                        <a:t>IB473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20765506"/>
                  </a:ext>
                </a:extLst>
              </a:tr>
              <a:tr h="847391">
                <a:tc>
                  <a:txBody>
                    <a:bodyPr/>
                    <a:lstStyle/>
                    <a:p>
                      <a:pPr algn="l" fontAlgn="b"/>
                      <a:r>
                        <a:rPr lang="en-US" sz="1000" b="0" i="0" u="none" strike="noStrike" dirty="0">
                          <a:solidFill>
                            <a:srgbClr val="1B1B1B"/>
                          </a:solidFill>
                          <a:effectLst/>
                          <a:latin typeface="Source Sans Pro" panose="020B0503030403020204" pitchFamily="34" charset="0"/>
                        </a:rPr>
                        <a:t>Law enforcement Chemical, Biological, Radiological, Nuclear, and high yield Explosives detection and response capabilities, such as bomb detection/disposal capability development, sustainment, or enhancement, including canine teams, robotics platforms, and x-ray technology</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Calibri" panose="020F0502020204030204" pitchFamily="34" charset="0"/>
                        </a:rPr>
                        <a:t>FY2023 HSGP NOFO, IB473, PGM 2023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79769483"/>
                  </a:ext>
                </a:extLst>
              </a:tr>
              <a:tr h="486013">
                <a:tc>
                  <a:txBody>
                    <a:bodyPr/>
                    <a:lstStyle/>
                    <a:p>
                      <a:pPr algn="l" fontAlgn="b"/>
                      <a:r>
                        <a:rPr lang="en-US" sz="1000" b="0" i="0" u="none" strike="noStrike" dirty="0">
                          <a:solidFill>
                            <a:srgbClr val="000000"/>
                          </a:solidFill>
                          <a:effectLst/>
                          <a:latin typeface="Calibri" panose="020F0502020204030204" pitchFamily="34" charset="0"/>
                        </a:rPr>
                        <a:t>Management and operation of activities that support the execution of the intelligence process and fusion centers, including but not limited to Fusion Liaison Officer programs, security programs to protect the facility, personnel, and information, and the protection of privacy, civil rights, and civil liberties;</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Calibri" panose="020F0502020204030204" pitchFamily="34" charset="0"/>
                        </a:rPr>
                        <a:t>PGM 2023, IB473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25576124"/>
                  </a:ext>
                </a:extLst>
              </a:tr>
              <a:tr h="245094">
                <a:tc>
                  <a:txBody>
                    <a:bodyPr/>
                    <a:lstStyle/>
                    <a:p>
                      <a:pPr algn="l" fontAlgn="b"/>
                      <a:r>
                        <a:rPr lang="en-US" sz="1000" b="0" i="0" u="none" strike="noStrike" dirty="0">
                          <a:solidFill>
                            <a:srgbClr val="000000"/>
                          </a:solidFill>
                          <a:effectLst/>
                          <a:latin typeface="Calibri" panose="020F0502020204030204" pitchFamily="34" charset="0"/>
                        </a:rPr>
                        <a:t>Management and operation of activities that support the execution of the intelligence process and fusion centers, including but not limited to: Fusion Liaison Officer (FLO) programs, security programs to protect the facility, personnel, and information, and the protection of privacy, civil rights, and civil liberties</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Calibri" panose="020F0502020204030204" pitchFamily="34" charset="0"/>
                        </a:rPr>
                        <a:t>PGM 2023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41157334"/>
                  </a:ext>
                </a:extLst>
              </a:tr>
              <a:tr h="334032">
                <a:tc>
                  <a:txBody>
                    <a:bodyPr/>
                    <a:lstStyle/>
                    <a:p>
                      <a:pPr algn="l" fontAlgn="b"/>
                      <a:r>
                        <a:rPr lang="en-US" sz="1000" b="0" i="0" u="none" strike="noStrike" dirty="0">
                          <a:solidFill>
                            <a:srgbClr val="000000"/>
                          </a:solidFill>
                          <a:effectLst/>
                          <a:latin typeface="Calibri" panose="020F0502020204030204" pitchFamily="34" charset="0"/>
                        </a:rPr>
                        <a:t>Maturation and enhancement of designated state and major urban area fusion centers, including information sharing and analysis, threat recognition, terrorist interdiction, and intelligence analyst training and salaries (subject to certain conditions);</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Calibri" panose="020F0502020204030204" pitchFamily="34" charset="0"/>
                        </a:rPr>
                        <a:t>FY2023 HSGP NOFO, PGM 2023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74024087"/>
                  </a:ext>
                </a:extLst>
              </a:tr>
              <a:tr h="486013">
                <a:tc>
                  <a:txBody>
                    <a:bodyPr/>
                    <a:lstStyle/>
                    <a:p>
                      <a:pPr algn="l" fontAlgn="b"/>
                      <a:r>
                        <a:rPr lang="en-US" sz="1000" b="0" i="0" u="none" strike="noStrike" dirty="0">
                          <a:solidFill>
                            <a:srgbClr val="000000"/>
                          </a:solidFill>
                          <a:effectLst/>
                          <a:latin typeface="Calibri" panose="020F0502020204030204" pitchFamily="34" charset="0"/>
                        </a:rPr>
                        <a:t>Monitor, analyze, and assess the positive and negative impacts of changes in the operating environment as it pertains to threats and hazards to public safety, health, and security. Share analysis results through</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Calibri" panose="020F0502020204030204" pitchFamily="34" charset="0"/>
                        </a:rPr>
                        <a:t>National Protection Framework</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22017274"/>
                  </a:ext>
                </a:extLst>
              </a:tr>
              <a:tr h="365553">
                <a:tc>
                  <a:txBody>
                    <a:bodyPr/>
                    <a:lstStyle/>
                    <a:p>
                      <a:pPr algn="l" fontAlgn="b"/>
                      <a:r>
                        <a:rPr lang="en-US" sz="1000" b="0" i="0" u="none" strike="noStrike" dirty="0">
                          <a:solidFill>
                            <a:srgbClr val="000000"/>
                          </a:solidFill>
                          <a:effectLst/>
                          <a:latin typeface="Calibri" panose="020F0502020204030204" pitchFamily="34" charset="0"/>
                        </a:rPr>
                        <a:t>Overtime expenses consistent with a state homeland security plan, including for the provision of enhanced law enforcement operations in support of federal agencies, including for increased border security and border crossing enforcement</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Calibri" panose="020F0502020204030204" pitchFamily="34" charset="0"/>
                        </a:rPr>
                        <a:t>IB473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55627888"/>
                  </a:ext>
                </a:extLst>
              </a:tr>
              <a:tr h="334032">
                <a:tc>
                  <a:txBody>
                    <a:bodyPr/>
                    <a:lstStyle/>
                    <a:p>
                      <a:pPr algn="l" fontAlgn="b"/>
                      <a:r>
                        <a:rPr lang="en-US" sz="1000" b="0" i="0" u="none" strike="noStrike" dirty="0">
                          <a:solidFill>
                            <a:srgbClr val="000000"/>
                          </a:solidFill>
                          <a:effectLst/>
                          <a:latin typeface="Calibri" panose="020F0502020204030204" pitchFamily="34" charset="0"/>
                        </a:rPr>
                        <a:t>Paying salaries and benefits for personnel, including individuals employed by the grant recipient on the date of the relevant grant application, to serve as qualified intelligence analysts;</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Calibri" panose="020F0502020204030204" pitchFamily="34" charset="0"/>
                        </a:rPr>
                        <a:t>IB473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23361508"/>
                  </a:ext>
                </a:extLst>
              </a:tr>
            </a:tbl>
          </a:graphicData>
        </a:graphic>
      </p:graphicFrame>
    </p:spTree>
    <p:extLst>
      <p:ext uri="{BB962C8B-B14F-4D97-AF65-F5344CB8AC3E}">
        <p14:creationId xmlns:p14="http://schemas.microsoft.com/office/powerpoint/2010/main" val="33680557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2" y="1176312"/>
            <a:ext cx="6598597"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NPA</a:t>
            </a:r>
          </a:p>
        </p:txBody>
      </p:sp>
      <p:sp>
        <p:nvSpPr>
          <p:cNvPr id="3" name="Content Placeholder 2">
            <a:extLst>
              <a:ext uri="{FF2B5EF4-FFF2-40B4-BE49-F238E27FC236}">
                <a16:creationId xmlns:a16="http://schemas.microsoft.com/office/drawing/2014/main" id="{CD9B6DE1-C6F4-1F95-B27A-D2B97E7D83C8}"/>
              </a:ext>
            </a:extLst>
          </p:cNvPr>
          <p:cNvSpPr>
            <a:spLocks noGrp="1"/>
          </p:cNvSpPr>
          <p:nvPr>
            <p:ph sz="half" idx="1"/>
          </p:nvPr>
        </p:nvSpPr>
        <p:spPr>
          <a:xfrm>
            <a:off x="3685584" y="3512795"/>
            <a:ext cx="6836722" cy="834932"/>
          </a:xfrm>
        </p:spPr>
        <p:txBody>
          <a:bodyPr vert="horz" lIns="91440" tIns="45720" rIns="91440" bIns="45720" rtlCol="0">
            <a:normAutofit/>
          </a:bodyPr>
          <a:lstStyle/>
          <a:p>
            <a:pPr marL="0" indent="0" defTabSz="914400">
              <a:spcBef>
                <a:spcPts val="1000"/>
              </a:spcBef>
              <a:buNone/>
            </a:pPr>
            <a:r>
              <a:rPr lang="en-US" sz="2400" dirty="0">
                <a:solidFill>
                  <a:srgbClr val="FFFFFF"/>
                </a:solidFill>
                <a:effectLst>
                  <a:glow rad="38100">
                    <a:schemeClr val="bg1">
                      <a:lumMod val="85000"/>
                      <a:alpha val="25000"/>
                    </a:schemeClr>
                  </a:glow>
                </a:effectLst>
                <a:latin typeface="Aptos" panose="020B0004020202020204" pitchFamily="34" charset="0"/>
              </a:rPr>
              <a:t>What are the National Priority Areas and why are they important?</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08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357311" y="1980575"/>
            <a:ext cx="9477378" cy="4472311"/>
          </a:xfrm>
          <a:prstGeom prst="rect">
            <a:avLst/>
          </a:prstGeom>
        </p:spPr>
        <p:txBody>
          <a:bodyPr vert="horz" lIns="91440" tIns="45720" rIns="91440" bIns="45720" rtlCol="0">
            <a:no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ptos" panose="020B0004020202020204" pitchFamily="34" charset="0"/>
              </a:rPr>
              <a:t>The National Priority Areas (NPA) are investment areas prioritized by the Department of Homeland Security in order to address the most serious threats to the nation. FEMA will identify the priority areas and percentage requirements each year and publishes this information  in the Federal HSGP Notice Of Funding Opportunity (NOFO). In FY2024, FEMA required 30% of SHSP and UASI funds to be spent on projects that support these National Priority Areas. There are six national priorities and the 30% may be determined in any combination of the six, with the exception of a 3% minimum needing to be expended in support of Enhancements to Election Security.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ptos" panose="020B0004020202020204" pitchFamily="34" charset="0"/>
              </a:rPr>
              <a:t>The six National Priority Area’s are:*</a:t>
            </a:r>
          </a:p>
          <a:p>
            <a:pPr marL="171450" indent="-171450" defTabSz="914400">
              <a:lnSpc>
                <a:spcPct val="100000"/>
              </a:lnSpc>
              <a:spcBef>
                <a:spcPts val="0"/>
              </a:spcBef>
              <a:buSzPct val="70000"/>
              <a:defRPr/>
            </a:pPr>
            <a:r>
              <a:rPr kumimoji="0" lang="en-US" sz="1200" b="1" i="0" u="none" strike="noStrike" kern="1200" cap="none" spc="0" normalizeH="0" baseline="0" noProof="0" dirty="0">
                <a:ln>
                  <a:noFill/>
                </a:ln>
                <a:solidFill>
                  <a:srgbClr val="000000"/>
                </a:solidFill>
                <a:effectLst/>
                <a:uLnTx/>
                <a:uFillTx/>
                <a:latin typeface="Aptos" panose="020B0004020202020204" pitchFamily="34" charset="0"/>
              </a:rPr>
              <a:t>Combating Domestic Violent Extremism </a:t>
            </a:r>
          </a:p>
          <a:p>
            <a:pPr marL="171450" indent="-171450" defTabSz="914400">
              <a:lnSpc>
                <a:spcPct val="100000"/>
              </a:lnSpc>
              <a:spcBef>
                <a:spcPts val="0"/>
              </a:spcBef>
              <a:buSzPct val="70000"/>
              <a:defRPr/>
            </a:pPr>
            <a:endParaRPr kumimoji="0" lang="en-US" sz="1200" b="1" i="0" u="none" strike="noStrike" kern="1200" cap="none" spc="0" normalizeH="0" baseline="0" noProof="0" dirty="0">
              <a:ln>
                <a:noFill/>
              </a:ln>
              <a:solidFill>
                <a:srgbClr val="000000"/>
              </a:solidFill>
              <a:effectLst/>
              <a:uLnTx/>
              <a:uFillTx/>
              <a:latin typeface="Aptos" panose="020B0004020202020204" pitchFamily="34" charset="0"/>
            </a:endParaRPr>
          </a:p>
          <a:p>
            <a:pPr marL="171450" indent="-171450" defTabSz="914400">
              <a:lnSpc>
                <a:spcPct val="100000"/>
              </a:lnSpc>
              <a:spcBef>
                <a:spcPts val="0"/>
              </a:spcBef>
              <a:buSzPct val="70000"/>
              <a:defRPr/>
            </a:pPr>
            <a:r>
              <a:rPr kumimoji="0" lang="en-US" sz="1200" b="1" i="0" u="none" strike="noStrike" kern="1200" cap="none" spc="0" normalizeH="0" baseline="0" noProof="0" dirty="0">
                <a:ln>
                  <a:noFill/>
                </a:ln>
                <a:solidFill>
                  <a:srgbClr val="000000"/>
                </a:solidFill>
                <a:effectLst/>
                <a:uLnTx/>
                <a:uFillTx/>
                <a:latin typeface="Aptos" panose="020B0004020202020204" pitchFamily="34" charset="0"/>
              </a:rPr>
              <a:t>Community Preparedness and Resilience</a:t>
            </a:r>
          </a:p>
          <a:p>
            <a:pPr marL="171450" indent="-171450" defTabSz="914400">
              <a:lnSpc>
                <a:spcPct val="100000"/>
              </a:lnSpc>
              <a:spcBef>
                <a:spcPts val="0"/>
              </a:spcBef>
              <a:buSzPct val="70000"/>
              <a:defRPr/>
            </a:pPr>
            <a:endParaRPr kumimoji="0" lang="en-US" sz="1200" b="1" i="0" u="none" strike="noStrike" kern="1200" cap="none" spc="0" normalizeH="0" baseline="0" noProof="0" dirty="0">
              <a:ln>
                <a:noFill/>
              </a:ln>
              <a:solidFill>
                <a:srgbClr val="000000"/>
              </a:solidFill>
              <a:effectLst/>
              <a:uLnTx/>
              <a:uFillTx/>
              <a:latin typeface="Aptos" panose="020B0004020202020204" pitchFamily="34" charset="0"/>
            </a:endParaRPr>
          </a:p>
          <a:p>
            <a:pPr marL="171450" indent="-171450" defTabSz="914400">
              <a:lnSpc>
                <a:spcPct val="100000"/>
              </a:lnSpc>
              <a:spcBef>
                <a:spcPts val="0"/>
              </a:spcBef>
              <a:buSzPct val="70000"/>
              <a:defRPr/>
            </a:pPr>
            <a:r>
              <a:rPr kumimoji="0" lang="en-US" sz="1200" b="1" i="0" u="none" strike="noStrike" kern="1200" cap="none" spc="0" normalizeH="0" baseline="0" noProof="0" dirty="0">
                <a:ln>
                  <a:noFill/>
                </a:ln>
                <a:solidFill>
                  <a:srgbClr val="000000"/>
                </a:solidFill>
                <a:effectLst/>
                <a:uLnTx/>
                <a:uFillTx/>
                <a:latin typeface="Aptos" panose="020B0004020202020204" pitchFamily="34" charset="0"/>
              </a:rPr>
              <a:t>Enhancing Cybersecurity </a:t>
            </a:r>
            <a:r>
              <a:rPr kumimoji="0" lang="en-US" sz="1200" b="1" i="1" u="none" strike="noStrike" kern="1200" cap="none" spc="0" normalizeH="0" baseline="0" noProof="0" dirty="0">
                <a:ln>
                  <a:noFill/>
                </a:ln>
                <a:solidFill>
                  <a:srgbClr val="C00000"/>
                </a:solidFill>
                <a:effectLst/>
                <a:uLnTx/>
                <a:uFillTx/>
                <a:latin typeface="Aptos" panose="020B0004020202020204" pitchFamily="34" charset="0"/>
              </a:rPr>
              <a:t>(Not accepting applications for FY25 SHSP)</a:t>
            </a:r>
          </a:p>
          <a:p>
            <a:pPr marL="171450" indent="-171450" defTabSz="914400">
              <a:lnSpc>
                <a:spcPct val="100000"/>
              </a:lnSpc>
              <a:spcBef>
                <a:spcPts val="0"/>
              </a:spcBef>
              <a:buSzPct val="70000"/>
              <a:defRPr/>
            </a:pPr>
            <a:endParaRPr kumimoji="0" lang="en-US" sz="1200" b="1" i="0" u="none" strike="noStrike" kern="1200" cap="none" spc="0" normalizeH="0" baseline="0" noProof="0" dirty="0">
              <a:ln>
                <a:noFill/>
              </a:ln>
              <a:solidFill>
                <a:srgbClr val="000000"/>
              </a:solidFill>
              <a:effectLst/>
              <a:uLnTx/>
              <a:uFillTx/>
              <a:latin typeface="Aptos" panose="020B0004020202020204" pitchFamily="34" charset="0"/>
            </a:endParaRPr>
          </a:p>
          <a:p>
            <a:pPr marL="171450" indent="-171450" defTabSz="914400">
              <a:lnSpc>
                <a:spcPct val="100000"/>
              </a:lnSpc>
              <a:spcBef>
                <a:spcPts val="0"/>
              </a:spcBef>
              <a:buSzPct val="70000"/>
              <a:defRPr/>
            </a:pPr>
            <a:r>
              <a:rPr kumimoji="0" lang="en-US" sz="1200" b="1" i="0" u="none" strike="noStrike" kern="1200" cap="none" spc="0" normalizeH="0" baseline="0" noProof="0" dirty="0">
                <a:ln>
                  <a:noFill/>
                </a:ln>
                <a:solidFill>
                  <a:srgbClr val="000000"/>
                </a:solidFill>
                <a:effectLst/>
                <a:uLnTx/>
                <a:uFillTx/>
                <a:latin typeface="Aptos" panose="020B0004020202020204" pitchFamily="34" charset="0"/>
              </a:rPr>
              <a:t>Election Security (3% Minimum*)</a:t>
            </a:r>
          </a:p>
          <a:p>
            <a:pPr marL="171450" indent="-171450" defTabSz="914400">
              <a:lnSpc>
                <a:spcPct val="100000"/>
              </a:lnSpc>
              <a:spcBef>
                <a:spcPts val="0"/>
              </a:spcBef>
              <a:buSzPct val="70000"/>
              <a:defRPr/>
            </a:pPr>
            <a:endParaRPr kumimoji="0" lang="en-US" sz="1200" b="1" i="0" u="none" strike="noStrike" kern="1200" cap="none" spc="0" normalizeH="0" baseline="0" noProof="0" dirty="0">
              <a:ln>
                <a:noFill/>
              </a:ln>
              <a:solidFill>
                <a:srgbClr val="000000"/>
              </a:solidFill>
              <a:effectLst/>
              <a:uLnTx/>
              <a:uFillTx/>
              <a:latin typeface="Aptos" panose="020B0004020202020204" pitchFamily="34" charset="0"/>
            </a:endParaRPr>
          </a:p>
          <a:p>
            <a:pPr marL="171450" indent="-171450" defTabSz="914400">
              <a:lnSpc>
                <a:spcPct val="100000"/>
              </a:lnSpc>
              <a:spcBef>
                <a:spcPts val="0"/>
              </a:spcBef>
              <a:buSzPct val="70000"/>
              <a:defRPr/>
            </a:pPr>
            <a:r>
              <a:rPr kumimoji="0" lang="en-US" sz="1200" b="1" i="0" u="none" strike="noStrike" kern="1200" cap="none" spc="0" normalizeH="0" baseline="0" noProof="0" dirty="0">
                <a:ln>
                  <a:noFill/>
                </a:ln>
                <a:solidFill>
                  <a:srgbClr val="000000"/>
                </a:solidFill>
                <a:effectLst/>
                <a:uLnTx/>
                <a:uFillTx/>
                <a:latin typeface="Aptos" panose="020B0004020202020204" pitchFamily="34" charset="0"/>
              </a:rPr>
              <a:t>Information and Intelligence Sharing/Cooperation </a:t>
            </a:r>
          </a:p>
          <a:p>
            <a:pPr marL="171450" indent="-171450" defTabSz="914400">
              <a:lnSpc>
                <a:spcPct val="100000"/>
              </a:lnSpc>
              <a:spcBef>
                <a:spcPts val="0"/>
              </a:spcBef>
              <a:buSzPct val="70000"/>
              <a:defRPr/>
            </a:pPr>
            <a:endParaRPr kumimoji="0" lang="en-US" sz="1200" b="1" i="0" u="none" strike="noStrike" kern="1200" cap="none" spc="0" normalizeH="0" baseline="0" noProof="0" dirty="0">
              <a:ln>
                <a:noFill/>
              </a:ln>
              <a:solidFill>
                <a:srgbClr val="000000"/>
              </a:solidFill>
              <a:effectLst/>
              <a:uLnTx/>
              <a:uFillTx/>
              <a:latin typeface="Aptos" panose="020B0004020202020204" pitchFamily="34" charset="0"/>
            </a:endParaRPr>
          </a:p>
          <a:p>
            <a:pPr marL="171450" indent="-171450" defTabSz="914400">
              <a:lnSpc>
                <a:spcPct val="100000"/>
              </a:lnSpc>
              <a:spcBef>
                <a:spcPts val="0"/>
              </a:spcBef>
              <a:buSzPct val="70000"/>
              <a:defRPr/>
            </a:pPr>
            <a:r>
              <a:rPr kumimoji="0" lang="en-US" sz="1200" b="1" i="0" u="none" strike="noStrike" kern="1200" cap="none" spc="0" normalizeH="0" baseline="0" noProof="0" dirty="0">
                <a:ln>
                  <a:noFill/>
                </a:ln>
                <a:solidFill>
                  <a:srgbClr val="000000"/>
                </a:solidFill>
                <a:effectLst/>
                <a:uLnTx/>
                <a:uFillTx/>
                <a:latin typeface="Aptos" panose="020B0004020202020204" pitchFamily="34" charset="0"/>
              </a:rPr>
              <a:t>Protection of Soft Targets/Crowded Places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ptos" panose="020B0004020202020204" pitchFamily="34" charset="0"/>
              </a:rPr>
              <a:t>The following slides will provide the supported core capabilities and sample project 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ptos" panose="020B0004020202020204" pitchFamily="34" charset="0"/>
              </a:rPr>
              <a:t>*</a:t>
            </a:r>
            <a:r>
              <a:rPr kumimoji="0" lang="en-US" sz="1000" b="0" i="1" u="none" strike="noStrike" kern="1200" cap="none" spc="0" normalizeH="0" baseline="0" noProof="0" dirty="0">
                <a:ln>
                  <a:noFill/>
                </a:ln>
                <a:solidFill>
                  <a:srgbClr val="000000"/>
                </a:solidFill>
                <a:effectLst/>
                <a:uLnTx/>
                <a:uFillTx/>
                <a:latin typeface="Aptos" panose="020B0004020202020204" pitchFamily="34" charset="0"/>
              </a:rPr>
              <a:t>Based on FY 2024 NOFO; subject to change by FEMA.</a:t>
            </a:r>
          </a:p>
        </p:txBody>
      </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(8) - What are the National Priority Areas and why are they important?</a:t>
            </a:r>
          </a:p>
        </p:txBody>
      </p:sp>
    </p:spTree>
    <p:extLst>
      <p:ext uri="{BB962C8B-B14F-4D97-AF65-F5344CB8AC3E}">
        <p14:creationId xmlns:p14="http://schemas.microsoft.com/office/powerpoint/2010/main" val="2622929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993E1DB-47FB-F405-E9C2-D0207F178BDD}"/>
              </a:ext>
            </a:extLst>
          </p:cNvPr>
          <p:cNvSpPr>
            <a:spLocks noGrp="1"/>
          </p:cNvSpPr>
          <p:nvPr>
            <p:ph type="title"/>
          </p:nvPr>
        </p:nvSpPr>
        <p:spPr>
          <a:xfrm>
            <a:off x="0" y="14317"/>
            <a:ext cx="12192000" cy="1442602"/>
          </a:xfrm>
        </p:spPr>
        <p:txBody>
          <a:bodyPr>
            <a:normAutofit/>
          </a:bodyPr>
          <a:lstStyle/>
          <a:p>
            <a:pPr algn="ctr"/>
            <a:r>
              <a:rPr lang="en-US" sz="4800" dirty="0">
                <a:solidFill>
                  <a:srgbClr val="FFFFFF"/>
                </a:solidFill>
                <a:latin typeface="Aptos" panose="020B0004020202020204" pitchFamily="34" charset="0"/>
              </a:rPr>
              <a:t>Application Walkthrough</a:t>
            </a:r>
            <a:br>
              <a:rPr lang="en-US" sz="4000" dirty="0">
                <a:solidFill>
                  <a:srgbClr val="FFFFFF"/>
                </a:solidFill>
                <a:latin typeface="Aptos" panose="020B0004020202020204" pitchFamily="34" charset="0"/>
              </a:rPr>
            </a:br>
            <a:r>
              <a:rPr lang="en-US" sz="3100" dirty="0">
                <a:solidFill>
                  <a:srgbClr val="FFFFFF"/>
                </a:solidFill>
                <a:effectLst>
                  <a:glow rad="38100">
                    <a:schemeClr val="bg1">
                      <a:lumMod val="85000"/>
                      <a:alpha val="25000"/>
                    </a:schemeClr>
                  </a:glow>
                </a:effectLst>
                <a:latin typeface="Aptos" panose="020B0004020202020204" pitchFamily="34" charset="0"/>
              </a:rPr>
              <a:t>Is there any way someone can walk me through the application?</a:t>
            </a:r>
            <a:endParaRPr lang="en-US" sz="4000" dirty="0">
              <a:solidFill>
                <a:srgbClr val="FFFFFF"/>
              </a:solidFill>
              <a:latin typeface="Aptos" panose="020B0004020202020204" pitchFamily="34" charset="0"/>
            </a:endParaRPr>
          </a:p>
        </p:txBody>
      </p:sp>
      <p:sp>
        <p:nvSpPr>
          <p:cNvPr id="6" name="Footer Placeholder 5">
            <a:extLst>
              <a:ext uri="{FF2B5EF4-FFF2-40B4-BE49-F238E27FC236}">
                <a16:creationId xmlns:a16="http://schemas.microsoft.com/office/drawing/2014/main" id="{9067AB34-8FD7-23B1-1E75-469ABD6F1890}"/>
              </a:ext>
            </a:extLst>
          </p:cNvPr>
          <p:cNvSpPr>
            <a:spLocks noGrp="1"/>
          </p:cNvSpPr>
          <p:nvPr>
            <p:ph type="ftr" sz="quarter" idx="11"/>
          </p:nvPr>
        </p:nvSpPr>
        <p:spPr>
          <a:xfrm>
            <a:off x="4038602" y="6108701"/>
            <a:ext cx="4114800" cy="1188720"/>
          </a:xfrm>
        </p:spPr>
        <p:txBody>
          <a:bodyPr/>
          <a:lstStyle/>
          <a:p>
            <a:r>
              <a:rPr lang="en-US" dirty="0"/>
              <a:t>Office of the Texas Governor version 1.0.0</a:t>
            </a:r>
          </a:p>
        </p:txBody>
      </p:sp>
      <mc:AlternateContent xmlns:mc="http://schemas.openxmlformats.org/markup-compatibility/2006" xmlns:psez="http://schemas.microsoft.com/office/powerpoint/2016/sectionzoom">
        <mc:Choice Requires="psez">
          <p:graphicFrame>
            <p:nvGraphicFramePr>
              <p:cNvPr id="57" name="Section Zoom 56">
                <a:extLst>
                  <a:ext uri="{FF2B5EF4-FFF2-40B4-BE49-F238E27FC236}">
                    <a16:creationId xmlns:a16="http://schemas.microsoft.com/office/drawing/2014/main" id="{9EC1A5E6-E47C-0A4F-FF47-C400DD13060B}"/>
                  </a:ext>
                </a:extLst>
              </p:cNvPr>
              <p:cNvGraphicFramePr>
                <a:graphicFrameLocks noChangeAspect="1"/>
              </p:cNvGraphicFramePr>
              <p:nvPr>
                <p:extLst>
                  <p:ext uri="{D42A27DB-BD31-4B8C-83A1-F6EECF244321}">
                    <p14:modId xmlns:p14="http://schemas.microsoft.com/office/powerpoint/2010/main" val="1563347986"/>
                  </p:ext>
                </p:extLst>
              </p:nvPr>
            </p:nvGraphicFramePr>
            <p:xfrm>
              <a:off x="2515489" y="2030300"/>
              <a:ext cx="2113280" cy="1188720"/>
            </p:xfrm>
            <a:graphic>
              <a:graphicData uri="http://schemas.microsoft.com/office/powerpoint/2016/sectionzoom">
                <psez:sectionZm>
                  <psez:sectionZmObj sectionId="{D7294563-D5D2-474A-80AF-6DC7DE415B5A}">
                    <psez:zmPr id="{53B18489-202D-4ACD-BEB6-E4AA5BFEB81B}" transitionDur="1000">
                      <p166:blipFill xmlns:p166="http://schemas.microsoft.com/office/powerpoint/2016/6/main">
                        <a:blip r:embed="rId2"/>
                        <a:stretch>
                          <a:fillRect/>
                        </a:stretch>
                      </p166:blipFill>
                      <p166:spPr xmlns:p166="http://schemas.microsoft.com/office/powerpoint/2016/6/main">
                        <a:xfrm>
                          <a:off x="0" y="0"/>
                          <a:ext cx="2113280" cy="118872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57" name="Section Zoom 56">
                <a:hlinkClick r:id="rId3" action="ppaction://hlinksldjump"/>
                <a:extLst>
                  <a:ext uri="{FF2B5EF4-FFF2-40B4-BE49-F238E27FC236}">
                    <a16:creationId xmlns:a16="http://schemas.microsoft.com/office/drawing/2014/main" id="{9EC1A5E6-E47C-0A4F-FF47-C400DD13060B}"/>
                  </a:ext>
                </a:extLst>
              </p:cNvPr>
              <p:cNvPicPr>
                <a:picLocks noGrp="1" noRot="1" noChangeAspect="1" noMove="1" noResize="1" noEditPoints="1" noAdjustHandles="1" noChangeArrowheads="1" noChangeShapeType="1"/>
              </p:cNvPicPr>
              <p:nvPr/>
            </p:nvPicPr>
            <p:blipFill>
              <a:blip r:embed="rId4"/>
              <a:stretch>
                <a:fillRect/>
              </a:stretch>
            </p:blipFill>
            <p:spPr>
              <a:xfrm>
                <a:off x="2515489" y="2030300"/>
                <a:ext cx="2113280" cy="118872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59" name="Section Zoom 58">
                <a:extLst>
                  <a:ext uri="{FF2B5EF4-FFF2-40B4-BE49-F238E27FC236}">
                    <a16:creationId xmlns:a16="http://schemas.microsoft.com/office/drawing/2014/main" id="{0759DFF9-FEA0-B50D-D0E1-D9E95BB85C90}"/>
                  </a:ext>
                </a:extLst>
              </p:cNvPr>
              <p:cNvGraphicFramePr>
                <a:graphicFrameLocks noChangeAspect="1"/>
              </p:cNvGraphicFramePr>
              <p:nvPr>
                <p:extLst>
                  <p:ext uri="{D42A27DB-BD31-4B8C-83A1-F6EECF244321}">
                    <p14:modId xmlns:p14="http://schemas.microsoft.com/office/powerpoint/2010/main" val="2097231784"/>
                  </p:ext>
                </p:extLst>
              </p:nvPr>
            </p:nvGraphicFramePr>
            <p:xfrm>
              <a:off x="4843250" y="2030300"/>
              <a:ext cx="2113280" cy="1188720"/>
            </p:xfrm>
            <a:graphic>
              <a:graphicData uri="http://schemas.microsoft.com/office/powerpoint/2016/sectionzoom">
                <psez:sectionZm>
                  <psez:sectionZmObj sectionId="{F6F52C09-CDB0-4142-A861-885791A50D81}">
                    <psez:zmPr id="{1BD40D62-EEB6-4CCA-A8EC-98B8B16708AF}" transitionDur="1000">
                      <p166:blipFill xmlns:p166="http://schemas.microsoft.com/office/powerpoint/2016/6/main">
                        <a:blip r:embed="rId5"/>
                        <a:stretch>
                          <a:fillRect/>
                        </a:stretch>
                      </p166:blipFill>
                      <p166:spPr xmlns:p166="http://schemas.microsoft.com/office/powerpoint/2016/6/main">
                        <a:xfrm>
                          <a:off x="0" y="0"/>
                          <a:ext cx="2113280" cy="118872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59" name="Section Zoom 58">
                <a:hlinkClick r:id="rId6" action="ppaction://hlinksldjump"/>
                <a:extLst>
                  <a:ext uri="{FF2B5EF4-FFF2-40B4-BE49-F238E27FC236}">
                    <a16:creationId xmlns:a16="http://schemas.microsoft.com/office/drawing/2014/main" id="{0759DFF9-FEA0-B50D-D0E1-D9E95BB85C90}"/>
                  </a:ext>
                </a:extLst>
              </p:cNvPr>
              <p:cNvPicPr>
                <a:picLocks noGrp="1" noRot="1" noChangeAspect="1" noMove="1" noResize="1" noEditPoints="1" noAdjustHandles="1" noChangeArrowheads="1" noChangeShapeType="1"/>
              </p:cNvPicPr>
              <p:nvPr/>
            </p:nvPicPr>
            <p:blipFill>
              <a:blip r:embed="rId7"/>
              <a:stretch>
                <a:fillRect/>
              </a:stretch>
            </p:blipFill>
            <p:spPr>
              <a:xfrm>
                <a:off x="4843250" y="2030300"/>
                <a:ext cx="2113280" cy="118872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61" name="Section Zoom 60">
                <a:extLst>
                  <a:ext uri="{FF2B5EF4-FFF2-40B4-BE49-F238E27FC236}">
                    <a16:creationId xmlns:a16="http://schemas.microsoft.com/office/drawing/2014/main" id="{13C724B4-943B-1511-8B2D-9C7E687B2805}"/>
                  </a:ext>
                </a:extLst>
              </p:cNvPr>
              <p:cNvGraphicFramePr>
                <a:graphicFrameLocks noChangeAspect="1"/>
              </p:cNvGraphicFramePr>
              <p:nvPr>
                <p:extLst>
                  <p:ext uri="{D42A27DB-BD31-4B8C-83A1-F6EECF244321}">
                    <p14:modId xmlns:p14="http://schemas.microsoft.com/office/powerpoint/2010/main" val="519244147"/>
                  </p:ext>
                </p:extLst>
              </p:nvPr>
            </p:nvGraphicFramePr>
            <p:xfrm>
              <a:off x="7171011" y="2030300"/>
              <a:ext cx="2113280" cy="1188720"/>
            </p:xfrm>
            <a:graphic>
              <a:graphicData uri="http://schemas.microsoft.com/office/powerpoint/2016/sectionzoom">
                <psez:sectionZm>
                  <psez:sectionZmObj sectionId="{A788E47B-53CE-4CB9-8227-C62720F55D3B}">
                    <psez:zmPr id="{D0D4344C-22BE-40EB-AAE5-03AECCFD3D27}" transitionDur="1000">
                      <p166:blipFill xmlns:p166="http://schemas.microsoft.com/office/powerpoint/2016/6/main">
                        <a:blip r:embed="rId8"/>
                        <a:stretch>
                          <a:fillRect/>
                        </a:stretch>
                      </p166:blipFill>
                      <p166:spPr xmlns:p166="http://schemas.microsoft.com/office/powerpoint/2016/6/main">
                        <a:xfrm>
                          <a:off x="0" y="0"/>
                          <a:ext cx="2113280" cy="118872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61" name="Section Zoom 60">
                <a:hlinkClick r:id="rId9" action="ppaction://hlinksldjump"/>
                <a:extLst>
                  <a:ext uri="{FF2B5EF4-FFF2-40B4-BE49-F238E27FC236}">
                    <a16:creationId xmlns:a16="http://schemas.microsoft.com/office/drawing/2014/main" id="{13C724B4-943B-1511-8B2D-9C7E687B2805}"/>
                  </a:ext>
                </a:extLst>
              </p:cNvPr>
              <p:cNvPicPr>
                <a:picLocks noGrp="1" noRot="1" noChangeAspect="1" noMove="1" noResize="1" noEditPoints="1" noAdjustHandles="1" noChangeArrowheads="1" noChangeShapeType="1"/>
              </p:cNvPicPr>
              <p:nvPr/>
            </p:nvPicPr>
            <p:blipFill>
              <a:blip r:embed="rId10"/>
              <a:stretch>
                <a:fillRect/>
              </a:stretch>
            </p:blipFill>
            <p:spPr>
              <a:xfrm>
                <a:off x="7171011" y="2030300"/>
                <a:ext cx="2113280" cy="118872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63" name="Section Zoom 62">
                <a:extLst>
                  <a:ext uri="{FF2B5EF4-FFF2-40B4-BE49-F238E27FC236}">
                    <a16:creationId xmlns:a16="http://schemas.microsoft.com/office/drawing/2014/main" id="{0BCFA1D4-7855-2151-AD78-3CC35E1191CF}"/>
                  </a:ext>
                </a:extLst>
              </p:cNvPr>
              <p:cNvGraphicFramePr>
                <a:graphicFrameLocks noChangeAspect="1"/>
              </p:cNvGraphicFramePr>
              <p:nvPr>
                <p:extLst>
                  <p:ext uri="{D42A27DB-BD31-4B8C-83A1-F6EECF244321}">
                    <p14:modId xmlns:p14="http://schemas.microsoft.com/office/powerpoint/2010/main" val="435986998"/>
                  </p:ext>
                </p:extLst>
              </p:nvPr>
            </p:nvGraphicFramePr>
            <p:xfrm>
              <a:off x="9498773" y="2030300"/>
              <a:ext cx="2113280" cy="1188720"/>
            </p:xfrm>
            <a:graphic>
              <a:graphicData uri="http://schemas.microsoft.com/office/powerpoint/2016/sectionzoom">
                <psez:sectionZm>
                  <psez:sectionZmObj sectionId="{FB71E758-01C4-4772-8916-57CF0718AABD}">
                    <psez:zmPr id="{201DB7AA-6BBB-42C8-9920-3448C0132C2F}" transitionDur="1000">
                      <p166:blipFill xmlns:p166="http://schemas.microsoft.com/office/powerpoint/2016/6/main">
                        <a:blip r:embed="rId11"/>
                        <a:stretch>
                          <a:fillRect/>
                        </a:stretch>
                      </p166:blipFill>
                      <p166:spPr xmlns:p166="http://schemas.microsoft.com/office/powerpoint/2016/6/main">
                        <a:xfrm>
                          <a:off x="0" y="0"/>
                          <a:ext cx="2113280" cy="118872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63" name="Section Zoom 62">
                <a:hlinkClick r:id="rId12" action="ppaction://hlinksldjump"/>
                <a:extLst>
                  <a:ext uri="{FF2B5EF4-FFF2-40B4-BE49-F238E27FC236}">
                    <a16:creationId xmlns:a16="http://schemas.microsoft.com/office/drawing/2014/main" id="{0BCFA1D4-7855-2151-AD78-3CC35E1191CF}"/>
                  </a:ext>
                </a:extLst>
              </p:cNvPr>
              <p:cNvPicPr>
                <a:picLocks noGrp="1" noRot="1" noChangeAspect="1" noMove="1" noResize="1" noEditPoints="1" noAdjustHandles="1" noChangeArrowheads="1" noChangeShapeType="1"/>
              </p:cNvPicPr>
              <p:nvPr/>
            </p:nvPicPr>
            <p:blipFill>
              <a:blip r:embed="rId13"/>
              <a:stretch>
                <a:fillRect/>
              </a:stretch>
            </p:blipFill>
            <p:spPr>
              <a:xfrm>
                <a:off x="9498773" y="2030300"/>
                <a:ext cx="2113280" cy="118872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65" name="Section Zoom 64">
                <a:extLst>
                  <a:ext uri="{FF2B5EF4-FFF2-40B4-BE49-F238E27FC236}">
                    <a16:creationId xmlns:a16="http://schemas.microsoft.com/office/drawing/2014/main" id="{E7574B0D-5AC9-35F6-20CE-4E2EDC524617}"/>
                  </a:ext>
                </a:extLst>
              </p:cNvPr>
              <p:cNvGraphicFramePr>
                <a:graphicFrameLocks noChangeAspect="1"/>
              </p:cNvGraphicFramePr>
              <p:nvPr>
                <p:extLst>
                  <p:ext uri="{D42A27DB-BD31-4B8C-83A1-F6EECF244321}">
                    <p14:modId xmlns:p14="http://schemas.microsoft.com/office/powerpoint/2010/main" val="3943458813"/>
                  </p:ext>
                </p:extLst>
              </p:nvPr>
            </p:nvGraphicFramePr>
            <p:xfrm>
              <a:off x="187728" y="3526406"/>
              <a:ext cx="2113280" cy="1188720"/>
            </p:xfrm>
            <a:graphic>
              <a:graphicData uri="http://schemas.microsoft.com/office/powerpoint/2016/sectionzoom">
                <psez:sectionZm>
                  <psez:sectionZmObj sectionId="{01882ABC-4BEE-4650-9BF2-27A58A7D2566}">
                    <psez:zmPr id="{1CBECDEF-EACB-42AE-8FDE-28F2988919FD}" transitionDur="1000">
                      <p166:blipFill xmlns:p166="http://schemas.microsoft.com/office/powerpoint/2016/6/main">
                        <a:blip r:embed="rId14"/>
                        <a:stretch>
                          <a:fillRect/>
                        </a:stretch>
                      </p166:blipFill>
                      <p166:spPr xmlns:p166="http://schemas.microsoft.com/office/powerpoint/2016/6/main">
                        <a:xfrm>
                          <a:off x="0" y="0"/>
                          <a:ext cx="2113280" cy="118872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65" name="Section Zoom 64">
                <a:hlinkClick r:id="rId15" action="ppaction://hlinksldjump"/>
                <a:extLst>
                  <a:ext uri="{FF2B5EF4-FFF2-40B4-BE49-F238E27FC236}">
                    <a16:creationId xmlns:a16="http://schemas.microsoft.com/office/drawing/2014/main" id="{E7574B0D-5AC9-35F6-20CE-4E2EDC524617}"/>
                  </a:ext>
                </a:extLst>
              </p:cNvPr>
              <p:cNvPicPr>
                <a:picLocks noGrp="1" noRot="1" noChangeAspect="1" noMove="1" noResize="1" noEditPoints="1" noAdjustHandles="1" noChangeArrowheads="1" noChangeShapeType="1"/>
              </p:cNvPicPr>
              <p:nvPr/>
            </p:nvPicPr>
            <p:blipFill>
              <a:blip r:embed="rId16"/>
              <a:stretch>
                <a:fillRect/>
              </a:stretch>
            </p:blipFill>
            <p:spPr>
              <a:xfrm>
                <a:off x="187728" y="3526406"/>
                <a:ext cx="2113280" cy="118872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67" name="Section Zoom 66">
                <a:extLst>
                  <a:ext uri="{FF2B5EF4-FFF2-40B4-BE49-F238E27FC236}">
                    <a16:creationId xmlns:a16="http://schemas.microsoft.com/office/drawing/2014/main" id="{CD6D52C4-A1DF-E51D-1B99-AA25B1FBA97E}"/>
                  </a:ext>
                </a:extLst>
              </p:cNvPr>
              <p:cNvGraphicFramePr>
                <a:graphicFrameLocks noChangeAspect="1"/>
              </p:cNvGraphicFramePr>
              <p:nvPr>
                <p:extLst>
                  <p:ext uri="{D42A27DB-BD31-4B8C-83A1-F6EECF244321}">
                    <p14:modId xmlns:p14="http://schemas.microsoft.com/office/powerpoint/2010/main" val="3929904230"/>
                  </p:ext>
                </p:extLst>
              </p:nvPr>
            </p:nvGraphicFramePr>
            <p:xfrm>
              <a:off x="2515489" y="3529584"/>
              <a:ext cx="2113280" cy="1188720"/>
            </p:xfrm>
            <a:graphic>
              <a:graphicData uri="http://schemas.microsoft.com/office/powerpoint/2016/sectionzoom">
                <psez:sectionZm>
                  <psez:sectionZmObj sectionId="{2E54F9D3-FE30-45F1-B68E-1D7F4F5B96E9}">
                    <psez:zmPr id="{F216741B-FAAE-4298-951F-EBE2BBC948F7}" transitionDur="1000">
                      <p166:blipFill xmlns:p166="http://schemas.microsoft.com/office/powerpoint/2016/6/main">
                        <a:blip r:embed="rId17"/>
                        <a:stretch>
                          <a:fillRect/>
                        </a:stretch>
                      </p166:blipFill>
                      <p166:spPr xmlns:p166="http://schemas.microsoft.com/office/powerpoint/2016/6/main">
                        <a:xfrm>
                          <a:off x="0" y="0"/>
                          <a:ext cx="2113280" cy="118872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67" name="Section Zoom 66">
                <a:hlinkClick r:id="rId18" action="ppaction://hlinksldjump"/>
                <a:extLst>
                  <a:ext uri="{FF2B5EF4-FFF2-40B4-BE49-F238E27FC236}">
                    <a16:creationId xmlns:a16="http://schemas.microsoft.com/office/drawing/2014/main" id="{CD6D52C4-A1DF-E51D-1B99-AA25B1FBA97E}"/>
                  </a:ext>
                </a:extLst>
              </p:cNvPr>
              <p:cNvPicPr>
                <a:picLocks noGrp="1" noRot="1" noChangeAspect="1" noMove="1" noResize="1" noEditPoints="1" noAdjustHandles="1" noChangeArrowheads="1" noChangeShapeType="1"/>
              </p:cNvPicPr>
              <p:nvPr/>
            </p:nvPicPr>
            <p:blipFill>
              <a:blip r:embed="rId19"/>
              <a:stretch>
                <a:fillRect/>
              </a:stretch>
            </p:blipFill>
            <p:spPr>
              <a:xfrm>
                <a:off x="2515489" y="3529584"/>
                <a:ext cx="2113280" cy="118872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69" name="Section Zoom 68">
                <a:extLst>
                  <a:ext uri="{FF2B5EF4-FFF2-40B4-BE49-F238E27FC236}">
                    <a16:creationId xmlns:a16="http://schemas.microsoft.com/office/drawing/2014/main" id="{1187614F-D377-1DBC-B80D-B6054E5B9D00}"/>
                  </a:ext>
                </a:extLst>
              </p:cNvPr>
              <p:cNvGraphicFramePr>
                <a:graphicFrameLocks noChangeAspect="1"/>
              </p:cNvGraphicFramePr>
              <p:nvPr>
                <p:extLst>
                  <p:ext uri="{D42A27DB-BD31-4B8C-83A1-F6EECF244321}">
                    <p14:modId xmlns:p14="http://schemas.microsoft.com/office/powerpoint/2010/main" val="3736824745"/>
                  </p:ext>
                </p:extLst>
              </p:nvPr>
            </p:nvGraphicFramePr>
            <p:xfrm>
              <a:off x="4843250" y="3529584"/>
              <a:ext cx="2113280" cy="1188720"/>
            </p:xfrm>
            <a:graphic>
              <a:graphicData uri="http://schemas.microsoft.com/office/powerpoint/2016/sectionzoom">
                <psez:sectionZm>
                  <psez:sectionZmObj sectionId="{F51D9F97-6E6A-4A7C-91E5-33CE09339ED8}">
                    <psez:zmPr id="{6FF1BA6E-3726-404D-923C-F1F308785E07}" transitionDur="1000">
                      <p166:blipFill xmlns:p166="http://schemas.microsoft.com/office/powerpoint/2016/6/main">
                        <a:blip r:embed="rId20"/>
                        <a:stretch>
                          <a:fillRect/>
                        </a:stretch>
                      </p166:blipFill>
                      <p166:spPr xmlns:p166="http://schemas.microsoft.com/office/powerpoint/2016/6/main">
                        <a:xfrm>
                          <a:off x="0" y="0"/>
                          <a:ext cx="2113280" cy="118872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69" name="Section Zoom 68">
                <a:hlinkClick r:id="rId21" action="ppaction://hlinksldjump"/>
                <a:extLst>
                  <a:ext uri="{FF2B5EF4-FFF2-40B4-BE49-F238E27FC236}">
                    <a16:creationId xmlns:a16="http://schemas.microsoft.com/office/drawing/2014/main" id="{1187614F-D377-1DBC-B80D-B6054E5B9D00}"/>
                  </a:ext>
                </a:extLst>
              </p:cNvPr>
              <p:cNvPicPr>
                <a:picLocks noGrp="1" noRot="1" noChangeAspect="1" noMove="1" noResize="1" noEditPoints="1" noAdjustHandles="1" noChangeArrowheads="1" noChangeShapeType="1"/>
              </p:cNvPicPr>
              <p:nvPr/>
            </p:nvPicPr>
            <p:blipFill>
              <a:blip r:embed="rId22"/>
              <a:stretch>
                <a:fillRect/>
              </a:stretch>
            </p:blipFill>
            <p:spPr>
              <a:xfrm>
                <a:off x="4843250" y="3529584"/>
                <a:ext cx="2113280" cy="118872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71" name="Section Zoom 70">
                <a:extLst>
                  <a:ext uri="{FF2B5EF4-FFF2-40B4-BE49-F238E27FC236}">
                    <a16:creationId xmlns:a16="http://schemas.microsoft.com/office/drawing/2014/main" id="{2F5D8E8D-AF36-8D1D-89B2-C5777C980AAD}"/>
                  </a:ext>
                </a:extLst>
              </p:cNvPr>
              <p:cNvGraphicFramePr>
                <a:graphicFrameLocks noChangeAspect="1"/>
              </p:cNvGraphicFramePr>
              <p:nvPr>
                <p:extLst>
                  <p:ext uri="{D42A27DB-BD31-4B8C-83A1-F6EECF244321}">
                    <p14:modId xmlns:p14="http://schemas.microsoft.com/office/powerpoint/2010/main" val="2392981034"/>
                  </p:ext>
                </p:extLst>
              </p:nvPr>
            </p:nvGraphicFramePr>
            <p:xfrm>
              <a:off x="7171011" y="3529584"/>
              <a:ext cx="2113280" cy="1188720"/>
            </p:xfrm>
            <a:graphic>
              <a:graphicData uri="http://schemas.microsoft.com/office/powerpoint/2016/sectionzoom">
                <psez:sectionZm>
                  <psez:sectionZmObj sectionId="{37FDF136-AA70-4145-86AA-9520037E65D1}">
                    <psez:zmPr id="{246C2C38-7207-4817-87D0-F34093294813}" transitionDur="1000">
                      <p166:blipFill xmlns:p166="http://schemas.microsoft.com/office/powerpoint/2016/6/main">
                        <a:blip r:embed="rId23"/>
                        <a:stretch>
                          <a:fillRect/>
                        </a:stretch>
                      </p166:blipFill>
                      <p166:spPr xmlns:p166="http://schemas.microsoft.com/office/powerpoint/2016/6/main">
                        <a:xfrm>
                          <a:off x="0" y="0"/>
                          <a:ext cx="2113280" cy="118872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71" name="Section Zoom 70">
                <a:hlinkClick r:id="rId24" action="ppaction://hlinksldjump"/>
                <a:extLst>
                  <a:ext uri="{FF2B5EF4-FFF2-40B4-BE49-F238E27FC236}">
                    <a16:creationId xmlns:a16="http://schemas.microsoft.com/office/drawing/2014/main" id="{2F5D8E8D-AF36-8D1D-89B2-C5777C980AAD}"/>
                  </a:ext>
                </a:extLst>
              </p:cNvPr>
              <p:cNvPicPr>
                <a:picLocks noGrp="1" noRot="1" noChangeAspect="1" noMove="1" noResize="1" noEditPoints="1" noAdjustHandles="1" noChangeArrowheads="1" noChangeShapeType="1"/>
              </p:cNvPicPr>
              <p:nvPr/>
            </p:nvPicPr>
            <p:blipFill>
              <a:blip r:embed="rId25"/>
              <a:stretch>
                <a:fillRect/>
              </a:stretch>
            </p:blipFill>
            <p:spPr>
              <a:xfrm>
                <a:off x="7171011" y="3529584"/>
                <a:ext cx="2113280" cy="118872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73" name="Section Zoom 72">
                <a:extLst>
                  <a:ext uri="{FF2B5EF4-FFF2-40B4-BE49-F238E27FC236}">
                    <a16:creationId xmlns:a16="http://schemas.microsoft.com/office/drawing/2014/main" id="{543FA182-EEC6-E6D7-A713-C27FF21073C4}"/>
                  </a:ext>
                </a:extLst>
              </p:cNvPr>
              <p:cNvGraphicFramePr>
                <a:graphicFrameLocks noChangeAspect="1"/>
              </p:cNvGraphicFramePr>
              <p:nvPr>
                <p:extLst>
                  <p:ext uri="{D42A27DB-BD31-4B8C-83A1-F6EECF244321}">
                    <p14:modId xmlns:p14="http://schemas.microsoft.com/office/powerpoint/2010/main" val="798493787"/>
                  </p:ext>
                </p:extLst>
              </p:nvPr>
            </p:nvGraphicFramePr>
            <p:xfrm>
              <a:off x="9498773" y="3529584"/>
              <a:ext cx="2113280" cy="1188720"/>
            </p:xfrm>
            <a:graphic>
              <a:graphicData uri="http://schemas.microsoft.com/office/powerpoint/2016/sectionzoom">
                <psez:sectionZm>
                  <psez:sectionZmObj sectionId="{1BBBA076-02E9-482C-B9C5-0947A1FD3948}">
                    <psez:zmPr id="{C4372CD4-FD6D-47A8-8B1D-F805F90D5814}" transitionDur="1000">
                      <p166:blipFill xmlns:p166="http://schemas.microsoft.com/office/powerpoint/2016/6/main">
                        <a:blip r:embed="rId26"/>
                        <a:stretch>
                          <a:fillRect/>
                        </a:stretch>
                      </p166:blipFill>
                      <p166:spPr xmlns:p166="http://schemas.microsoft.com/office/powerpoint/2016/6/main">
                        <a:xfrm>
                          <a:off x="0" y="0"/>
                          <a:ext cx="2113280" cy="118872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73" name="Section Zoom 72">
                <a:hlinkClick r:id="rId27" action="ppaction://hlinksldjump"/>
                <a:extLst>
                  <a:ext uri="{FF2B5EF4-FFF2-40B4-BE49-F238E27FC236}">
                    <a16:creationId xmlns:a16="http://schemas.microsoft.com/office/drawing/2014/main" id="{543FA182-EEC6-E6D7-A713-C27FF21073C4}"/>
                  </a:ext>
                </a:extLst>
              </p:cNvPr>
              <p:cNvPicPr>
                <a:picLocks noGrp="1" noRot="1" noChangeAspect="1" noMove="1" noResize="1" noEditPoints="1" noAdjustHandles="1" noChangeArrowheads="1" noChangeShapeType="1"/>
              </p:cNvPicPr>
              <p:nvPr/>
            </p:nvPicPr>
            <p:blipFill>
              <a:blip r:embed="rId28"/>
              <a:stretch>
                <a:fillRect/>
              </a:stretch>
            </p:blipFill>
            <p:spPr>
              <a:xfrm>
                <a:off x="9498773" y="3529584"/>
                <a:ext cx="2113280" cy="118872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75" name="Section Zoom 74">
                <a:extLst>
                  <a:ext uri="{FF2B5EF4-FFF2-40B4-BE49-F238E27FC236}">
                    <a16:creationId xmlns:a16="http://schemas.microsoft.com/office/drawing/2014/main" id="{C758C7B8-476D-B16F-B482-D16F37650D7C}"/>
                  </a:ext>
                </a:extLst>
              </p:cNvPr>
              <p:cNvGraphicFramePr>
                <a:graphicFrameLocks noChangeAspect="1"/>
              </p:cNvGraphicFramePr>
              <p:nvPr>
                <p:extLst>
                  <p:ext uri="{D42A27DB-BD31-4B8C-83A1-F6EECF244321}">
                    <p14:modId xmlns:p14="http://schemas.microsoft.com/office/powerpoint/2010/main" val="75787327"/>
                  </p:ext>
                </p:extLst>
              </p:nvPr>
            </p:nvGraphicFramePr>
            <p:xfrm>
              <a:off x="3570457" y="5022512"/>
              <a:ext cx="2113280" cy="1188720"/>
            </p:xfrm>
            <a:graphic>
              <a:graphicData uri="http://schemas.microsoft.com/office/powerpoint/2016/sectionzoom">
                <psez:sectionZm>
                  <psez:sectionZmObj sectionId="{B98BF4AB-1B2B-4E74-B74B-25E2354FD1F6}">
                    <psez:zmPr id="{89809B03-BA77-4497-9D3D-A2114900B3EB}" transitionDur="1000">
                      <p166:blipFill xmlns:p166="http://schemas.microsoft.com/office/powerpoint/2016/6/main">
                        <a:blip r:embed="rId29"/>
                        <a:stretch>
                          <a:fillRect/>
                        </a:stretch>
                      </p166:blipFill>
                      <p166:spPr xmlns:p166="http://schemas.microsoft.com/office/powerpoint/2016/6/main">
                        <a:xfrm>
                          <a:off x="0" y="0"/>
                          <a:ext cx="2113280" cy="118872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75" name="Section Zoom 74">
                <a:hlinkClick r:id="rId30" action="ppaction://hlinksldjump"/>
                <a:extLst>
                  <a:ext uri="{FF2B5EF4-FFF2-40B4-BE49-F238E27FC236}">
                    <a16:creationId xmlns:a16="http://schemas.microsoft.com/office/drawing/2014/main" id="{C758C7B8-476D-B16F-B482-D16F37650D7C}"/>
                  </a:ext>
                </a:extLst>
              </p:cNvPr>
              <p:cNvPicPr>
                <a:picLocks noGrp="1" noRot="1" noChangeAspect="1" noMove="1" noResize="1" noEditPoints="1" noAdjustHandles="1" noChangeArrowheads="1" noChangeShapeType="1"/>
              </p:cNvPicPr>
              <p:nvPr/>
            </p:nvPicPr>
            <p:blipFill>
              <a:blip r:embed="rId31"/>
              <a:stretch>
                <a:fillRect/>
              </a:stretch>
            </p:blipFill>
            <p:spPr>
              <a:xfrm>
                <a:off x="3570457" y="5022512"/>
                <a:ext cx="2113280" cy="118872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77" name="Section Zoom 76">
                <a:extLst>
                  <a:ext uri="{FF2B5EF4-FFF2-40B4-BE49-F238E27FC236}">
                    <a16:creationId xmlns:a16="http://schemas.microsoft.com/office/drawing/2014/main" id="{264AAAEC-8953-0472-6427-DC00B734E2B3}"/>
                  </a:ext>
                </a:extLst>
              </p:cNvPr>
              <p:cNvGraphicFramePr>
                <a:graphicFrameLocks noChangeAspect="1"/>
              </p:cNvGraphicFramePr>
              <p:nvPr>
                <p:extLst>
                  <p:ext uri="{D42A27DB-BD31-4B8C-83A1-F6EECF244321}">
                    <p14:modId xmlns:p14="http://schemas.microsoft.com/office/powerpoint/2010/main" val="3898820803"/>
                  </p:ext>
                </p:extLst>
              </p:nvPr>
            </p:nvGraphicFramePr>
            <p:xfrm>
              <a:off x="1040546" y="5022512"/>
              <a:ext cx="2113280" cy="1188720"/>
            </p:xfrm>
            <a:graphic>
              <a:graphicData uri="http://schemas.microsoft.com/office/powerpoint/2016/sectionzoom">
                <psez:sectionZm>
                  <psez:sectionZmObj sectionId="{CD9CF394-FF49-4352-BF13-61D17C606243}">
                    <psez:zmPr id="{CD3121BF-D479-40CD-B29F-29D60B82BC37}" transitionDur="1000">
                      <p166:blipFill xmlns:p166="http://schemas.microsoft.com/office/powerpoint/2016/6/main">
                        <a:blip r:embed="rId32"/>
                        <a:stretch>
                          <a:fillRect/>
                        </a:stretch>
                      </p166:blipFill>
                      <p166:spPr xmlns:p166="http://schemas.microsoft.com/office/powerpoint/2016/6/main">
                        <a:xfrm>
                          <a:off x="0" y="0"/>
                          <a:ext cx="2113280" cy="118872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77" name="Section Zoom 76">
                <a:hlinkClick r:id="rId33" action="ppaction://hlinksldjump"/>
                <a:extLst>
                  <a:ext uri="{FF2B5EF4-FFF2-40B4-BE49-F238E27FC236}">
                    <a16:creationId xmlns:a16="http://schemas.microsoft.com/office/drawing/2014/main" id="{264AAAEC-8953-0472-6427-DC00B734E2B3}"/>
                  </a:ext>
                </a:extLst>
              </p:cNvPr>
              <p:cNvPicPr>
                <a:picLocks noGrp="1" noRot="1" noChangeAspect="1" noMove="1" noResize="1" noEditPoints="1" noAdjustHandles="1" noChangeArrowheads="1" noChangeShapeType="1"/>
              </p:cNvPicPr>
              <p:nvPr/>
            </p:nvPicPr>
            <p:blipFill>
              <a:blip r:embed="rId34"/>
              <a:stretch>
                <a:fillRect/>
              </a:stretch>
            </p:blipFill>
            <p:spPr>
              <a:xfrm>
                <a:off x="1040546" y="5022512"/>
                <a:ext cx="2113280" cy="118872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79" name="Section Zoom 78">
                <a:extLst>
                  <a:ext uri="{FF2B5EF4-FFF2-40B4-BE49-F238E27FC236}">
                    <a16:creationId xmlns:a16="http://schemas.microsoft.com/office/drawing/2014/main" id="{62C0B0F8-4736-6AE4-526F-45966CCB85C0}"/>
                  </a:ext>
                </a:extLst>
              </p:cNvPr>
              <p:cNvGraphicFramePr>
                <a:graphicFrameLocks noChangeAspect="1"/>
              </p:cNvGraphicFramePr>
              <p:nvPr>
                <p:extLst>
                  <p:ext uri="{D42A27DB-BD31-4B8C-83A1-F6EECF244321}">
                    <p14:modId xmlns:p14="http://schemas.microsoft.com/office/powerpoint/2010/main" val="3361793669"/>
                  </p:ext>
                </p:extLst>
              </p:nvPr>
            </p:nvGraphicFramePr>
            <p:xfrm>
              <a:off x="6100368" y="5022512"/>
              <a:ext cx="2113280" cy="1188720"/>
            </p:xfrm>
            <a:graphic>
              <a:graphicData uri="http://schemas.microsoft.com/office/powerpoint/2016/sectionzoom">
                <psez:sectionZm>
                  <psez:sectionZmObj sectionId="{DFB845F1-36E2-4EE7-BB9B-09AFE9549FAF}">
                    <psez:zmPr id="{80F4F035-3FF4-4F63-9D57-077F2F76CF16}" transitionDur="1000">
                      <p166:blipFill xmlns:p166="http://schemas.microsoft.com/office/powerpoint/2016/6/main">
                        <a:blip r:embed="rId35"/>
                        <a:stretch>
                          <a:fillRect/>
                        </a:stretch>
                      </p166:blipFill>
                      <p166:spPr xmlns:p166="http://schemas.microsoft.com/office/powerpoint/2016/6/main">
                        <a:xfrm>
                          <a:off x="0" y="0"/>
                          <a:ext cx="2113280" cy="118872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79" name="Section Zoom 78">
                <a:hlinkClick r:id="rId36" action="ppaction://hlinksldjump"/>
                <a:extLst>
                  <a:ext uri="{FF2B5EF4-FFF2-40B4-BE49-F238E27FC236}">
                    <a16:creationId xmlns:a16="http://schemas.microsoft.com/office/drawing/2014/main" id="{62C0B0F8-4736-6AE4-526F-45966CCB85C0}"/>
                  </a:ext>
                </a:extLst>
              </p:cNvPr>
              <p:cNvPicPr>
                <a:picLocks noGrp="1" noRot="1" noChangeAspect="1" noMove="1" noResize="1" noEditPoints="1" noAdjustHandles="1" noChangeArrowheads="1" noChangeShapeType="1"/>
              </p:cNvPicPr>
              <p:nvPr/>
            </p:nvPicPr>
            <p:blipFill>
              <a:blip r:embed="rId37"/>
              <a:stretch>
                <a:fillRect/>
              </a:stretch>
            </p:blipFill>
            <p:spPr>
              <a:xfrm>
                <a:off x="6100368" y="5022512"/>
                <a:ext cx="2113280" cy="118872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81" name="Section Zoom 80">
                <a:extLst>
                  <a:ext uri="{FF2B5EF4-FFF2-40B4-BE49-F238E27FC236}">
                    <a16:creationId xmlns:a16="http://schemas.microsoft.com/office/drawing/2014/main" id="{234A9D30-ECAC-60EA-9B3B-623BABAD9793}"/>
                  </a:ext>
                </a:extLst>
              </p:cNvPr>
              <p:cNvGraphicFramePr>
                <a:graphicFrameLocks noChangeAspect="1"/>
              </p:cNvGraphicFramePr>
              <p:nvPr>
                <p:extLst>
                  <p:ext uri="{D42A27DB-BD31-4B8C-83A1-F6EECF244321}">
                    <p14:modId xmlns:p14="http://schemas.microsoft.com/office/powerpoint/2010/main" val="967696969"/>
                  </p:ext>
                </p:extLst>
              </p:nvPr>
            </p:nvGraphicFramePr>
            <p:xfrm>
              <a:off x="8630278" y="5022512"/>
              <a:ext cx="2113280" cy="1188720"/>
            </p:xfrm>
            <a:graphic>
              <a:graphicData uri="http://schemas.microsoft.com/office/powerpoint/2016/sectionzoom">
                <psez:sectionZm>
                  <psez:sectionZmObj sectionId="{9217C54D-05E5-4F6B-9649-EAD4CD59D0CC}">
                    <psez:zmPr id="{11A2FB5D-4BF9-41C5-B044-95E060447099}" transitionDur="1000">
                      <p166:blipFill xmlns:p166="http://schemas.microsoft.com/office/powerpoint/2016/6/main">
                        <a:blip r:embed="rId38"/>
                        <a:stretch>
                          <a:fillRect/>
                        </a:stretch>
                      </p166:blipFill>
                      <p166:spPr xmlns:p166="http://schemas.microsoft.com/office/powerpoint/2016/6/main">
                        <a:xfrm>
                          <a:off x="0" y="0"/>
                          <a:ext cx="2113280" cy="118872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81" name="Section Zoom 80">
                <a:hlinkClick r:id="rId39" action="ppaction://hlinksldjump"/>
                <a:extLst>
                  <a:ext uri="{FF2B5EF4-FFF2-40B4-BE49-F238E27FC236}">
                    <a16:creationId xmlns:a16="http://schemas.microsoft.com/office/drawing/2014/main" id="{234A9D30-ECAC-60EA-9B3B-623BABAD9793}"/>
                  </a:ext>
                </a:extLst>
              </p:cNvPr>
              <p:cNvPicPr>
                <a:picLocks noGrp="1" noRot="1" noChangeAspect="1" noMove="1" noResize="1" noEditPoints="1" noAdjustHandles="1" noChangeArrowheads="1" noChangeShapeType="1"/>
              </p:cNvPicPr>
              <p:nvPr/>
            </p:nvPicPr>
            <p:blipFill>
              <a:blip r:embed="rId40"/>
              <a:stretch>
                <a:fillRect/>
              </a:stretch>
            </p:blipFill>
            <p:spPr>
              <a:xfrm>
                <a:off x="8630278" y="5022512"/>
                <a:ext cx="2113280" cy="118872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85" name="Section Zoom 84">
                <a:extLst>
                  <a:ext uri="{FF2B5EF4-FFF2-40B4-BE49-F238E27FC236}">
                    <a16:creationId xmlns:a16="http://schemas.microsoft.com/office/drawing/2014/main" id="{78577A42-D831-B6C4-CAF2-E76C27B4BDDC}"/>
                  </a:ext>
                </a:extLst>
              </p:cNvPr>
              <p:cNvGraphicFramePr>
                <a:graphicFrameLocks noChangeAspect="1"/>
              </p:cNvGraphicFramePr>
              <p:nvPr>
                <p:extLst>
                  <p:ext uri="{D42A27DB-BD31-4B8C-83A1-F6EECF244321}">
                    <p14:modId xmlns:p14="http://schemas.microsoft.com/office/powerpoint/2010/main" val="3902753138"/>
                  </p:ext>
                </p:extLst>
              </p:nvPr>
            </p:nvGraphicFramePr>
            <p:xfrm>
              <a:off x="187728" y="2030300"/>
              <a:ext cx="2113280" cy="1188720"/>
            </p:xfrm>
            <a:graphic>
              <a:graphicData uri="http://schemas.microsoft.com/office/powerpoint/2016/sectionzoom">
                <psez:sectionZm>
                  <psez:sectionZmObj sectionId="{D459D5DD-CC00-4E11-95E7-5CC5E6C192DF}">
                    <psez:zmPr id="{7F415B72-8F93-4D49-BD91-72BAB2B7742D}" transitionDur="1000">
                      <p166:blipFill xmlns:p166="http://schemas.microsoft.com/office/powerpoint/2016/6/main">
                        <a:blip r:embed="rId41"/>
                        <a:stretch>
                          <a:fillRect/>
                        </a:stretch>
                      </p166:blipFill>
                      <p166:spPr xmlns:p166="http://schemas.microsoft.com/office/powerpoint/2016/6/main">
                        <a:xfrm>
                          <a:off x="0" y="0"/>
                          <a:ext cx="2113280" cy="118872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85" name="Section Zoom 84">
                <a:hlinkClick r:id="rId42" action="ppaction://hlinksldjump"/>
                <a:extLst>
                  <a:ext uri="{FF2B5EF4-FFF2-40B4-BE49-F238E27FC236}">
                    <a16:creationId xmlns:a16="http://schemas.microsoft.com/office/drawing/2014/main" id="{78577A42-D831-B6C4-CAF2-E76C27B4BDDC}"/>
                  </a:ext>
                </a:extLst>
              </p:cNvPr>
              <p:cNvPicPr>
                <a:picLocks noGrp="1" noRot="1" noChangeAspect="1" noMove="1" noResize="1" noEditPoints="1" noAdjustHandles="1" noChangeArrowheads="1" noChangeShapeType="1"/>
              </p:cNvPicPr>
              <p:nvPr/>
            </p:nvPicPr>
            <p:blipFill>
              <a:blip r:embed="rId43"/>
              <a:stretch>
                <a:fillRect/>
              </a:stretch>
            </p:blipFill>
            <p:spPr>
              <a:xfrm>
                <a:off x="187728" y="2030300"/>
                <a:ext cx="2113280" cy="1188720"/>
              </a:xfrm>
              <a:prstGeom prst="roundRect">
                <a:avLst>
                  <a:gd name="adj" fmla="val 8594"/>
                </a:avLst>
              </a:prstGeom>
              <a:solidFill>
                <a:srgbClr val="FFFFFF">
                  <a:shade val="85000"/>
                </a:srgbClr>
              </a:solidFill>
              <a:ln>
                <a:noFill/>
              </a:ln>
              <a:effectLst/>
            </p:spPr>
          </p:pic>
        </mc:Fallback>
      </mc:AlternateContent>
      <p:sp>
        <p:nvSpPr>
          <p:cNvPr id="3" name="TextBox 2">
            <a:extLst>
              <a:ext uri="{FF2B5EF4-FFF2-40B4-BE49-F238E27FC236}">
                <a16:creationId xmlns:a16="http://schemas.microsoft.com/office/drawing/2014/main" id="{98273CD2-28EC-3D9B-826F-FE88FAE08A9B}"/>
              </a:ext>
            </a:extLst>
          </p:cNvPr>
          <p:cNvSpPr txBox="1"/>
          <p:nvPr/>
        </p:nvSpPr>
        <p:spPr>
          <a:xfrm>
            <a:off x="1" y="1590741"/>
            <a:ext cx="12191994" cy="369332"/>
          </a:xfrm>
          <a:prstGeom prst="rect">
            <a:avLst/>
          </a:prstGeom>
          <a:noFill/>
        </p:spPr>
        <p:txBody>
          <a:bodyPr wrap="square" rtlCol="0">
            <a:spAutoFit/>
          </a:bodyPr>
          <a:lstStyle/>
          <a:p>
            <a:pPr algn="ctr"/>
            <a:r>
              <a:rPr lang="en-US" dirty="0"/>
              <a:t>Click on the slides below to access the section you'd like to view.</a:t>
            </a:r>
          </a:p>
        </p:txBody>
      </p:sp>
    </p:spTree>
    <p:extLst>
      <p:ext uri="{BB962C8B-B14F-4D97-AF65-F5344CB8AC3E}">
        <p14:creationId xmlns:p14="http://schemas.microsoft.com/office/powerpoint/2010/main" val="7453114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(8) - What are the National Priority Areas and why are they important?</a:t>
            </a:r>
          </a:p>
        </p:txBody>
      </p:sp>
      <p:sp>
        <p:nvSpPr>
          <p:cNvPr id="2" name="TextBox 1">
            <a:extLst>
              <a:ext uri="{FF2B5EF4-FFF2-40B4-BE49-F238E27FC236}">
                <a16:creationId xmlns:a16="http://schemas.microsoft.com/office/drawing/2014/main" id="{5A4BBBE6-62B9-6422-4A39-4E13400F904D}"/>
              </a:ext>
            </a:extLst>
          </p:cNvPr>
          <p:cNvSpPr txBox="1"/>
          <p:nvPr/>
        </p:nvSpPr>
        <p:spPr>
          <a:xfrm>
            <a:off x="1371596" y="1980575"/>
            <a:ext cx="9477378" cy="4524315"/>
          </a:xfrm>
          <a:prstGeom prst="rect">
            <a:avLst/>
          </a:prstGeom>
          <a:solidFill>
            <a:schemeClr val="bg1"/>
          </a:solidFill>
          <a:ln w="28575">
            <a:solidFill>
              <a:schemeClr val="tx1"/>
            </a:solidFill>
          </a:ln>
        </p:spPr>
        <p:txBody>
          <a:bodyPr wrap="square">
            <a:spAutoFit/>
          </a:bodyPr>
          <a:lstStyle/>
          <a:p>
            <a:r>
              <a:rPr lang="en-US" sz="1200" dirty="0">
                <a:solidFill>
                  <a:srgbClr val="000000"/>
                </a:solidFill>
                <a:latin typeface="Aptos" panose="020B0004020202020204" pitchFamily="34" charset="0"/>
              </a:rPr>
              <a:t>National Priority Area:	</a:t>
            </a:r>
            <a:r>
              <a:rPr lang="en-US" sz="1200" b="1" dirty="0">
                <a:solidFill>
                  <a:srgbClr val="000000"/>
                </a:solidFill>
                <a:latin typeface="Aptos" panose="020B0004020202020204" pitchFamily="34" charset="0"/>
              </a:rPr>
              <a:t>Combating Domestic Violent Extremism</a:t>
            </a:r>
          </a:p>
          <a:p>
            <a:r>
              <a:rPr lang="en-US" sz="1200" dirty="0">
                <a:solidFill>
                  <a:srgbClr val="000000"/>
                </a:solidFill>
                <a:latin typeface="Aptos" panose="020B0004020202020204" pitchFamily="34" charset="0"/>
              </a:rPr>
              <a:t>Core Capabilities: 	</a:t>
            </a:r>
            <a:r>
              <a:rPr lang="en-US" sz="1200" b="1" dirty="0">
                <a:solidFill>
                  <a:srgbClr val="002060"/>
                </a:solidFill>
                <a:latin typeface="Aptos" panose="020B0004020202020204" pitchFamily="34" charset="0"/>
              </a:rPr>
              <a:t>Interdiction and disruption</a:t>
            </a:r>
          </a:p>
          <a:p>
            <a:r>
              <a:rPr lang="en-US" sz="1200" b="1" dirty="0">
                <a:solidFill>
                  <a:srgbClr val="002060"/>
                </a:solidFill>
                <a:latin typeface="Aptos" panose="020B0004020202020204" pitchFamily="34" charset="0"/>
              </a:rPr>
              <a:t>		Intelligence and information sharing</a:t>
            </a:r>
          </a:p>
          <a:p>
            <a:r>
              <a:rPr lang="en-US" sz="1200" b="1" dirty="0">
                <a:solidFill>
                  <a:srgbClr val="002060"/>
                </a:solidFill>
                <a:latin typeface="Aptos" panose="020B0004020202020204" pitchFamily="34" charset="0"/>
              </a:rPr>
              <a:t>		Planning</a:t>
            </a:r>
          </a:p>
          <a:p>
            <a:r>
              <a:rPr lang="en-US" sz="1200" b="1" dirty="0">
                <a:solidFill>
                  <a:srgbClr val="002060"/>
                </a:solidFill>
                <a:latin typeface="Aptos" panose="020B0004020202020204" pitchFamily="34" charset="0"/>
              </a:rPr>
              <a:t>		Public information and warning</a:t>
            </a:r>
          </a:p>
          <a:p>
            <a:r>
              <a:rPr lang="en-US" sz="1200" b="1" dirty="0">
                <a:solidFill>
                  <a:srgbClr val="002060"/>
                </a:solidFill>
                <a:latin typeface="Aptos" panose="020B0004020202020204" pitchFamily="34" charset="0"/>
              </a:rPr>
              <a:t>		Operational coordination</a:t>
            </a:r>
          </a:p>
          <a:p>
            <a:r>
              <a:rPr lang="en-US" sz="1200" b="1" dirty="0">
                <a:solidFill>
                  <a:srgbClr val="002060"/>
                </a:solidFill>
                <a:latin typeface="Aptos" panose="020B0004020202020204" pitchFamily="34" charset="0"/>
              </a:rPr>
              <a:t>		Risk management for protection programs and activities</a:t>
            </a:r>
          </a:p>
          <a:p>
            <a:endParaRPr lang="en-US" sz="1200" dirty="0">
              <a:solidFill>
                <a:srgbClr val="000000"/>
              </a:solidFill>
              <a:latin typeface="Aptos" panose="020B0004020202020204" pitchFamily="34" charset="0"/>
            </a:endParaRPr>
          </a:p>
          <a:p>
            <a:r>
              <a:rPr lang="en-US" sz="1200" dirty="0">
                <a:solidFill>
                  <a:srgbClr val="000000"/>
                </a:solidFill>
                <a:latin typeface="Aptos" panose="020B0004020202020204" pitchFamily="34" charset="0"/>
              </a:rPr>
              <a:t>Example Activities:</a:t>
            </a:r>
          </a:p>
          <a:p>
            <a:pPr marL="628650" lvl="1" indent="-171450">
              <a:buSzPct val="70000"/>
              <a:buFont typeface="Arial" panose="020B0604020202020204" pitchFamily="34" charset="0"/>
              <a:buChar char="•"/>
            </a:pPr>
            <a:r>
              <a:rPr lang="en-US" sz="1200" dirty="0">
                <a:solidFill>
                  <a:srgbClr val="000000"/>
                </a:solidFill>
                <a:latin typeface="Aptos" panose="020B0004020202020204" pitchFamily="34" charset="0"/>
              </a:rPr>
              <a:t>The salary of a fusion center analyst focused on domestic terrorism</a:t>
            </a:r>
          </a:p>
          <a:p>
            <a:pPr marL="628650" lvl="1" indent="-171450">
              <a:buSzPct val="70000"/>
              <a:buFont typeface="Arial" panose="020B0604020202020204" pitchFamily="34" charset="0"/>
              <a:buChar char="•"/>
            </a:pPr>
            <a:r>
              <a:rPr lang="en-US" sz="1200" dirty="0">
                <a:solidFill>
                  <a:srgbClr val="000000"/>
                </a:solidFill>
                <a:latin typeface="Aptos" panose="020B0004020202020204" pitchFamily="34" charset="0"/>
              </a:rPr>
              <a:t>Projects aimed at countering DVEs online</a:t>
            </a:r>
          </a:p>
          <a:p>
            <a:pPr marL="628650" lvl="1" indent="-171450">
              <a:buSzPct val="70000"/>
              <a:buFont typeface="Arial" panose="020B0604020202020204" pitchFamily="34" charset="0"/>
              <a:buChar char="•"/>
            </a:pPr>
            <a:r>
              <a:rPr lang="en-US" sz="1200" dirty="0">
                <a:solidFill>
                  <a:srgbClr val="000000"/>
                </a:solidFill>
                <a:latin typeface="Aptos" panose="020B0004020202020204" pitchFamily="34" charset="0"/>
              </a:rPr>
              <a:t>Open-source analysis of misinformation campaigns, targeted violence and threats to life, including tips/leads, and online/social media-based threats</a:t>
            </a:r>
          </a:p>
          <a:p>
            <a:pPr marL="628650" lvl="1" indent="-171450">
              <a:buSzPct val="70000"/>
              <a:buFont typeface="Arial" panose="020B0604020202020204" pitchFamily="34" charset="0"/>
              <a:buChar char="•"/>
            </a:pPr>
            <a:r>
              <a:rPr lang="en-US" sz="1200" dirty="0">
                <a:solidFill>
                  <a:srgbClr val="000000"/>
                </a:solidFill>
                <a:latin typeface="Aptos" panose="020B0004020202020204" pitchFamily="34" charset="0"/>
              </a:rPr>
              <a:t>Projects to bolster sharing and leveraging intelligence and information</a:t>
            </a:r>
          </a:p>
          <a:p>
            <a:pPr marL="628650" lvl="1" indent="-171450">
              <a:buSzPct val="70000"/>
              <a:buFont typeface="Arial" panose="020B0604020202020204" pitchFamily="34" charset="0"/>
              <a:buChar char="•"/>
            </a:pPr>
            <a:r>
              <a:rPr lang="en-US" sz="1200" dirty="0">
                <a:solidFill>
                  <a:srgbClr val="000000"/>
                </a:solidFill>
                <a:latin typeface="Aptos" panose="020B0004020202020204" pitchFamily="34" charset="0"/>
              </a:rPr>
              <a:t>Projects to support threat assessment programs to identify, evaluate, and analyze indicators and behaviors indicative of domestic violent extremists</a:t>
            </a:r>
          </a:p>
          <a:p>
            <a:pPr marL="628650" lvl="1" indent="-171450">
              <a:buSzPct val="70000"/>
              <a:buFont typeface="Arial" panose="020B0604020202020204" pitchFamily="34" charset="0"/>
              <a:buChar char="•"/>
            </a:pPr>
            <a:r>
              <a:rPr lang="en-US" sz="1200" dirty="0">
                <a:solidFill>
                  <a:srgbClr val="000000"/>
                </a:solidFill>
                <a:latin typeface="Aptos" panose="020B0004020202020204" pitchFamily="34" charset="0"/>
              </a:rPr>
              <a:t>Training and awareness programs (e.g., through social media, suspicious activity reporting [SAR] indicators and behaviors) to help detect and prevent radicalization</a:t>
            </a:r>
          </a:p>
          <a:p>
            <a:pPr marL="628650" lvl="1" indent="-171450">
              <a:buSzPct val="70000"/>
              <a:buFont typeface="Arial" panose="020B0604020202020204" pitchFamily="34" charset="0"/>
              <a:buChar char="•"/>
            </a:pPr>
            <a:r>
              <a:rPr lang="en-US" sz="1200" dirty="0">
                <a:solidFill>
                  <a:srgbClr val="000000"/>
                </a:solidFill>
                <a:latin typeface="Aptos" panose="020B0004020202020204" pitchFamily="34" charset="0"/>
              </a:rPr>
              <a:t>Sovereign Citizens awareness training</a:t>
            </a:r>
          </a:p>
          <a:p>
            <a:pPr marL="628650" lvl="1" indent="-171450">
              <a:buSzPct val="70000"/>
              <a:buFont typeface="Arial" panose="020B0604020202020204" pitchFamily="34" charset="0"/>
              <a:buChar char="•"/>
            </a:pPr>
            <a:r>
              <a:rPr lang="en-US" sz="1200" dirty="0">
                <a:solidFill>
                  <a:srgbClr val="000000"/>
                </a:solidFill>
                <a:latin typeface="Aptos" panose="020B0004020202020204" pitchFamily="34" charset="0"/>
              </a:rPr>
              <a:t>Staff and outreach efforts related to Preventing Violent Extremism (PVE) programs</a:t>
            </a:r>
          </a:p>
          <a:p>
            <a:pPr marL="628650" lvl="1" indent="-171450">
              <a:buSzPct val="70000"/>
              <a:buFont typeface="Arial" panose="020B0604020202020204" pitchFamily="34" charset="0"/>
              <a:buChar char="•"/>
            </a:pPr>
            <a:r>
              <a:rPr lang="en-US" sz="1200" dirty="0">
                <a:solidFill>
                  <a:srgbClr val="000000"/>
                </a:solidFill>
                <a:latin typeface="Aptos" panose="020B0004020202020204" pitchFamily="34" charset="0"/>
              </a:rPr>
              <a:t>Training and awareness programs (e.g., through social media, SAR indicators and behaviors) to educate the public on misinformation campaigns and resources to help them identify and report potential instances of domestic violent extremism</a:t>
            </a:r>
          </a:p>
          <a:p>
            <a:pPr marL="628650" lvl="1" indent="-171450">
              <a:buSzPct val="70000"/>
              <a:buFont typeface="Arial" panose="020B0604020202020204" pitchFamily="34" charset="0"/>
              <a:buChar char="•"/>
            </a:pPr>
            <a:r>
              <a:rPr lang="en-US" sz="1200" dirty="0">
                <a:solidFill>
                  <a:srgbClr val="000000"/>
                </a:solidFill>
                <a:latin typeface="Aptos" panose="020B0004020202020204" pitchFamily="34" charset="0"/>
              </a:rPr>
              <a:t>Equipment for first responders to Prevent, Protect and Respond to domestic violent extremist terrorist attacks (e.g., active shooter scenarios, CBRNE Threats)</a:t>
            </a:r>
          </a:p>
        </p:txBody>
      </p:sp>
    </p:spTree>
    <p:extLst>
      <p:ext uri="{BB962C8B-B14F-4D97-AF65-F5344CB8AC3E}">
        <p14:creationId xmlns:p14="http://schemas.microsoft.com/office/powerpoint/2010/main" val="41233349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(8) - What are the National Priority Areas and why are they important?</a:t>
            </a:r>
          </a:p>
        </p:txBody>
      </p:sp>
      <p:sp>
        <p:nvSpPr>
          <p:cNvPr id="2" name="TextBox 1">
            <a:extLst>
              <a:ext uri="{FF2B5EF4-FFF2-40B4-BE49-F238E27FC236}">
                <a16:creationId xmlns:a16="http://schemas.microsoft.com/office/drawing/2014/main" id="{5A4BBBE6-62B9-6422-4A39-4E13400F904D}"/>
              </a:ext>
            </a:extLst>
          </p:cNvPr>
          <p:cNvSpPr txBox="1"/>
          <p:nvPr/>
        </p:nvSpPr>
        <p:spPr>
          <a:xfrm>
            <a:off x="1371596" y="1980575"/>
            <a:ext cx="9477378" cy="4524315"/>
          </a:xfrm>
          <a:prstGeom prst="rect">
            <a:avLst/>
          </a:prstGeom>
          <a:solidFill>
            <a:schemeClr val="bg1"/>
          </a:solidFill>
          <a:ln w="28575">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E1E1E"/>
                </a:solidFill>
                <a:effectLst/>
                <a:uLnTx/>
                <a:uFillTx/>
                <a:latin typeface="Aptos" panose="020B0004020202020204" pitchFamily="34" charset="0"/>
              </a:rPr>
              <a:t>National Priority Area:	</a:t>
            </a:r>
            <a:r>
              <a:rPr kumimoji="0" lang="en-US" sz="1200" b="1" u="none" strike="noStrike" kern="1200" cap="none" spc="0" normalizeH="0" baseline="0" noProof="0" dirty="0">
                <a:ln>
                  <a:noFill/>
                </a:ln>
                <a:solidFill>
                  <a:srgbClr val="1E1E1E"/>
                </a:solidFill>
                <a:effectLst/>
                <a:uLnTx/>
                <a:uFillTx/>
                <a:latin typeface="Aptos" panose="020B0004020202020204" pitchFamily="34" charset="0"/>
              </a:rPr>
              <a:t>Community Preparedness and Resilience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E1E1E"/>
                </a:solidFill>
                <a:effectLst/>
                <a:uLnTx/>
                <a:uFillTx/>
                <a:latin typeface="Aptos" panose="020B0004020202020204" pitchFamily="34" charset="0"/>
              </a:rPr>
              <a:t>Core Capabilities</a:t>
            </a:r>
            <a:r>
              <a:rPr kumimoji="0" lang="en-US" sz="1200" b="1" i="0" u="none" strike="noStrike" kern="1200" cap="none" spc="0" normalizeH="0" baseline="0" noProof="0" dirty="0">
                <a:ln>
                  <a:noFill/>
                </a:ln>
                <a:solidFill>
                  <a:srgbClr val="1E1E1E"/>
                </a:solidFill>
                <a:effectLst/>
                <a:uLnTx/>
                <a:uFillTx/>
                <a:latin typeface="Aptos" panose="020B0004020202020204" pitchFamily="34" charset="0"/>
              </a:rPr>
              <a:t>: 	</a:t>
            </a:r>
            <a:r>
              <a:rPr kumimoji="0" lang="en-US" sz="1200" b="1" u="none" strike="noStrike" kern="1200" cap="none" spc="0" normalizeH="0" baseline="0" noProof="0" dirty="0">
                <a:ln>
                  <a:noFill/>
                </a:ln>
                <a:solidFill>
                  <a:srgbClr val="002060"/>
                </a:solidFill>
                <a:effectLst/>
                <a:uLnTx/>
                <a:uFillTx/>
                <a:latin typeface="Aptos" panose="020B0004020202020204" pitchFamily="34" charset="0"/>
              </a:rPr>
              <a:t>Planning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002060"/>
                </a:solidFill>
                <a:effectLst/>
                <a:uLnTx/>
                <a:uFillTx/>
                <a:latin typeface="Aptos" panose="020B0004020202020204" pitchFamily="34" charset="0"/>
              </a:rPr>
              <a:t>		Public Information and Warning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002060"/>
                </a:solidFill>
                <a:effectLst/>
                <a:uLnTx/>
                <a:uFillTx/>
                <a:latin typeface="Aptos" panose="020B0004020202020204" pitchFamily="34" charset="0"/>
              </a:rPr>
              <a:t>		Community Resilience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002060"/>
                </a:solidFill>
                <a:effectLst/>
                <a:uLnTx/>
                <a:uFillTx/>
                <a:latin typeface="Aptos" panose="020B0004020202020204" pitchFamily="34" charset="0"/>
              </a:rPr>
              <a:t>		Risk Management for Protection Programs and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002060"/>
                </a:solidFill>
                <a:effectLst/>
                <a:uLnTx/>
                <a:uFillTx/>
                <a:latin typeface="Aptos" panose="020B0004020202020204" pitchFamily="34" charset="0"/>
              </a:rPr>
              <a:t>		Mass Care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002060"/>
                </a:solidFill>
                <a:effectLst/>
                <a:uLnTx/>
                <a:uFillTx/>
                <a:latin typeface="Aptos" panose="020B0004020202020204" pitchFamily="34" charset="0"/>
              </a:rPr>
              <a:t>		Intelligence and Information Sharing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002060"/>
                </a:solidFill>
                <a:effectLst/>
                <a:uLnTx/>
                <a:uFillTx/>
                <a:latin typeface="Aptos" panose="020B0004020202020204" pitchFamily="34" charset="0"/>
              </a:rPr>
              <a:t>		Risk and Disaster Resilience 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002060"/>
                </a:solidFill>
                <a:effectLst/>
                <a:uLnTx/>
                <a:uFillTx/>
                <a:latin typeface="Aptos" panose="020B0004020202020204" pitchFamily="34" charset="0"/>
              </a:rPr>
              <a:t>		Long Term Vulnerability Reduction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E1E1E"/>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srgbClr val="1E1E1E"/>
                </a:solidFill>
                <a:effectLst/>
                <a:uLnTx/>
                <a:uFillTx/>
                <a:latin typeface="Aptos" panose="020B0004020202020204" pitchFamily="34" charset="0"/>
              </a:rPr>
              <a:t>Example Activities:</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200" b="0" i="0" u="none" strike="noStrike" kern="1200" cap="none" spc="0" normalizeH="0" baseline="0" noProof="0" dirty="0">
                <a:ln>
                  <a:noFill/>
                </a:ln>
                <a:solidFill>
                  <a:srgbClr val="1E1E1E"/>
                </a:solidFill>
                <a:effectLst/>
                <a:uLnTx/>
                <a:uFillTx/>
                <a:latin typeface="Aptos" panose="020B0004020202020204" pitchFamily="34" charset="0"/>
              </a:rPr>
              <a:t>Community Emergency Response Team programs</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200" b="0" i="0" u="none" strike="noStrike" kern="1200" cap="none" spc="0" normalizeH="0" baseline="0" noProof="0" dirty="0">
                <a:ln>
                  <a:noFill/>
                </a:ln>
                <a:solidFill>
                  <a:srgbClr val="1E1E1E"/>
                </a:solidFill>
                <a:effectLst/>
                <a:uLnTx/>
                <a:uFillTx/>
                <a:latin typeface="Aptos" panose="020B0004020202020204" pitchFamily="34" charset="0"/>
              </a:rPr>
              <a:t>Volunteer or donations management projects</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200" b="0" i="0" u="none" strike="noStrike" kern="1200" cap="none" spc="0" normalizeH="0" baseline="0" noProof="0" dirty="0">
                <a:ln>
                  <a:noFill/>
                </a:ln>
                <a:solidFill>
                  <a:srgbClr val="1E1E1E"/>
                </a:solidFill>
                <a:effectLst/>
                <a:uLnTx/>
                <a:uFillTx/>
                <a:latin typeface="Aptos" panose="020B0004020202020204" pitchFamily="34" charset="0"/>
              </a:rPr>
              <a:t>“Ready” campaigns for community preparedness and resilience</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200" b="0" i="0" u="none" strike="noStrike" kern="1200" cap="none" spc="0" normalizeH="0" baseline="0" noProof="0" dirty="0">
                <a:ln>
                  <a:noFill/>
                </a:ln>
                <a:solidFill>
                  <a:srgbClr val="1E1E1E"/>
                </a:solidFill>
                <a:effectLst/>
                <a:uLnTx/>
                <a:uFillTx/>
                <a:latin typeface="Aptos" panose="020B0004020202020204" pitchFamily="34" charset="0"/>
              </a:rPr>
              <a:t>Mass care and sheltering plans, exercises, or training</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200" b="0" i="0" u="none" strike="noStrike" kern="1200" cap="none" spc="0" normalizeH="0" baseline="0" noProof="0" dirty="0">
                <a:ln>
                  <a:noFill/>
                </a:ln>
                <a:solidFill>
                  <a:srgbClr val="1E1E1E"/>
                </a:solidFill>
                <a:effectLst/>
                <a:uLnTx/>
                <a:uFillTx/>
                <a:latin typeface="Aptos" panose="020B0004020202020204" pitchFamily="34" charset="0"/>
              </a:rPr>
              <a:t>Emergency response planning, homeland security strategies</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200" b="0" i="0" u="none" strike="noStrike" kern="1200" cap="none" spc="0" normalizeH="0" baseline="0" noProof="0" dirty="0">
                <a:ln>
                  <a:noFill/>
                </a:ln>
                <a:solidFill>
                  <a:srgbClr val="1E1E1E"/>
                </a:solidFill>
                <a:effectLst/>
                <a:uLnTx/>
                <a:uFillTx/>
                <a:latin typeface="Aptos" panose="020B0004020202020204" pitchFamily="34" charset="0"/>
              </a:rPr>
              <a:t>Alert and warning systems, planning or training</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200" b="0" i="0" u="none" strike="noStrike" kern="1200" cap="none" spc="0" normalizeH="0" baseline="0" noProof="0" dirty="0">
                <a:ln>
                  <a:noFill/>
                </a:ln>
                <a:solidFill>
                  <a:srgbClr val="1E1E1E"/>
                </a:solidFill>
                <a:effectLst/>
                <a:uLnTx/>
                <a:uFillTx/>
                <a:latin typeface="Aptos" panose="020B0004020202020204" pitchFamily="34" charset="0"/>
              </a:rPr>
              <a:t>Critical infrastructure database management</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200" b="0" i="0" u="none" strike="noStrike" kern="1200" cap="none" spc="0" normalizeH="0" baseline="0" noProof="0" dirty="0">
                <a:ln>
                  <a:noFill/>
                </a:ln>
                <a:solidFill>
                  <a:srgbClr val="1E1E1E"/>
                </a:solidFill>
                <a:effectLst/>
                <a:uLnTx/>
                <a:uFillTx/>
                <a:latin typeface="Aptos" panose="020B0004020202020204" pitchFamily="34" charset="0"/>
              </a:rPr>
              <a:t>See something, say something campaigns</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200" b="0" i="0" u="none" strike="noStrike" kern="1200" cap="none" spc="0" normalizeH="0" baseline="0" noProof="0" dirty="0">
                <a:ln>
                  <a:noFill/>
                </a:ln>
                <a:solidFill>
                  <a:srgbClr val="1E1E1E"/>
                </a:solidFill>
                <a:effectLst/>
                <a:uLnTx/>
                <a:uFillTx/>
                <a:latin typeface="Aptos" panose="020B0004020202020204" pitchFamily="34" charset="0"/>
              </a:rPr>
              <a:t>Vulnerability reduction at critical infrastructure and key resources</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200" b="0" i="0" u="none" strike="noStrike" kern="1200" cap="none" spc="0" normalizeH="0" baseline="0" noProof="0" dirty="0">
                <a:ln>
                  <a:noFill/>
                </a:ln>
                <a:solidFill>
                  <a:srgbClr val="1E1E1E"/>
                </a:solidFill>
                <a:effectLst/>
                <a:uLnTx/>
                <a:uFillTx/>
                <a:latin typeface="Aptos" panose="020B0004020202020204" pitchFamily="34" charset="0"/>
              </a:rPr>
              <a:t>Educational programming to guide schools and students on how to create emergency kits and family communications plans for disasters</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200" b="0" i="0" u="none" strike="noStrike" kern="1200" cap="none" spc="0" normalizeH="0" baseline="0" noProof="0" dirty="0">
                <a:ln>
                  <a:noFill/>
                </a:ln>
                <a:solidFill>
                  <a:srgbClr val="1E1E1E"/>
                </a:solidFill>
                <a:effectLst/>
                <a:uLnTx/>
                <a:uFillTx/>
                <a:latin typeface="Aptos" panose="020B0004020202020204" pitchFamily="34" charset="0"/>
              </a:rPr>
              <a:t>Execute ‘You are the Help Until the Help Arrives’ workshops in concert with community-based organizations to bolster individual preparedness</a:t>
            </a:r>
          </a:p>
        </p:txBody>
      </p:sp>
    </p:spTree>
    <p:extLst>
      <p:ext uri="{BB962C8B-B14F-4D97-AF65-F5344CB8AC3E}">
        <p14:creationId xmlns:p14="http://schemas.microsoft.com/office/powerpoint/2010/main" val="5231483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(8) - What are the National Priority Areas and why are they important?</a:t>
            </a:r>
          </a:p>
        </p:txBody>
      </p:sp>
      <p:sp>
        <p:nvSpPr>
          <p:cNvPr id="2" name="TextBox 1">
            <a:extLst>
              <a:ext uri="{FF2B5EF4-FFF2-40B4-BE49-F238E27FC236}">
                <a16:creationId xmlns:a16="http://schemas.microsoft.com/office/drawing/2014/main" id="{5A4BBBE6-62B9-6422-4A39-4E13400F904D}"/>
              </a:ext>
            </a:extLst>
          </p:cNvPr>
          <p:cNvSpPr txBox="1"/>
          <p:nvPr/>
        </p:nvSpPr>
        <p:spPr>
          <a:xfrm>
            <a:off x="1371596" y="1980574"/>
            <a:ext cx="9477378" cy="4526280"/>
          </a:xfrm>
          <a:prstGeom prst="rect">
            <a:avLst/>
          </a:prstGeom>
          <a:solidFill>
            <a:schemeClr val="bg1"/>
          </a:solidFill>
          <a:ln w="28575">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E1E1E"/>
                </a:solidFill>
                <a:effectLst/>
                <a:uLnTx/>
                <a:uFillTx/>
                <a:latin typeface="Aptos" panose="020B0004020202020204" pitchFamily="34" charset="0"/>
              </a:rPr>
              <a:t>National Priority Area:	</a:t>
            </a:r>
            <a:r>
              <a:rPr kumimoji="0" lang="en-US" sz="1400" b="1" u="none" strike="noStrike" kern="1200" cap="none" spc="0" normalizeH="0" baseline="0" noProof="0" dirty="0">
                <a:ln>
                  <a:noFill/>
                </a:ln>
                <a:solidFill>
                  <a:srgbClr val="1E1E1E"/>
                </a:solidFill>
                <a:effectLst/>
                <a:uLnTx/>
                <a:uFillTx/>
                <a:latin typeface="Aptos" panose="020B0004020202020204" pitchFamily="34" charset="0"/>
              </a:rPr>
              <a:t>Election Security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E1E1E"/>
                </a:solidFill>
                <a:effectLst/>
                <a:uLnTx/>
                <a:uFillTx/>
                <a:latin typeface="Aptos" panose="020B0004020202020204" pitchFamily="34" charset="0"/>
              </a:rPr>
              <a:t>Core Capabilities</a:t>
            </a:r>
            <a:r>
              <a:rPr kumimoji="0" lang="en-US" sz="1400" b="1" i="0" u="none" strike="noStrike" kern="1200" cap="none" spc="0" normalizeH="0" baseline="0" noProof="0" dirty="0">
                <a:ln>
                  <a:noFill/>
                </a:ln>
                <a:solidFill>
                  <a:srgbClr val="1E1E1E"/>
                </a:solidFill>
                <a:effectLst/>
                <a:uLnTx/>
                <a:uFillTx/>
                <a:latin typeface="Aptos" panose="020B0004020202020204" pitchFamily="34" charset="0"/>
              </a:rPr>
              <a:t>: 	</a:t>
            </a:r>
            <a:r>
              <a:rPr kumimoji="0" lang="en-US" sz="1400" b="1" u="none" strike="noStrike" kern="1200" cap="none" spc="0" normalizeH="0" baseline="0" noProof="0" dirty="0">
                <a:ln>
                  <a:noFill/>
                </a:ln>
                <a:solidFill>
                  <a:srgbClr val="002060"/>
                </a:solidFill>
                <a:effectLst/>
                <a:uLnTx/>
                <a:uFillTx/>
                <a:latin typeface="Aptos" panose="020B0004020202020204" pitchFamily="34" charset="0"/>
              </a:rPr>
              <a:t>Cybersecurity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002060"/>
                </a:solidFill>
                <a:effectLst/>
                <a:uLnTx/>
                <a:uFillTx/>
                <a:latin typeface="Aptos" panose="020B0004020202020204" pitchFamily="34" charset="0"/>
              </a:rPr>
              <a:t>		Intelligence and information sharing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002060"/>
                </a:solidFill>
                <a:effectLst/>
                <a:uLnTx/>
                <a:uFillTx/>
                <a:latin typeface="Aptos" panose="020B0004020202020204" pitchFamily="34" charset="0"/>
              </a:rPr>
              <a:t>		Planning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002060"/>
                </a:solidFill>
                <a:effectLst/>
                <a:uLnTx/>
                <a:uFillTx/>
                <a:latin typeface="Aptos" panose="020B0004020202020204" pitchFamily="34" charset="0"/>
              </a:rPr>
              <a:t>		Long-term vulnerability reduction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002060"/>
                </a:solidFill>
                <a:effectLst/>
                <a:uLnTx/>
                <a:uFillTx/>
                <a:latin typeface="Aptos" panose="020B0004020202020204" pitchFamily="34" charset="0"/>
              </a:rPr>
              <a:t>		Situational 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002060"/>
                </a:solidFill>
                <a:effectLst/>
                <a:uLnTx/>
                <a:uFillTx/>
                <a:latin typeface="Aptos" panose="020B0004020202020204" pitchFamily="34" charset="0"/>
              </a:rPr>
              <a:t>		Infrastructure systems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B050"/>
                </a:solidFill>
                <a:effectLst/>
                <a:uLnTx/>
                <a:uFillTx/>
                <a:latin typeface="Aptos" panose="020B0004020202020204" pitchFamily="34" charset="0"/>
              </a:rPr>
              <a:t>	</a:t>
            </a:r>
            <a:endParaRPr kumimoji="0" lang="en-US" sz="1400" b="1" i="0" u="none" strike="noStrike" kern="1200" cap="none" spc="0" normalizeH="0" baseline="0" noProof="0" dirty="0">
              <a:ln>
                <a:noFill/>
              </a:ln>
              <a:solidFill>
                <a:srgbClr val="1E1E1E"/>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rgbClr val="1E1E1E"/>
                </a:solidFill>
                <a:effectLst/>
                <a:uLnTx/>
                <a:uFillTx/>
                <a:latin typeface="Aptos" panose="020B0004020202020204" pitchFamily="34" charset="0"/>
              </a:rPr>
              <a:t>Example Activities:</a:t>
            </a:r>
          </a:p>
          <a:p>
            <a:pPr marL="628650" lvl="1" indent="-171450">
              <a:buSzPct val="70000"/>
              <a:buFont typeface="Arial" panose="020B0604020202020204" pitchFamily="34" charset="0"/>
              <a:buChar char="•"/>
              <a:defRPr/>
            </a:pPr>
            <a:r>
              <a:rPr kumimoji="0" lang="en-US" sz="1400" b="0" i="0" u="none" strike="noStrike" kern="1200" cap="none" spc="0" normalizeH="0" baseline="0" noProof="0" dirty="0">
                <a:ln>
                  <a:noFill/>
                </a:ln>
                <a:solidFill>
                  <a:srgbClr val="1E1E1E"/>
                </a:solidFill>
                <a:effectLst/>
                <a:uLnTx/>
                <a:uFillTx/>
                <a:latin typeface="Aptos" panose="020B0004020202020204" pitchFamily="34" charset="0"/>
              </a:rPr>
              <a:t>Physical/site security measures – e.g., locks, shatter proof glass, alarms, etc.</a:t>
            </a:r>
          </a:p>
          <a:p>
            <a:pPr marL="628650" lvl="1" indent="-171450">
              <a:buSzPct val="70000"/>
              <a:buFont typeface="Arial" panose="020B0604020202020204" pitchFamily="34" charset="0"/>
              <a:buChar char="•"/>
              <a:defRPr/>
            </a:pPr>
            <a:r>
              <a:rPr kumimoji="0" lang="en-US" sz="1400" b="0" i="0" u="none" strike="noStrike" kern="1200" cap="none" spc="0" normalizeH="0" baseline="0" noProof="0" dirty="0">
                <a:ln>
                  <a:noFill/>
                </a:ln>
                <a:solidFill>
                  <a:srgbClr val="1E1E1E"/>
                </a:solidFill>
                <a:effectLst/>
                <a:uLnTx/>
                <a:uFillTx/>
                <a:latin typeface="Aptos" panose="020B0004020202020204" pitchFamily="34" charset="0"/>
              </a:rPr>
              <a:t>General election security navigator support</a:t>
            </a:r>
          </a:p>
          <a:p>
            <a:pPr marL="628650" lvl="1" indent="-171450">
              <a:buSzPct val="70000"/>
              <a:buFont typeface="Arial" panose="020B0604020202020204" pitchFamily="34" charset="0"/>
              <a:buChar char="•"/>
              <a:defRPr/>
            </a:pPr>
            <a:r>
              <a:rPr kumimoji="0" lang="en-US" sz="1400" b="0" i="0" u="none" strike="noStrike" kern="1200" cap="none" spc="0" normalizeH="0" baseline="0" noProof="0" dirty="0">
                <a:ln>
                  <a:noFill/>
                </a:ln>
                <a:solidFill>
                  <a:srgbClr val="1E1E1E"/>
                </a:solidFill>
                <a:effectLst/>
                <a:uLnTx/>
                <a:uFillTx/>
                <a:latin typeface="Aptos" panose="020B0004020202020204" pitchFamily="34" charset="0"/>
              </a:rPr>
              <a:t>Cyber navigator support</a:t>
            </a:r>
          </a:p>
          <a:p>
            <a:pPr marL="628650" lvl="1" indent="-171450">
              <a:buSzPct val="70000"/>
              <a:buFont typeface="Arial" panose="020B0604020202020204" pitchFamily="34" charset="0"/>
              <a:buChar char="•"/>
              <a:defRPr/>
            </a:pPr>
            <a:r>
              <a:rPr kumimoji="0" lang="en-US" sz="1400" b="0" i="0" u="none" strike="noStrike" kern="1200" cap="none" spc="0" normalizeH="0" baseline="0" noProof="0" dirty="0">
                <a:ln>
                  <a:noFill/>
                </a:ln>
                <a:solidFill>
                  <a:srgbClr val="1E1E1E"/>
                </a:solidFill>
                <a:effectLst/>
                <a:uLnTx/>
                <a:uFillTx/>
                <a:latin typeface="Aptos" panose="020B0004020202020204" pitchFamily="34" charset="0"/>
              </a:rPr>
              <a:t>Cybersecurity risk assessments, training, and planning</a:t>
            </a:r>
          </a:p>
          <a:p>
            <a:pPr marL="628650" lvl="1" indent="-171450">
              <a:buSzPct val="70000"/>
              <a:buFont typeface="Arial" panose="020B0604020202020204" pitchFamily="34" charset="0"/>
              <a:buChar char="•"/>
              <a:defRPr/>
            </a:pPr>
            <a:r>
              <a:rPr kumimoji="0" lang="en-US" sz="1400" b="0" i="0" u="none" strike="noStrike" kern="1200" cap="none" spc="0" normalizeH="0" baseline="0" noProof="0" dirty="0">
                <a:ln>
                  <a:noFill/>
                </a:ln>
                <a:solidFill>
                  <a:srgbClr val="1E1E1E"/>
                </a:solidFill>
                <a:effectLst/>
                <a:uLnTx/>
                <a:uFillTx/>
                <a:latin typeface="Aptos" panose="020B0004020202020204" pitchFamily="34" charset="0"/>
              </a:rPr>
              <a:t>Projects that address vulnerabilities identified in cybersecurity risk assessments</a:t>
            </a:r>
          </a:p>
          <a:p>
            <a:pPr marL="628650" lvl="1" indent="-171450">
              <a:buSzPct val="70000"/>
              <a:buFont typeface="Arial" panose="020B0604020202020204" pitchFamily="34" charset="0"/>
              <a:buChar char="•"/>
              <a:defRPr/>
            </a:pPr>
            <a:r>
              <a:rPr kumimoji="0" lang="en-US" sz="1400" b="0" i="0" u="none" strike="noStrike" kern="1200" cap="none" spc="0" normalizeH="0" baseline="0" noProof="0" dirty="0">
                <a:ln>
                  <a:noFill/>
                </a:ln>
                <a:solidFill>
                  <a:srgbClr val="1E1E1E"/>
                </a:solidFill>
                <a:effectLst/>
                <a:uLnTx/>
                <a:uFillTx/>
                <a:latin typeface="Aptos" panose="020B0004020202020204" pitchFamily="34" charset="0"/>
              </a:rPr>
              <a:t>Alternative backups, encrypted backups, network segmentation, software to monitor/scan, and endpoint protection</a:t>
            </a:r>
          </a:p>
          <a:p>
            <a:pPr marL="628650" lvl="1" indent="-171450">
              <a:buSzPct val="70000"/>
              <a:buFont typeface="Arial" panose="020B0604020202020204" pitchFamily="34" charset="0"/>
              <a:buChar char="•"/>
              <a:defRPr/>
            </a:pPr>
            <a:r>
              <a:rPr kumimoji="0" lang="en-US" sz="1400" b="0" i="0" u="none" strike="noStrike" kern="1200" cap="none" spc="0" normalizeH="0" baseline="0" noProof="0" dirty="0">
                <a:ln>
                  <a:noFill/>
                </a:ln>
                <a:solidFill>
                  <a:srgbClr val="1E1E1E"/>
                </a:solidFill>
                <a:effectLst/>
                <a:uLnTx/>
                <a:uFillTx/>
                <a:latin typeface="Aptos" panose="020B0004020202020204" pitchFamily="34" charset="0"/>
              </a:rPr>
              <a:t>Distributed Denial Of Service protection</a:t>
            </a:r>
          </a:p>
          <a:p>
            <a:pPr marL="628650" lvl="1" indent="-171450">
              <a:buSzPct val="70000"/>
              <a:buFont typeface="Arial" panose="020B0604020202020204" pitchFamily="34" charset="0"/>
              <a:buChar char="•"/>
              <a:defRPr/>
            </a:pPr>
            <a:r>
              <a:rPr kumimoji="0" lang="en-US" sz="1400" b="0" i="0" u="none" strike="noStrike" kern="1200" cap="none" spc="0" normalizeH="0" baseline="0" noProof="0" dirty="0">
                <a:ln>
                  <a:noFill/>
                </a:ln>
                <a:solidFill>
                  <a:srgbClr val="1E1E1E"/>
                </a:solidFill>
                <a:effectLst/>
                <a:uLnTx/>
                <a:uFillTx/>
                <a:latin typeface="Aptos" panose="020B0004020202020204" pitchFamily="34" charset="0"/>
              </a:rPr>
              <a:t>Migrating online services to the “.gov” internet domain</a:t>
            </a:r>
          </a:p>
          <a:p>
            <a:pPr marL="628650" lvl="1" indent="-171450">
              <a:buSzPct val="70000"/>
              <a:buFont typeface="Arial" panose="020B0604020202020204" pitchFamily="34" charset="0"/>
              <a:buChar char="•"/>
              <a:defRPr/>
            </a:pPr>
            <a:r>
              <a:rPr kumimoji="0" lang="en-US" sz="1400" b="0" i="0" u="none" strike="noStrike" kern="1200" cap="none" spc="0" normalizeH="0" baseline="0" noProof="0" dirty="0">
                <a:ln>
                  <a:noFill/>
                </a:ln>
                <a:solidFill>
                  <a:srgbClr val="1E1E1E"/>
                </a:solidFill>
                <a:effectLst/>
                <a:uLnTx/>
                <a:uFillTx/>
                <a:latin typeface="Aptos" panose="020B0004020202020204" pitchFamily="34" charset="0"/>
              </a:rPr>
              <a:t>Online harassment and targeting prevention services</a:t>
            </a:r>
          </a:p>
          <a:p>
            <a:pPr marL="628650" lvl="1" indent="-171450">
              <a:buSzPct val="70000"/>
              <a:buFont typeface="Arial" panose="020B0604020202020204" pitchFamily="34" charset="0"/>
              <a:buChar char="•"/>
              <a:defRPr/>
            </a:pPr>
            <a:r>
              <a:rPr kumimoji="0" lang="en-US" sz="1400" b="0" i="0" u="none" strike="noStrike" kern="1200" cap="none" spc="0" normalizeH="0" baseline="0" noProof="0" dirty="0">
                <a:ln>
                  <a:noFill/>
                </a:ln>
                <a:solidFill>
                  <a:srgbClr val="1E1E1E"/>
                </a:solidFill>
                <a:effectLst/>
                <a:uLnTx/>
                <a:uFillTx/>
                <a:latin typeface="Aptos" panose="020B0004020202020204" pitchFamily="34" charset="0"/>
              </a:rPr>
              <a:t>Public awareness/preparedness campaigns discussing election security and integrity measures</a:t>
            </a:r>
          </a:p>
        </p:txBody>
      </p:sp>
    </p:spTree>
    <p:extLst>
      <p:ext uri="{BB962C8B-B14F-4D97-AF65-F5344CB8AC3E}">
        <p14:creationId xmlns:p14="http://schemas.microsoft.com/office/powerpoint/2010/main" val="2195736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(8) - What are the National Priority Areas and why are they important?</a:t>
            </a:r>
          </a:p>
        </p:txBody>
      </p:sp>
      <p:sp>
        <p:nvSpPr>
          <p:cNvPr id="2" name="TextBox 1">
            <a:extLst>
              <a:ext uri="{FF2B5EF4-FFF2-40B4-BE49-F238E27FC236}">
                <a16:creationId xmlns:a16="http://schemas.microsoft.com/office/drawing/2014/main" id="{5A4BBBE6-62B9-6422-4A39-4E13400F904D}"/>
              </a:ext>
            </a:extLst>
          </p:cNvPr>
          <p:cNvSpPr txBox="1"/>
          <p:nvPr/>
        </p:nvSpPr>
        <p:spPr>
          <a:xfrm>
            <a:off x="1371596" y="1980575"/>
            <a:ext cx="9477378" cy="4524315"/>
          </a:xfrm>
          <a:prstGeom prst="rect">
            <a:avLst/>
          </a:prstGeom>
          <a:solidFill>
            <a:schemeClr val="bg1"/>
          </a:solidFill>
          <a:ln w="28575">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E1E1E"/>
                </a:solidFill>
                <a:effectLst/>
                <a:uLnTx/>
                <a:uFillTx/>
                <a:latin typeface="Aptos" panose="020B0004020202020204" pitchFamily="34" charset="0"/>
              </a:rPr>
              <a:t>National Priority Area:	</a:t>
            </a:r>
            <a:r>
              <a:rPr kumimoji="0" lang="en-US" sz="1600" b="1" i="1" u="none" strike="noStrike" kern="1200" cap="none" spc="0" normalizeH="0" baseline="0" noProof="0" dirty="0">
                <a:ln>
                  <a:noFill/>
                </a:ln>
                <a:solidFill>
                  <a:srgbClr val="1E1E1E"/>
                </a:solidFill>
                <a:effectLst/>
                <a:uLnTx/>
                <a:uFillTx/>
                <a:latin typeface="Aptos" panose="020B0004020202020204" pitchFamily="34" charset="0"/>
              </a:rPr>
              <a:t>Information and Intelligence Sharing/Cooperation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E1E1E"/>
                </a:solidFill>
                <a:effectLst/>
                <a:uLnTx/>
                <a:uFillTx/>
                <a:latin typeface="Aptos" panose="020B0004020202020204" pitchFamily="34" charset="0"/>
              </a:rPr>
              <a:t>Core Capabilities</a:t>
            </a:r>
            <a:r>
              <a:rPr kumimoji="0" lang="en-US" sz="1600" b="1" i="0" u="none" strike="noStrike" kern="1200" cap="none" spc="0" normalizeH="0" baseline="0" noProof="0" dirty="0">
                <a:ln>
                  <a:noFill/>
                </a:ln>
                <a:solidFill>
                  <a:srgbClr val="1E1E1E"/>
                </a:solidFill>
                <a:effectLst/>
                <a:uLnTx/>
                <a:uFillTx/>
                <a:latin typeface="Aptos" panose="020B0004020202020204" pitchFamily="34" charset="0"/>
              </a:rPr>
              <a:t>: 		</a:t>
            </a:r>
            <a:r>
              <a:rPr kumimoji="0" lang="en-US" sz="1600" b="1" u="none" strike="noStrike" kern="1200" cap="none" spc="0" normalizeH="0" baseline="0" noProof="0" dirty="0">
                <a:ln>
                  <a:noFill/>
                </a:ln>
                <a:solidFill>
                  <a:srgbClr val="002060"/>
                </a:solidFill>
                <a:effectLst/>
                <a:uLnTx/>
                <a:uFillTx/>
                <a:latin typeface="Aptos" panose="020B0004020202020204" pitchFamily="34" charset="0"/>
              </a:rPr>
              <a:t>Intelligence and information sharing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solidFill>
                  <a:srgbClr val="002060"/>
                </a:solidFill>
                <a:effectLst/>
                <a:uLnTx/>
                <a:uFillTx/>
                <a:latin typeface="Aptos" panose="020B0004020202020204" pitchFamily="34" charset="0"/>
              </a:rPr>
              <a:t>			Interdiction and disruption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solidFill>
                  <a:srgbClr val="002060"/>
                </a:solidFill>
                <a:effectLst/>
                <a:uLnTx/>
                <a:uFillTx/>
                <a:latin typeface="Aptos" panose="020B0004020202020204" pitchFamily="34" charset="0"/>
              </a:rPr>
              <a:t>			Planning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solidFill>
                  <a:srgbClr val="002060"/>
                </a:solidFill>
                <a:effectLst/>
                <a:uLnTx/>
                <a:uFillTx/>
                <a:latin typeface="Aptos" panose="020B0004020202020204" pitchFamily="34" charset="0"/>
              </a:rPr>
              <a:t>			Public information and warning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solidFill>
                  <a:srgbClr val="002060"/>
                </a:solidFill>
                <a:effectLst/>
                <a:uLnTx/>
                <a:uFillTx/>
                <a:latin typeface="Aptos" panose="020B0004020202020204" pitchFamily="34" charset="0"/>
              </a:rPr>
              <a:t>			Operational coordination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solidFill>
                  <a:srgbClr val="002060"/>
                </a:solidFill>
                <a:effectLst/>
                <a:uLnTx/>
                <a:uFillTx/>
                <a:latin typeface="Aptos" panose="020B0004020202020204" pitchFamily="34" charset="0"/>
              </a:rPr>
              <a:t>			Risk management for protection programs and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B050"/>
                </a:solidFill>
                <a:effectLst/>
                <a:uLnTx/>
                <a:uFillTx/>
                <a:latin typeface="Aptos" panose="020B0004020202020204" pitchFamily="34" charset="0"/>
              </a:rPr>
              <a:t>	</a:t>
            </a:r>
            <a:endParaRPr kumimoji="0" lang="en-US" sz="1600" b="1" i="0" u="none" strike="noStrike" kern="1200" cap="none" spc="0" normalizeH="0" baseline="0" noProof="0" dirty="0">
              <a:ln>
                <a:noFill/>
              </a:ln>
              <a:solidFill>
                <a:srgbClr val="1E1E1E"/>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srgbClr val="1E1E1E"/>
                </a:solidFill>
                <a:effectLst/>
                <a:uLnTx/>
                <a:uFillTx/>
                <a:latin typeface="Aptos" panose="020B0004020202020204" pitchFamily="34" charset="0"/>
              </a:rPr>
              <a:t>Example Activities:</a:t>
            </a:r>
          </a:p>
          <a:p>
            <a:pPr marL="628650" lvl="1" indent="-171450">
              <a:buSzPct val="70000"/>
              <a:buFont typeface="Arial" panose="020B0604020202020204" pitchFamily="34" charset="0"/>
              <a:buChar char="•"/>
              <a:defRPr/>
            </a:pPr>
            <a:r>
              <a:rPr kumimoji="0" lang="en-US" sz="1600" b="0" i="0" u="none" strike="noStrike" kern="1200" cap="none" spc="0" normalizeH="0" baseline="0" noProof="0" dirty="0">
                <a:ln>
                  <a:noFill/>
                </a:ln>
                <a:solidFill>
                  <a:srgbClr val="1E1E1E"/>
                </a:solidFill>
                <a:effectLst/>
                <a:uLnTx/>
                <a:uFillTx/>
                <a:latin typeface="Aptos" panose="020B0004020202020204" pitchFamily="34" charset="0"/>
              </a:rPr>
              <a:t>Fusion center intelligence analyst salaries, or fusion center planning, equipment, training, exercises</a:t>
            </a:r>
          </a:p>
          <a:p>
            <a:pPr marL="628650" lvl="1" indent="-171450">
              <a:buSzPct val="70000"/>
              <a:buFont typeface="Arial" panose="020B0604020202020204" pitchFamily="34" charset="0"/>
              <a:buChar char="•"/>
              <a:defRPr/>
            </a:pPr>
            <a:r>
              <a:rPr kumimoji="0" lang="en-US" sz="1600" b="0" i="0" u="none" strike="noStrike" kern="1200" cap="none" spc="0" normalizeH="0" baseline="0" noProof="0" dirty="0">
                <a:ln>
                  <a:noFill/>
                </a:ln>
                <a:solidFill>
                  <a:srgbClr val="1E1E1E"/>
                </a:solidFill>
                <a:effectLst/>
                <a:uLnTx/>
                <a:uFillTx/>
                <a:latin typeface="Aptos" panose="020B0004020202020204" pitchFamily="34" charset="0"/>
              </a:rPr>
              <a:t>TLO training or equipment</a:t>
            </a:r>
          </a:p>
          <a:p>
            <a:pPr marL="628650" lvl="1" indent="-171450">
              <a:buSzPct val="70000"/>
              <a:buFont typeface="Arial" panose="020B0604020202020204" pitchFamily="34" charset="0"/>
              <a:buChar char="•"/>
              <a:defRPr/>
            </a:pPr>
            <a:r>
              <a:rPr kumimoji="0" lang="en-US" sz="1600" b="0" i="0" u="none" strike="noStrike" kern="1200" cap="none" spc="0" normalizeH="0" baseline="0" noProof="0" dirty="0">
                <a:ln>
                  <a:noFill/>
                </a:ln>
                <a:solidFill>
                  <a:srgbClr val="1E1E1E"/>
                </a:solidFill>
                <a:effectLst/>
                <a:uLnTx/>
                <a:uFillTx/>
                <a:latin typeface="Aptos" panose="020B0004020202020204" pitchFamily="34" charset="0"/>
              </a:rPr>
              <a:t>Intelligence and counter terrorism planning and training</a:t>
            </a:r>
          </a:p>
          <a:p>
            <a:pPr marL="628650" lvl="1" indent="-171450">
              <a:buSzPct val="70000"/>
              <a:buFont typeface="Arial" panose="020B0604020202020204" pitchFamily="34" charset="0"/>
              <a:buChar char="•"/>
              <a:defRPr/>
            </a:pPr>
            <a:r>
              <a:rPr kumimoji="0" lang="en-US" sz="1600" b="0" i="0" u="none" strike="noStrike" kern="1200" cap="none" spc="0" normalizeH="0" baseline="0" noProof="0" dirty="0">
                <a:ln>
                  <a:noFill/>
                </a:ln>
                <a:solidFill>
                  <a:srgbClr val="1E1E1E"/>
                </a:solidFill>
                <a:effectLst/>
                <a:uLnTx/>
                <a:uFillTx/>
                <a:latin typeface="Aptos" panose="020B0004020202020204" pitchFamily="34" charset="0"/>
              </a:rPr>
              <a:t>Projects involving information sharing with all DHS components; other operational, investigative, and analytic entities; and other federal law enforcement and intelligence entities</a:t>
            </a:r>
          </a:p>
          <a:p>
            <a:pPr marL="628650" lvl="1" indent="-171450">
              <a:buSzPct val="70000"/>
              <a:buFont typeface="Arial" panose="020B0604020202020204" pitchFamily="34" charset="0"/>
              <a:buChar char="•"/>
              <a:defRPr/>
            </a:pPr>
            <a:r>
              <a:rPr kumimoji="0" lang="en-US" sz="1600" b="0" i="0" u="none" strike="noStrike" kern="1200" cap="none" spc="0" normalizeH="0" baseline="0" noProof="0" dirty="0">
                <a:ln>
                  <a:noFill/>
                </a:ln>
                <a:solidFill>
                  <a:srgbClr val="1E1E1E"/>
                </a:solidFill>
                <a:effectLst/>
                <a:uLnTx/>
                <a:uFillTx/>
                <a:latin typeface="Aptos" panose="020B0004020202020204" pitchFamily="34" charset="0"/>
              </a:rPr>
              <a:t>Projects involving cooperation with DHS officials and other entities designated by DHS in intelligence, threat recognition, assessment, analysis, and mitigation</a:t>
            </a:r>
          </a:p>
          <a:p>
            <a:pPr marL="628650" lvl="1" indent="-171450">
              <a:buSzPct val="70000"/>
              <a:buFont typeface="Arial" panose="020B0604020202020204" pitchFamily="34" charset="0"/>
              <a:buChar char="•"/>
              <a:defRPr/>
            </a:pPr>
            <a:r>
              <a:rPr kumimoji="0" lang="en-US" sz="1600" b="0" i="0" u="none" strike="noStrike" kern="1200" cap="none" spc="0" normalizeH="0" baseline="0" noProof="0" dirty="0">
                <a:ln>
                  <a:noFill/>
                </a:ln>
                <a:solidFill>
                  <a:srgbClr val="1E1E1E"/>
                </a:solidFill>
                <a:effectLst/>
                <a:uLnTx/>
                <a:uFillTx/>
                <a:latin typeface="Aptos" panose="020B0004020202020204" pitchFamily="34" charset="0"/>
              </a:rPr>
              <a:t>Projects involving the identification, assessment, and reporting of threats of violence</a:t>
            </a:r>
          </a:p>
        </p:txBody>
      </p:sp>
    </p:spTree>
    <p:extLst>
      <p:ext uri="{BB962C8B-B14F-4D97-AF65-F5344CB8AC3E}">
        <p14:creationId xmlns:p14="http://schemas.microsoft.com/office/powerpoint/2010/main" val="38923491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(8) - What are the National Priority Areas and why are they important?</a:t>
            </a:r>
          </a:p>
        </p:txBody>
      </p:sp>
      <p:sp>
        <p:nvSpPr>
          <p:cNvPr id="2" name="TextBox 1">
            <a:extLst>
              <a:ext uri="{FF2B5EF4-FFF2-40B4-BE49-F238E27FC236}">
                <a16:creationId xmlns:a16="http://schemas.microsoft.com/office/drawing/2014/main" id="{5A4BBBE6-62B9-6422-4A39-4E13400F904D}"/>
              </a:ext>
            </a:extLst>
          </p:cNvPr>
          <p:cNvSpPr txBox="1"/>
          <p:nvPr/>
        </p:nvSpPr>
        <p:spPr>
          <a:xfrm>
            <a:off x="1371596" y="1980575"/>
            <a:ext cx="9477378" cy="4526280"/>
          </a:xfrm>
          <a:prstGeom prst="rect">
            <a:avLst/>
          </a:prstGeom>
          <a:solidFill>
            <a:schemeClr val="bg1"/>
          </a:solidFill>
          <a:ln w="28575">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1E1E1E"/>
                </a:solidFill>
                <a:effectLst/>
                <a:uLnTx/>
                <a:uFillTx/>
                <a:latin typeface="Aptos" panose="020B0004020202020204" pitchFamily="34" charset="0"/>
              </a:rPr>
              <a:t>National Priority Area:	</a:t>
            </a:r>
            <a:r>
              <a:rPr kumimoji="0" lang="en-US" sz="1300" b="1" u="none" strike="noStrike" kern="1200" cap="none" spc="0" normalizeH="0" baseline="0" noProof="0" dirty="0">
                <a:ln>
                  <a:noFill/>
                </a:ln>
                <a:solidFill>
                  <a:srgbClr val="1E1E1E"/>
                </a:solidFill>
                <a:effectLst/>
                <a:uLnTx/>
                <a:uFillTx/>
                <a:latin typeface="Aptos" panose="020B0004020202020204" pitchFamily="34" charset="0"/>
              </a:rPr>
              <a:t>Protection of Soft Targets/Crowded Places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1E1E1E"/>
                </a:solidFill>
                <a:effectLst/>
                <a:uLnTx/>
                <a:uFillTx/>
                <a:latin typeface="Aptos" panose="020B0004020202020204" pitchFamily="34" charset="0"/>
              </a:rPr>
              <a:t>Core Capabilities</a:t>
            </a:r>
            <a:r>
              <a:rPr kumimoji="0" lang="en-US" sz="1300" b="1" i="0" u="none" strike="noStrike" kern="1200" cap="none" spc="0" normalizeH="0" baseline="0" noProof="0" dirty="0">
                <a:ln>
                  <a:noFill/>
                </a:ln>
                <a:solidFill>
                  <a:srgbClr val="1E1E1E"/>
                </a:solidFill>
                <a:effectLst/>
                <a:uLnTx/>
                <a:uFillTx/>
                <a:latin typeface="Aptos" panose="020B0004020202020204" pitchFamily="34" charset="0"/>
              </a:rPr>
              <a:t>: 	</a:t>
            </a:r>
            <a:r>
              <a:rPr kumimoji="0" lang="en-US" sz="1300" b="1" u="none" strike="noStrike" kern="1200" cap="none" spc="0" normalizeH="0" baseline="0" noProof="0" dirty="0">
                <a:ln>
                  <a:noFill/>
                </a:ln>
                <a:solidFill>
                  <a:srgbClr val="002060"/>
                </a:solidFill>
                <a:effectLst/>
                <a:uLnTx/>
                <a:uFillTx/>
                <a:latin typeface="Aptos" panose="020B0004020202020204" pitchFamily="34" charset="0"/>
              </a:rPr>
              <a:t>Operational coordination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dirty="0">
                <a:ln>
                  <a:noFill/>
                </a:ln>
                <a:solidFill>
                  <a:srgbClr val="002060"/>
                </a:solidFill>
                <a:effectLst/>
                <a:uLnTx/>
                <a:uFillTx/>
                <a:latin typeface="Aptos" panose="020B0004020202020204" pitchFamily="34" charset="0"/>
              </a:rPr>
              <a:t>		Public information and warning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dirty="0">
                <a:ln>
                  <a:noFill/>
                </a:ln>
                <a:solidFill>
                  <a:srgbClr val="002060"/>
                </a:solidFill>
                <a:effectLst/>
                <a:uLnTx/>
                <a:uFillTx/>
                <a:latin typeface="Aptos" panose="020B0004020202020204" pitchFamily="34" charset="0"/>
              </a:rPr>
              <a:t>		Intelligence and information sharing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dirty="0">
                <a:ln>
                  <a:noFill/>
                </a:ln>
                <a:solidFill>
                  <a:srgbClr val="002060"/>
                </a:solidFill>
                <a:effectLst/>
                <a:uLnTx/>
                <a:uFillTx/>
                <a:latin typeface="Aptos" panose="020B0004020202020204" pitchFamily="34" charset="0"/>
              </a:rPr>
              <a:t>		Interdiction and disruption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dirty="0">
                <a:ln>
                  <a:noFill/>
                </a:ln>
                <a:solidFill>
                  <a:srgbClr val="002060"/>
                </a:solidFill>
                <a:effectLst/>
                <a:uLnTx/>
                <a:uFillTx/>
                <a:latin typeface="Aptos" panose="020B0004020202020204" pitchFamily="34" charset="0"/>
              </a:rPr>
              <a:t>		Screening, search, and detection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dirty="0">
                <a:ln>
                  <a:noFill/>
                </a:ln>
                <a:solidFill>
                  <a:srgbClr val="002060"/>
                </a:solidFill>
                <a:effectLst/>
                <a:uLnTx/>
                <a:uFillTx/>
                <a:latin typeface="Aptos" panose="020B0004020202020204" pitchFamily="34" charset="0"/>
              </a:rPr>
              <a:t>		Access control and identity verification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dirty="0">
                <a:ln>
                  <a:noFill/>
                </a:ln>
                <a:solidFill>
                  <a:srgbClr val="002060"/>
                </a:solidFill>
                <a:effectLst/>
                <a:uLnTx/>
                <a:uFillTx/>
                <a:latin typeface="Aptos" panose="020B0004020202020204" pitchFamily="34" charset="0"/>
              </a:rPr>
              <a:t>		Physical protective measures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dirty="0">
                <a:ln>
                  <a:noFill/>
                </a:ln>
                <a:solidFill>
                  <a:srgbClr val="002060"/>
                </a:solidFill>
                <a:effectLst/>
                <a:uLnTx/>
                <a:uFillTx/>
                <a:latin typeface="Aptos" panose="020B0004020202020204" pitchFamily="34" charset="0"/>
              </a:rPr>
              <a:t>		Risk management for protection programs and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B050"/>
                </a:solidFill>
                <a:effectLst/>
                <a:uLnTx/>
                <a:uFillTx/>
                <a:latin typeface="Aptos" panose="020B0004020202020204" pitchFamily="34" charset="0"/>
              </a:rPr>
              <a:t>	</a:t>
            </a:r>
            <a:endParaRPr kumimoji="0" lang="en-US" sz="1300" b="1" i="0" u="none" strike="noStrike" kern="1200" cap="none" spc="0" normalizeH="0" baseline="0" noProof="0" dirty="0">
              <a:ln>
                <a:noFill/>
              </a:ln>
              <a:solidFill>
                <a:srgbClr val="1E1E1E"/>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u="none" strike="noStrike" kern="1200" cap="none" spc="0" normalizeH="0" baseline="0" noProof="0" dirty="0">
                <a:ln>
                  <a:noFill/>
                </a:ln>
                <a:solidFill>
                  <a:srgbClr val="1E1E1E"/>
                </a:solidFill>
                <a:effectLst/>
                <a:uLnTx/>
                <a:uFillTx/>
                <a:latin typeface="Aptos" panose="020B0004020202020204" pitchFamily="34" charset="0"/>
              </a:rPr>
              <a:t>Example Activities:</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300" b="0" i="0" u="none" strike="noStrike" kern="1200" cap="none" spc="0" normalizeH="0" baseline="0" noProof="0" dirty="0">
                <a:ln>
                  <a:noFill/>
                </a:ln>
                <a:solidFill>
                  <a:srgbClr val="1E1E1E"/>
                </a:solidFill>
                <a:effectLst/>
                <a:uLnTx/>
                <a:uFillTx/>
                <a:latin typeface="Aptos" panose="020B0004020202020204" pitchFamily="34" charset="0"/>
              </a:rPr>
              <a:t>Operational overtime</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300" b="0" i="0" u="none" strike="noStrike" kern="1200" cap="none" spc="0" normalizeH="0" baseline="0" noProof="0" dirty="0">
                <a:ln>
                  <a:noFill/>
                </a:ln>
                <a:solidFill>
                  <a:srgbClr val="1E1E1E"/>
                </a:solidFill>
                <a:effectLst/>
                <a:uLnTx/>
                <a:uFillTx/>
                <a:latin typeface="Aptos" panose="020B0004020202020204" pitchFamily="34" charset="0"/>
              </a:rPr>
              <a:t>Physical security enhancements (i.e., Cameras, lighting, gates, bollards, fencing, etc.)</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300" b="0" i="0" u="none" strike="noStrike" kern="1200" cap="none" spc="0" normalizeH="0" baseline="0" noProof="0" dirty="0">
                <a:ln>
                  <a:noFill/>
                </a:ln>
                <a:solidFill>
                  <a:srgbClr val="1E1E1E"/>
                </a:solidFill>
                <a:effectLst/>
                <a:uLnTx/>
                <a:uFillTx/>
                <a:latin typeface="Aptos" panose="020B0004020202020204" pitchFamily="34" charset="0"/>
              </a:rPr>
              <a:t>Security screening equipment for people and baggage</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300" b="0" i="0" u="none" strike="noStrike" kern="1200" cap="none" spc="0" normalizeH="0" baseline="0" noProof="0" dirty="0">
                <a:ln>
                  <a:noFill/>
                </a:ln>
                <a:solidFill>
                  <a:srgbClr val="1E1E1E"/>
                </a:solidFill>
                <a:effectLst/>
                <a:uLnTx/>
                <a:uFillTx/>
                <a:latin typeface="Aptos" panose="020B0004020202020204" pitchFamily="34" charset="0"/>
              </a:rPr>
              <a:t>Access control Systems</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300" b="0" i="0" u="none" strike="noStrike" kern="1200" cap="none" spc="0" normalizeH="0" baseline="0" noProof="0" dirty="0">
                <a:ln>
                  <a:noFill/>
                </a:ln>
                <a:solidFill>
                  <a:srgbClr val="1E1E1E"/>
                </a:solidFill>
                <a:effectLst/>
                <a:uLnTx/>
                <a:uFillTx/>
                <a:latin typeface="Aptos" panose="020B0004020202020204" pitchFamily="34" charset="0"/>
              </a:rPr>
              <a:t>Unmanned aircraft system detection technologies</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300" b="0" i="0" u="none" strike="noStrike" kern="1200" cap="none" spc="0" normalizeH="0" baseline="0" noProof="0" dirty="0">
                <a:ln>
                  <a:noFill/>
                </a:ln>
                <a:solidFill>
                  <a:srgbClr val="1E1E1E"/>
                </a:solidFill>
                <a:effectLst/>
                <a:uLnTx/>
                <a:uFillTx/>
                <a:latin typeface="Aptos" panose="020B0004020202020204" pitchFamily="34" charset="0"/>
              </a:rPr>
              <a:t>Special event security planning and exercises</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300" b="0" i="0" u="none" strike="noStrike" kern="1200" cap="none" spc="0" normalizeH="0" baseline="0" noProof="0" dirty="0">
                <a:ln>
                  <a:noFill/>
                </a:ln>
                <a:solidFill>
                  <a:srgbClr val="1E1E1E"/>
                </a:solidFill>
                <a:effectLst/>
                <a:uLnTx/>
                <a:uFillTx/>
                <a:latin typeface="Aptos" panose="020B0004020202020204" pitchFamily="34" charset="0"/>
              </a:rPr>
              <a:t>Public information and warning systems at soft targets and crowded places</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300" b="0" i="0" u="none" strike="noStrike" kern="1200" cap="none" spc="0" normalizeH="0" baseline="0" noProof="0" dirty="0">
                <a:ln>
                  <a:noFill/>
                </a:ln>
                <a:solidFill>
                  <a:srgbClr val="1E1E1E"/>
                </a:solidFill>
                <a:effectLst/>
                <a:uLnTx/>
                <a:uFillTx/>
                <a:latin typeface="Aptos" panose="020B0004020202020204" pitchFamily="34" charset="0"/>
              </a:rPr>
              <a:t>Bomb squad and hazardous materials team equipment and training to conduct screening, search, and detection operations at soft targets and crowded places</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300" b="0" i="0" u="none" strike="noStrike" kern="1200" cap="none" spc="0" normalizeH="0" baseline="0" noProof="0" dirty="0">
                <a:ln>
                  <a:noFill/>
                </a:ln>
                <a:solidFill>
                  <a:srgbClr val="1E1E1E"/>
                </a:solidFill>
                <a:effectLst/>
                <a:uLnTx/>
                <a:uFillTx/>
                <a:latin typeface="Aptos" panose="020B0004020202020204" pitchFamily="34" charset="0"/>
              </a:rPr>
              <a:t>Equipment for first responders to Prevent, Protect and Respond to terrorist attacks against Soft Targets and Crowded Places (e.g., active shooter scenarios, CBRNE Threats)</a:t>
            </a:r>
          </a:p>
        </p:txBody>
      </p:sp>
    </p:spTree>
    <p:extLst>
      <p:ext uri="{BB962C8B-B14F-4D97-AF65-F5344CB8AC3E}">
        <p14:creationId xmlns:p14="http://schemas.microsoft.com/office/powerpoint/2010/main" val="5030693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2" y="1176312"/>
            <a:ext cx="7317698"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How to Apply</a:t>
            </a:r>
          </a:p>
        </p:txBody>
      </p:sp>
      <p:sp>
        <p:nvSpPr>
          <p:cNvPr id="3" name="Content Placeholder 2">
            <a:extLst>
              <a:ext uri="{FF2B5EF4-FFF2-40B4-BE49-F238E27FC236}">
                <a16:creationId xmlns:a16="http://schemas.microsoft.com/office/drawing/2014/main" id="{CD9B6DE1-C6F4-1F95-B27A-D2B97E7D83C8}"/>
              </a:ext>
            </a:extLst>
          </p:cNvPr>
          <p:cNvSpPr>
            <a:spLocks noGrp="1"/>
          </p:cNvSpPr>
          <p:nvPr>
            <p:ph sz="half" idx="1"/>
          </p:nvPr>
        </p:nvSpPr>
        <p:spPr>
          <a:xfrm>
            <a:off x="3685584" y="3512795"/>
            <a:ext cx="6836722" cy="834932"/>
          </a:xfrm>
        </p:spPr>
        <p:txBody>
          <a:bodyPr vert="horz" lIns="91440" tIns="45720" rIns="91440" bIns="45720" rtlCol="0">
            <a:normAutofit/>
          </a:bodyPr>
          <a:lstStyle/>
          <a:p>
            <a:pPr marL="0" indent="0" defTabSz="914400">
              <a:spcBef>
                <a:spcPts val="1000"/>
              </a:spcBef>
              <a:buNone/>
            </a:pPr>
            <a:endParaRPr lang="en-US" sz="2400" dirty="0">
              <a:solidFill>
                <a:srgbClr val="FFFFFF"/>
              </a:solidFill>
              <a:effectLst>
                <a:glow rad="38100">
                  <a:schemeClr val="bg1">
                    <a:lumMod val="85000"/>
                    <a:alpha val="25000"/>
                  </a:schemeClr>
                </a:glow>
              </a:effectLst>
              <a:latin typeface="Aptos" panose="020B0004020202020204" pitchFamily="34" charset="0"/>
            </a:endParaRP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27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a:extLst>
              <a:ext uri="{FF2B5EF4-FFF2-40B4-BE49-F238E27FC236}">
                <a16:creationId xmlns:a16="http://schemas.microsoft.com/office/drawing/2014/main" id="{F2921458-2F7D-F99A-5557-706974151355}"/>
              </a:ext>
            </a:extLst>
          </p:cNvPr>
          <p:cNvPicPr>
            <a:picLocks noChangeAspect="1"/>
          </p:cNvPicPr>
          <p:nvPr/>
        </p:nvPicPr>
        <p:blipFill>
          <a:blip r:embed="rId3"/>
          <a:srcRect b="11765"/>
          <a:stretch/>
        </p:blipFill>
        <p:spPr>
          <a:xfrm>
            <a:off x="-1" y="-429"/>
            <a:ext cx="12192000" cy="6857573"/>
          </a:xfrm>
          <a:prstGeom prst="rect">
            <a:avLst/>
          </a:prstGeom>
        </p:spPr>
      </p:pic>
    </p:spTree>
    <p:extLst>
      <p:ext uri="{BB962C8B-B14F-4D97-AF65-F5344CB8AC3E}">
        <p14:creationId xmlns:p14="http://schemas.microsoft.com/office/powerpoint/2010/main" val="34346666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2" name="Group 1">
            <a:extLst>
              <a:ext uri="{FF2B5EF4-FFF2-40B4-BE49-F238E27FC236}">
                <a16:creationId xmlns:a16="http://schemas.microsoft.com/office/drawing/2014/main" id="{75CFCC9F-7B3B-A531-AE35-5A12C7DE042B}"/>
              </a:ext>
            </a:extLst>
          </p:cNvPr>
          <p:cNvGrpSpPr/>
          <p:nvPr/>
        </p:nvGrpSpPr>
        <p:grpSpPr>
          <a:xfrm>
            <a:off x="1468119" y="1745770"/>
            <a:ext cx="9255761" cy="4066489"/>
            <a:chOff x="2401443" y="1579919"/>
            <a:chExt cx="8210090" cy="4270653"/>
          </a:xfrm>
        </p:grpSpPr>
        <p:pic>
          <p:nvPicPr>
            <p:cNvPr id="10" name="Picture 9">
              <a:extLst>
                <a:ext uri="{FF2B5EF4-FFF2-40B4-BE49-F238E27FC236}">
                  <a16:creationId xmlns:a16="http://schemas.microsoft.com/office/drawing/2014/main" id="{88563929-DBAD-5304-8D94-1D417AEC0A12}"/>
                </a:ext>
              </a:extLst>
            </p:cNvPr>
            <p:cNvPicPr>
              <a:picLocks noChangeAspect="1"/>
            </p:cNvPicPr>
            <p:nvPr/>
          </p:nvPicPr>
          <p:blipFill>
            <a:blip r:embed="rId3"/>
            <a:stretch>
              <a:fillRect/>
            </a:stretch>
          </p:blipFill>
          <p:spPr>
            <a:xfrm>
              <a:off x="2401443" y="1579919"/>
              <a:ext cx="5759865" cy="1927696"/>
            </a:xfrm>
            <a:prstGeom prst="rect">
              <a:avLst/>
            </a:prstGeom>
          </p:spPr>
        </p:pic>
        <p:sp>
          <p:nvSpPr>
            <p:cNvPr id="14" name="TextBox 13">
              <a:extLst>
                <a:ext uri="{FF2B5EF4-FFF2-40B4-BE49-F238E27FC236}">
                  <a16:creationId xmlns:a16="http://schemas.microsoft.com/office/drawing/2014/main" id="{A878322E-A5FB-E80F-55D3-E780FA51913A}"/>
                </a:ext>
              </a:extLst>
            </p:cNvPr>
            <p:cNvSpPr txBox="1"/>
            <p:nvPr/>
          </p:nvSpPr>
          <p:spPr>
            <a:xfrm>
              <a:off x="8490453" y="1623461"/>
              <a:ext cx="1634041" cy="338554"/>
            </a:xfrm>
            <a:prstGeom prst="rect">
              <a:avLst/>
            </a:prstGeom>
            <a:solidFill>
              <a:schemeClr val="bg1"/>
            </a:solidFill>
            <a:ln w="28575">
              <a:solidFill>
                <a:srgbClr val="FF0000"/>
              </a:solidFill>
            </a:ln>
          </p:spPr>
          <p:txBody>
            <a:bodyPr wrap="square" rtlCol="0">
              <a:spAutoFit/>
            </a:bodyPr>
            <a:lstStyle/>
            <a:p>
              <a:pPr algn="ctr"/>
              <a:r>
                <a:rPr lang="en-US" sz="800" b="1" dirty="0">
                  <a:latin typeface="Aptos" panose="020B0004020202020204" pitchFamily="34" charset="0"/>
                </a:rPr>
                <a:t>Click here to view Active Funding Opportunities</a:t>
              </a:r>
            </a:p>
          </p:txBody>
        </p:sp>
        <p:pic>
          <p:nvPicPr>
            <p:cNvPr id="15" name="Picture 14">
              <a:extLst>
                <a:ext uri="{FF2B5EF4-FFF2-40B4-BE49-F238E27FC236}">
                  <a16:creationId xmlns:a16="http://schemas.microsoft.com/office/drawing/2014/main" id="{093BE7B8-6FFC-F836-8F1C-E333F298CA52}"/>
                </a:ext>
              </a:extLst>
            </p:cNvPr>
            <p:cNvPicPr>
              <a:picLocks noChangeAspect="1"/>
            </p:cNvPicPr>
            <p:nvPr/>
          </p:nvPicPr>
          <p:blipFill>
            <a:blip r:embed="rId4"/>
            <a:stretch>
              <a:fillRect/>
            </a:stretch>
          </p:blipFill>
          <p:spPr>
            <a:xfrm>
              <a:off x="6646416" y="2057816"/>
              <a:ext cx="3375701" cy="3226194"/>
            </a:xfrm>
            <a:prstGeom prst="rect">
              <a:avLst/>
            </a:prstGeom>
          </p:spPr>
        </p:pic>
        <p:cxnSp>
          <p:nvCxnSpPr>
            <p:cNvPr id="31" name="Straight Arrow Connector 30">
              <a:extLst>
                <a:ext uri="{FF2B5EF4-FFF2-40B4-BE49-F238E27FC236}">
                  <a16:creationId xmlns:a16="http://schemas.microsoft.com/office/drawing/2014/main" id="{BBBED368-2EFD-DACC-553E-49371BE3B6DD}"/>
                </a:ext>
              </a:extLst>
            </p:cNvPr>
            <p:cNvCxnSpPr>
              <a:cxnSpLocks/>
            </p:cNvCxnSpPr>
            <p:nvPr/>
          </p:nvCxnSpPr>
          <p:spPr>
            <a:xfrm flipV="1">
              <a:off x="6794961" y="1830783"/>
              <a:ext cx="0" cy="1285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B8A370B-73EF-316C-C4CC-38A578E22CDF}"/>
                </a:ext>
              </a:extLst>
            </p:cNvPr>
            <p:cNvCxnSpPr>
              <a:cxnSpLocks/>
            </p:cNvCxnSpPr>
            <p:nvPr/>
          </p:nvCxnSpPr>
          <p:spPr>
            <a:xfrm flipV="1">
              <a:off x="6780669" y="1948655"/>
              <a:ext cx="1709784" cy="107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DECD8BF-25EE-96CA-9E92-AB8B29C6DE37}"/>
                </a:ext>
              </a:extLst>
            </p:cNvPr>
            <p:cNvSpPr txBox="1"/>
            <p:nvPr/>
          </p:nvSpPr>
          <p:spPr>
            <a:xfrm>
              <a:off x="8412481" y="5450462"/>
              <a:ext cx="2199052" cy="400110"/>
            </a:xfrm>
            <a:prstGeom prst="rect">
              <a:avLst/>
            </a:prstGeom>
            <a:solidFill>
              <a:schemeClr val="bg1"/>
            </a:solidFill>
            <a:ln w="28575">
              <a:solidFill>
                <a:srgbClr val="FF0000"/>
              </a:solidFill>
            </a:ln>
          </p:spPr>
          <p:txBody>
            <a:bodyPr wrap="square" rtlCol="0">
              <a:spAutoFit/>
            </a:bodyPr>
            <a:lstStyle/>
            <a:p>
              <a:pPr algn="ctr"/>
              <a:r>
                <a:rPr lang="en-US" sz="1000" b="1" dirty="0">
                  <a:latin typeface="Aptos" panose="020B0004020202020204" pitchFamily="34" charset="0"/>
                </a:rPr>
                <a:t>Click ‘Read More’ to view the funding announcement</a:t>
              </a:r>
            </a:p>
          </p:txBody>
        </p:sp>
        <p:cxnSp>
          <p:nvCxnSpPr>
            <p:cNvPr id="39" name="Straight Arrow Connector 38">
              <a:extLst>
                <a:ext uri="{FF2B5EF4-FFF2-40B4-BE49-F238E27FC236}">
                  <a16:creationId xmlns:a16="http://schemas.microsoft.com/office/drawing/2014/main" id="{90BFE5CB-6ECC-B532-DAEF-7DD618F04A0D}"/>
                </a:ext>
              </a:extLst>
            </p:cNvPr>
            <p:cNvCxnSpPr/>
            <p:nvPr/>
          </p:nvCxnSpPr>
          <p:spPr>
            <a:xfrm flipV="1">
              <a:off x="9747706" y="5238750"/>
              <a:ext cx="0" cy="2095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370CD75-45F3-55FF-5DD1-ED99C7AEE4F0}"/>
                </a:ext>
              </a:extLst>
            </p:cNvPr>
            <p:cNvSpPr txBox="1"/>
            <p:nvPr/>
          </p:nvSpPr>
          <p:spPr>
            <a:xfrm>
              <a:off x="2504483" y="3629157"/>
              <a:ext cx="3874779" cy="2031325"/>
            </a:xfrm>
            <a:prstGeom prst="rect">
              <a:avLst/>
            </a:prstGeom>
            <a:solidFill>
              <a:schemeClr val="bg1"/>
            </a:solidFill>
            <a:ln w="28575">
              <a:solidFill>
                <a:schemeClr val="tx1"/>
              </a:solidFill>
            </a:ln>
          </p:spPr>
          <p:txBody>
            <a:bodyPr wrap="square" rtlCol="0">
              <a:spAutoFit/>
            </a:bodyPr>
            <a:lstStyle/>
            <a:p>
              <a:pPr algn="ctr"/>
              <a:r>
                <a:rPr lang="en-US" sz="1400" dirty="0">
                  <a:latin typeface="Aptos" panose="020B0004020202020204" pitchFamily="34" charset="0"/>
                </a:rPr>
                <a:t>The </a:t>
              </a:r>
              <a:r>
                <a:rPr lang="en-US" sz="1400" b="1" dirty="0">
                  <a:latin typeface="Aptos" panose="020B0004020202020204" pitchFamily="34" charset="0"/>
                </a:rPr>
                <a:t>Request for Applications (RFA) </a:t>
              </a:r>
              <a:r>
                <a:rPr lang="en-US" sz="1400" dirty="0">
                  <a:latin typeface="Aptos" panose="020B0004020202020204" pitchFamily="34" charset="0"/>
                </a:rPr>
                <a:t>can be found on the eGrants homepage under the Funding Opportunities tab and selecting “Active Funding Opportunities”. Scroll down to find the State Homeland Security Program Regular or LETPA.</a:t>
              </a:r>
            </a:p>
            <a:p>
              <a:pPr algn="ctr"/>
              <a:endParaRPr lang="en-US" sz="1400" dirty="0">
                <a:latin typeface="Aptos" panose="020B0004020202020204" pitchFamily="34" charset="0"/>
              </a:endParaRPr>
            </a:p>
            <a:p>
              <a:pPr algn="ctr"/>
              <a:r>
                <a:rPr lang="en-US" sz="1400" dirty="0">
                  <a:latin typeface="Aptos" panose="020B0004020202020204" pitchFamily="34" charset="0"/>
                </a:rPr>
                <a:t>Applicants are highly encouraged to read the RFA “Announcement” very carefully.</a:t>
              </a:r>
            </a:p>
          </p:txBody>
        </p:sp>
      </p:grpSp>
      <p:sp>
        <p:nvSpPr>
          <p:cNvPr id="3" name="Title 1">
            <a:extLst>
              <a:ext uri="{FF2B5EF4-FFF2-40B4-BE49-F238E27FC236}">
                <a16:creationId xmlns:a16="http://schemas.microsoft.com/office/drawing/2014/main" id="{C01A1358-FBA4-D910-751D-530111B3B15E}"/>
              </a:ext>
            </a:extLst>
          </p:cNvPr>
          <p:cNvSpPr>
            <a:spLocks noGrp="1"/>
          </p:cNvSpPr>
          <p:nvPr>
            <p:ph type="title"/>
          </p:nvPr>
        </p:nvSpPr>
        <p:spPr>
          <a:xfrm>
            <a:off x="968025" y="965165"/>
            <a:ext cx="10277857" cy="780605"/>
          </a:xfrm>
        </p:spPr>
        <p:txBody>
          <a:bodyPr vert="horz" lIns="91440" tIns="45720" rIns="91440" bIns="45720" rtlCol="0" anchor="ctr">
            <a:normAutofit/>
          </a:bodyPr>
          <a:lstStyle/>
          <a:p>
            <a:pPr defTabSz="914400"/>
            <a:r>
              <a:rPr lang="en-US" sz="2800" b="1" dirty="0">
                <a:latin typeface="Aptos" panose="020B0004020202020204" pitchFamily="34" charset="0"/>
              </a:rPr>
              <a:t>Funding Announcements – Request for Applications (RFA)</a:t>
            </a:r>
          </a:p>
        </p:txBody>
      </p:sp>
    </p:spTree>
    <p:extLst>
      <p:ext uri="{BB962C8B-B14F-4D97-AF65-F5344CB8AC3E}">
        <p14:creationId xmlns:p14="http://schemas.microsoft.com/office/powerpoint/2010/main" val="4050569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C01A1358-FBA4-D910-751D-530111B3B15E}"/>
              </a:ext>
            </a:extLst>
          </p:cNvPr>
          <p:cNvSpPr>
            <a:spLocks noGrp="1"/>
          </p:cNvSpPr>
          <p:nvPr>
            <p:ph type="title"/>
          </p:nvPr>
        </p:nvSpPr>
        <p:spPr>
          <a:xfrm>
            <a:off x="968025" y="965165"/>
            <a:ext cx="10277857" cy="780605"/>
          </a:xfrm>
        </p:spPr>
        <p:txBody>
          <a:bodyPr vert="horz" lIns="91440" tIns="45720" rIns="91440" bIns="45720" rtlCol="0" anchor="ctr">
            <a:normAutofit/>
          </a:bodyPr>
          <a:lstStyle/>
          <a:p>
            <a:pPr defTabSz="914400"/>
            <a:r>
              <a:rPr lang="en-US" sz="2800" b="1" dirty="0">
                <a:latin typeface="Aptos" panose="020B0004020202020204" pitchFamily="34" charset="0"/>
              </a:rPr>
              <a:t>Application Process – eGrants User Account Registration</a:t>
            </a:r>
          </a:p>
        </p:txBody>
      </p:sp>
      <p:grpSp>
        <p:nvGrpSpPr>
          <p:cNvPr id="4" name="Group 3">
            <a:extLst>
              <a:ext uri="{FF2B5EF4-FFF2-40B4-BE49-F238E27FC236}">
                <a16:creationId xmlns:a16="http://schemas.microsoft.com/office/drawing/2014/main" id="{5BB595D5-CAEA-B6D2-C520-42E2B80A6DD9}"/>
              </a:ext>
            </a:extLst>
          </p:cNvPr>
          <p:cNvGrpSpPr/>
          <p:nvPr/>
        </p:nvGrpSpPr>
        <p:grpSpPr>
          <a:xfrm>
            <a:off x="1373692" y="1594208"/>
            <a:ext cx="9466521" cy="4194454"/>
            <a:chOff x="1467267" y="1446724"/>
            <a:chExt cx="9466521" cy="4194454"/>
          </a:xfrm>
        </p:grpSpPr>
        <p:sp>
          <p:nvSpPr>
            <p:cNvPr id="5" name="TextBox 4">
              <a:extLst>
                <a:ext uri="{FF2B5EF4-FFF2-40B4-BE49-F238E27FC236}">
                  <a16:creationId xmlns:a16="http://schemas.microsoft.com/office/drawing/2014/main" id="{CB886F17-A321-00F0-E446-DB188A4983DB}"/>
                </a:ext>
              </a:extLst>
            </p:cNvPr>
            <p:cNvSpPr txBox="1"/>
            <p:nvPr/>
          </p:nvSpPr>
          <p:spPr>
            <a:xfrm>
              <a:off x="1467267" y="1844555"/>
              <a:ext cx="3933554" cy="3724096"/>
            </a:xfrm>
            <a:prstGeom prst="rect">
              <a:avLst/>
            </a:prstGeom>
            <a:noFill/>
          </p:spPr>
          <p:txBody>
            <a:bodyPr wrap="square" rtlCol="0">
              <a:spAutoFit/>
            </a:bodyPr>
            <a:lstStyle/>
            <a:p>
              <a:pPr>
                <a:spcAft>
                  <a:spcPts val="750"/>
                </a:spcAft>
              </a:pPr>
              <a:r>
                <a:rPr lang="en-US" dirty="0">
                  <a:solidFill>
                    <a:prstClr val="black"/>
                  </a:solidFill>
                  <a:latin typeface="Aptos" panose="020B0004020202020204" pitchFamily="34" charset="0"/>
                </a:rPr>
                <a:t>The Public Safety Office utilizes an Electronic Grant management System know as eGrants </a:t>
              </a:r>
              <a:r>
                <a:rPr lang="en-US" dirty="0">
                  <a:latin typeface="Aptos" panose="020B0004020202020204" pitchFamily="34" charset="0"/>
                  <a:hlinkClick r:id="rId3"/>
                </a:rPr>
                <a:t>Home | eGrants (texas.gov)</a:t>
              </a:r>
              <a:endParaRPr lang="en-US" dirty="0">
                <a:latin typeface="Aptos" panose="020B0004020202020204" pitchFamily="34" charset="0"/>
              </a:endParaRPr>
            </a:p>
            <a:p>
              <a:pPr marL="285750" indent="-285750">
                <a:spcAft>
                  <a:spcPts val="750"/>
                </a:spcAft>
                <a:buSzPct val="70000"/>
                <a:buFont typeface="Arial" panose="020B0604020202020204" pitchFamily="34" charset="0"/>
                <a:buChar char="•"/>
              </a:pPr>
              <a:r>
                <a:rPr lang="en-US" dirty="0">
                  <a:solidFill>
                    <a:prstClr val="black"/>
                  </a:solidFill>
                  <a:latin typeface="Aptos" panose="020B0004020202020204" pitchFamily="34" charset="0"/>
                </a:rPr>
                <a:t>eGrants is used to administer all grants made by the PSO.</a:t>
              </a:r>
            </a:p>
            <a:p>
              <a:pPr marL="285750" indent="-285750">
                <a:spcAft>
                  <a:spcPts val="750"/>
                </a:spcAft>
                <a:buSzPct val="70000"/>
                <a:buFont typeface="Arial" panose="020B0604020202020204" pitchFamily="34" charset="0"/>
                <a:buChar char="•"/>
              </a:pPr>
              <a:r>
                <a:rPr lang="en-US" dirty="0">
                  <a:solidFill>
                    <a:prstClr val="black"/>
                  </a:solidFill>
                  <a:latin typeface="Aptos" panose="020B0004020202020204" pitchFamily="34" charset="0"/>
                </a:rPr>
                <a:t>Applications to the PSO are only accepted though eGrants.</a:t>
              </a:r>
            </a:p>
            <a:p>
              <a:pPr marL="257178" indent="-257178">
                <a:spcAft>
                  <a:spcPts val="750"/>
                </a:spcAft>
                <a:buSzPct val="70000"/>
                <a:buFont typeface="Arial" panose="020B0604020202020204" pitchFamily="34" charset="0"/>
                <a:buChar char="•"/>
              </a:pPr>
              <a:r>
                <a:rPr lang="en-US" dirty="0">
                  <a:solidFill>
                    <a:prstClr val="black"/>
                  </a:solidFill>
                  <a:latin typeface="Aptos" panose="020B0004020202020204" pitchFamily="34" charset="0"/>
                </a:rPr>
                <a:t>SHSP organizations will need to identify and designate at least three (3) grant officials and register for eGrants User accounts.</a:t>
              </a:r>
            </a:p>
          </p:txBody>
        </p:sp>
        <p:pic>
          <p:nvPicPr>
            <p:cNvPr id="6" name="Picture 5">
              <a:extLst>
                <a:ext uri="{FF2B5EF4-FFF2-40B4-BE49-F238E27FC236}">
                  <a16:creationId xmlns:a16="http://schemas.microsoft.com/office/drawing/2014/main" id="{F1996838-375B-0C18-26FE-737401D983F1}"/>
                </a:ext>
              </a:extLst>
            </p:cNvPr>
            <p:cNvPicPr>
              <a:picLocks noChangeAspect="1"/>
            </p:cNvPicPr>
            <p:nvPr/>
          </p:nvPicPr>
          <p:blipFill>
            <a:blip r:embed="rId4"/>
            <a:stretch>
              <a:fillRect/>
            </a:stretch>
          </p:blipFill>
          <p:spPr>
            <a:xfrm>
              <a:off x="5519282" y="1446724"/>
              <a:ext cx="5205451" cy="2921186"/>
            </a:xfrm>
            <a:prstGeom prst="rect">
              <a:avLst/>
            </a:prstGeom>
          </p:spPr>
        </p:pic>
        <p:pic>
          <p:nvPicPr>
            <p:cNvPr id="7" name="Picture 6">
              <a:extLst>
                <a:ext uri="{FF2B5EF4-FFF2-40B4-BE49-F238E27FC236}">
                  <a16:creationId xmlns:a16="http://schemas.microsoft.com/office/drawing/2014/main" id="{D4E027E6-6132-7641-0167-48C814451278}"/>
                </a:ext>
              </a:extLst>
            </p:cNvPr>
            <p:cNvPicPr>
              <a:picLocks noChangeAspect="1"/>
            </p:cNvPicPr>
            <p:nvPr/>
          </p:nvPicPr>
          <p:blipFill>
            <a:blip r:embed="rId5"/>
            <a:stretch>
              <a:fillRect/>
            </a:stretch>
          </p:blipFill>
          <p:spPr>
            <a:xfrm>
              <a:off x="8667891" y="2208681"/>
              <a:ext cx="2265897" cy="3432497"/>
            </a:xfrm>
            <a:prstGeom prst="rect">
              <a:avLst/>
            </a:prstGeom>
            <a:ln>
              <a:solidFill>
                <a:schemeClr val="tx1"/>
              </a:solidFill>
            </a:ln>
          </p:spPr>
        </p:pic>
        <p:sp>
          <p:nvSpPr>
            <p:cNvPr id="8" name="Rectangle 7">
              <a:extLst>
                <a:ext uri="{FF2B5EF4-FFF2-40B4-BE49-F238E27FC236}">
                  <a16:creationId xmlns:a16="http://schemas.microsoft.com/office/drawing/2014/main" id="{4B1F2217-380A-A0FD-8805-8E3E370DFF95}"/>
                </a:ext>
              </a:extLst>
            </p:cNvPr>
            <p:cNvSpPr/>
            <p:nvPr/>
          </p:nvSpPr>
          <p:spPr>
            <a:xfrm>
              <a:off x="7745730" y="4097020"/>
              <a:ext cx="673100" cy="2222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 name="Rectangle 8">
              <a:extLst>
                <a:ext uri="{FF2B5EF4-FFF2-40B4-BE49-F238E27FC236}">
                  <a16:creationId xmlns:a16="http://schemas.microsoft.com/office/drawing/2014/main" id="{CBDEA53C-5DE8-6BBF-6D91-FB0DB203187E}"/>
                </a:ext>
              </a:extLst>
            </p:cNvPr>
            <p:cNvSpPr/>
            <p:nvPr/>
          </p:nvSpPr>
          <p:spPr>
            <a:xfrm>
              <a:off x="9850369" y="5228554"/>
              <a:ext cx="977651" cy="3400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Tree>
    <p:extLst>
      <p:ext uri="{BB962C8B-B14F-4D97-AF65-F5344CB8AC3E}">
        <p14:creationId xmlns:p14="http://schemas.microsoft.com/office/powerpoint/2010/main" val="20260963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C01A1358-FBA4-D910-751D-530111B3B15E}"/>
              </a:ext>
            </a:extLst>
          </p:cNvPr>
          <p:cNvSpPr>
            <a:spLocks noGrp="1"/>
          </p:cNvSpPr>
          <p:nvPr>
            <p:ph type="title"/>
          </p:nvPr>
        </p:nvSpPr>
        <p:spPr>
          <a:xfrm>
            <a:off x="968025" y="965165"/>
            <a:ext cx="10277857" cy="780605"/>
          </a:xfrm>
        </p:spPr>
        <p:txBody>
          <a:bodyPr vert="horz" lIns="91440" tIns="45720" rIns="91440" bIns="45720" rtlCol="0" anchor="ctr">
            <a:normAutofit/>
          </a:bodyPr>
          <a:lstStyle/>
          <a:p>
            <a:pPr defTabSz="914400"/>
            <a:r>
              <a:rPr lang="en-US" sz="2800" b="1" dirty="0">
                <a:latin typeface="Aptos" panose="020B0004020202020204" pitchFamily="34" charset="0"/>
              </a:rPr>
              <a:t>Navigating eGrants</a:t>
            </a:r>
          </a:p>
        </p:txBody>
      </p:sp>
      <p:grpSp>
        <p:nvGrpSpPr>
          <p:cNvPr id="2" name="Group 1">
            <a:extLst>
              <a:ext uri="{FF2B5EF4-FFF2-40B4-BE49-F238E27FC236}">
                <a16:creationId xmlns:a16="http://schemas.microsoft.com/office/drawing/2014/main" id="{B59765FA-62A1-0818-1B0C-4F61741CED56}"/>
              </a:ext>
            </a:extLst>
          </p:cNvPr>
          <p:cNvGrpSpPr/>
          <p:nvPr/>
        </p:nvGrpSpPr>
        <p:grpSpPr>
          <a:xfrm>
            <a:off x="1158085" y="1355467"/>
            <a:ext cx="9875829" cy="4348136"/>
            <a:chOff x="1210637" y="1109853"/>
            <a:chExt cx="9875829" cy="4348136"/>
          </a:xfrm>
        </p:grpSpPr>
        <p:sp>
          <p:nvSpPr>
            <p:cNvPr id="10" name="object 2">
              <a:extLst>
                <a:ext uri="{FF2B5EF4-FFF2-40B4-BE49-F238E27FC236}">
                  <a16:creationId xmlns:a16="http://schemas.microsoft.com/office/drawing/2014/main" id="{BF8AF81D-6EA4-228E-A8B9-0FCCB504A7CD}"/>
                </a:ext>
              </a:extLst>
            </p:cNvPr>
            <p:cNvSpPr txBox="1"/>
            <p:nvPr/>
          </p:nvSpPr>
          <p:spPr>
            <a:xfrm>
              <a:off x="1210637" y="1475635"/>
              <a:ext cx="4154135" cy="1377300"/>
            </a:xfrm>
            <a:prstGeom prst="rect">
              <a:avLst/>
            </a:prstGeom>
          </p:spPr>
          <p:txBody>
            <a:bodyPr vert="horz" wrap="square" lIns="0" tIns="12700" rIns="0" bIns="0" rtlCol="0">
              <a:spAutoFit/>
            </a:bodyPr>
            <a:lstStyle/>
            <a:p>
              <a:pPr marL="12701">
                <a:spcBef>
                  <a:spcPts val="100"/>
                </a:spcBef>
                <a:spcAft>
                  <a:spcPts val="750"/>
                </a:spcAft>
              </a:pPr>
              <a:r>
                <a:rPr sz="1200" b="1" dirty="0">
                  <a:solidFill>
                    <a:srgbClr val="2D74B5"/>
                  </a:solidFill>
                  <a:latin typeface="Aptos" panose="020B0004020202020204" pitchFamily="34" charset="0"/>
                  <a:cs typeface="Verdana"/>
                </a:rPr>
                <a:t>Grant</a:t>
              </a:r>
              <a:r>
                <a:rPr sz="1200" b="1" spc="-41" dirty="0">
                  <a:solidFill>
                    <a:srgbClr val="2D74B5"/>
                  </a:solidFill>
                  <a:latin typeface="Aptos" panose="020B0004020202020204" pitchFamily="34" charset="0"/>
                  <a:cs typeface="Verdana"/>
                </a:rPr>
                <a:t> </a:t>
              </a:r>
              <a:r>
                <a:rPr sz="1200" b="1" spc="-11" dirty="0">
                  <a:solidFill>
                    <a:srgbClr val="2D74B5"/>
                  </a:solidFill>
                  <a:latin typeface="Aptos" panose="020B0004020202020204" pitchFamily="34" charset="0"/>
                  <a:cs typeface="Verdana"/>
                </a:rPr>
                <a:t>Number</a:t>
              </a:r>
              <a:endParaRPr sz="1200" dirty="0">
                <a:latin typeface="Aptos" panose="020B0004020202020204" pitchFamily="34" charset="0"/>
                <a:cs typeface="Verdana"/>
              </a:endParaRPr>
            </a:p>
            <a:p>
              <a:pPr marL="183516" marR="5081" indent="-171450">
                <a:spcAft>
                  <a:spcPts val="600"/>
                </a:spcAft>
                <a:buSzPct val="70000"/>
                <a:buFont typeface="Arial" panose="020B0604020202020204" pitchFamily="34" charset="0"/>
                <a:buChar char="•"/>
                <a:tabLst>
                  <a:tab pos="299088" algn="l"/>
                </a:tabLst>
              </a:pPr>
              <a:r>
                <a:rPr sz="1200" spc="-20" dirty="0">
                  <a:latin typeface="Aptos" panose="020B0004020202020204" pitchFamily="34" charset="0"/>
                  <a:cs typeface="Verdana"/>
                </a:rPr>
                <a:t>Seven-</a:t>
              </a:r>
              <a:r>
                <a:rPr sz="1200" dirty="0">
                  <a:latin typeface="Aptos" panose="020B0004020202020204" pitchFamily="34" charset="0"/>
                  <a:cs typeface="Verdana"/>
                </a:rPr>
                <a:t>digits</a:t>
              </a:r>
              <a:r>
                <a:rPr sz="1200" spc="14" dirty="0">
                  <a:latin typeface="Aptos" panose="020B0004020202020204" pitchFamily="34" charset="0"/>
                  <a:cs typeface="Verdana"/>
                </a:rPr>
                <a:t> </a:t>
              </a:r>
              <a:r>
                <a:rPr sz="1200" dirty="0">
                  <a:latin typeface="Aptos" panose="020B0004020202020204" pitchFamily="34" charset="0"/>
                  <a:cs typeface="Verdana"/>
                </a:rPr>
                <a:t>consisting</a:t>
              </a:r>
              <a:r>
                <a:rPr sz="1200" spc="30" dirty="0">
                  <a:latin typeface="Aptos" panose="020B0004020202020204" pitchFamily="34" charset="0"/>
                  <a:cs typeface="Verdana"/>
                </a:rPr>
                <a:t> </a:t>
              </a:r>
              <a:r>
                <a:rPr sz="1200" dirty="0">
                  <a:latin typeface="Aptos" panose="020B0004020202020204" pitchFamily="34" charset="0"/>
                  <a:cs typeface="Verdana"/>
                </a:rPr>
                <a:t>of</a:t>
              </a:r>
              <a:r>
                <a:rPr sz="1200" spc="-30" dirty="0">
                  <a:latin typeface="Aptos" panose="020B0004020202020204" pitchFamily="34" charset="0"/>
                  <a:cs typeface="Verdana"/>
                </a:rPr>
                <a:t> </a:t>
              </a:r>
              <a:r>
                <a:rPr sz="1200" dirty="0">
                  <a:latin typeface="Aptos" panose="020B0004020202020204" pitchFamily="34" charset="0"/>
                  <a:cs typeface="Verdana"/>
                </a:rPr>
                <a:t>a</a:t>
              </a:r>
              <a:r>
                <a:rPr sz="1200" spc="-25" dirty="0">
                  <a:latin typeface="Aptos" panose="020B0004020202020204" pitchFamily="34" charset="0"/>
                  <a:cs typeface="Verdana"/>
                </a:rPr>
                <a:t> </a:t>
              </a:r>
              <a:r>
                <a:rPr sz="1200" spc="-20" dirty="0">
                  <a:latin typeface="Aptos" panose="020B0004020202020204" pitchFamily="34" charset="0"/>
                  <a:cs typeface="Verdana"/>
                </a:rPr>
                <a:t>five-</a:t>
              </a:r>
              <a:r>
                <a:rPr sz="1200" spc="-11" dirty="0">
                  <a:latin typeface="Aptos" panose="020B0004020202020204" pitchFamily="34" charset="0"/>
                  <a:cs typeface="Verdana"/>
                </a:rPr>
                <a:t>digit</a:t>
              </a:r>
              <a:r>
                <a:rPr lang="en-US" sz="1200" spc="-11" dirty="0">
                  <a:latin typeface="Aptos" panose="020B0004020202020204" pitchFamily="34" charset="0"/>
                  <a:cs typeface="Verdana"/>
                </a:rPr>
                <a:t> </a:t>
              </a:r>
              <a:r>
                <a:rPr sz="1200" dirty="0">
                  <a:latin typeface="Aptos" panose="020B0004020202020204" pitchFamily="34" charset="0"/>
                  <a:cs typeface="Verdana"/>
                </a:rPr>
                <a:t>Grant</a:t>
              </a:r>
              <a:r>
                <a:rPr sz="1200" spc="-30" dirty="0">
                  <a:latin typeface="Aptos" panose="020B0004020202020204" pitchFamily="34" charset="0"/>
                  <a:cs typeface="Verdana"/>
                </a:rPr>
                <a:t> </a:t>
              </a:r>
              <a:r>
                <a:rPr sz="1200" dirty="0">
                  <a:latin typeface="Aptos" panose="020B0004020202020204" pitchFamily="34" charset="0"/>
                  <a:cs typeface="Verdana"/>
                </a:rPr>
                <a:t>ID</a:t>
              </a:r>
              <a:r>
                <a:rPr sz="1200" spc="-36" dirty="0">
                  <a:latin typeface="Aptos" panose="020B0004020202020204" pitchFamily="34" charset="0"/>
                  <a:cs typeface="Verdana"/>
                </a:rPr>
                <a:t> </a:t>
              </a:r>
              <a:r>
                <a:rPr sz="1200" dirty="0">
                  <a:latin typeface="Aptos" panose="020B0004020202020204" pitchFamily="34" charset="0"/>
                  <a:cs typeface="Verdana"/>
                </a:rPr>
                <a:t>and</a:t>
              </a:r>
              <a:r>
                <a:rPr sz="1200" spc="-20" dirty="0">
                  <a:latin typeface="Aptos" panose="020B0004020202020204" pitchFamily="34" charset="0"/>
                  <a:cs typeface="Verdana"/>
                </a:rPr>
                <a:t> </a:t>
              </a:r>
              <a:r>
                <a:rPr sz="1200" dirty="0">
                  <a:latin typeface="Aptos" panose="020B0004020202020204" pitchFamily="34" charset="0"/>
                  <a:cs typeface="Verdana"/>
                </a:rPr>
                <a:t>a</a:t>
              </a:r>
              <a:r>
                <a:rPr sz="1200" spc="-30" dirty="0">
                  <a:latin typeface="Aptos" panose="020B0004020202020204" pitchFamily="34" charset="0"/>
                  <a:cs typeface="Verdana"/>
                </a:rPr>
                <a:t> </a:t>
              </a:r>
              <a:r>
                <a:rPr sz="1200" spc="-20" dirty="0">
                  <a:latin typeface="Aptos" panose="020B0004020202020204" pitchFamily="34" charset="0"/>
                  <a:cs typeface="Verdana"/>
                </a:rPr>
                <a:t>two-</a:t>
              </a:r>
              <a:r>
                <a:rPr sz="1200" dirty="0">
                  <a:latin typeface="Aptos" panose="020B0004020202020204" pitchFamily="34" charset="0"/>
                  <a:cs typeface="Verdana"/>
                </a:rPr>
                <a:t>digit</a:t>
              </a:r>
              <a:r>
                <a:rPr sz="1200" spc="-14" dirty="0">
                  <a:latin typeface="Aptos" panose="020B0004020202020204" pitchFamily="34" charset="0"/>
                  <a:cs typeface="Verdana"/>
                </a:rPr>
                <a:t> </a:t>
              </a:r>
              <a:r>
                <a:rPr sz="1200" dirty="0">
                  <a:latin typeface="Aptos" panose="020B0004020202020204" pitchFamily="34" charset="0"/>
                  <a:cs typeface="Verdana"/>
                </a:rPr>
                <a:t>Grant</a:t>
              </a:r>
              <a:r>
                <a:rPr sz="1200" spc="-25" dirty="0">
                  <a:latin typeface="Aptos" panose="020B0004020202020204" pitchFamily="34" charset="0"/>
                  <a:cs typeface="Verdana"/>
                </a:rPr>
                <a:t> </a:t>
              </a:r>
              <a:r>
                <a:rPr sz="1200" dirty="0">
                  <a:latin typeface="Aptos" panose="020B0004020202020204" pitchFamily="34" charset="0"/>
                  <a:cs typeface="Verdana"/>
                </a:rPr>
                <a:t>Count</a:t>
              </a:r>
              <a:r>
                <a:rPr sz="1200" spc="-30" dirty="0">
                  <a:latin typeface="Aptos" panose="020B0004020202020204" pitchFamily="34" charset="0"/>
                  <a:cs typeface="Verdana"/>
                </a:rPr>
                <a:t> </a:t>
              </a:r>
              <a:r>
                <a:rPr sz="1200" spc="-25" dirty="0">
                  <a:latin typeface="Aptos" panose="020B0004020202020204" pitchFamily="34" charset="0"/>
                  <a:cs typeface="Verdana"/>
                </a:rPr>
                <a:t>ID.</a:t>
              </a:r>
              <a:endParaRPr sz="1200" dirty="0">
                <a:latin typeface="Aptos" panose="020B0004020202020204" pitchFamily="34" charset="0"/>
                <a:cs typeface="Verdana"/>
              </a:endParaRPr>
            </a:p>
            <a:p>
              <a:pPr marL="183516" marR="231777" indent="-171450">
                <a:spcAft>
                  <a:spcPts val="600"/>
                </a:spcAft>
                <a:buSzPct val="70000"/>
                <a:buFont typeface="Arial" panose="020B0604020202020204" pitchFamily="34" charset="0"/>
                <a:buChar char="•"/>
                <a:tabLst>
                  <a:tab pos="299088" algn="l"/>
                </a:tabLst>
              </a:pPr>
              <a:r>
                <a:rPr lang="en-US" sz="1200" dirty="0">
                  <a:latin typeface="Aptos" panose="020B0004020202020204" pitchFamily="34" charset="0"/>
                  <a:cs typeface="Verdana"/>
                </a:rPr>
                <a:t>A g</a:t>
              </a:r>
              <a:r>
                <a:rPr sz="1200" dirty="0">
                  <a:latin typeface="Aptos" panose="020B0004020202020204" pitchFamily="34" charset="0"/>
                  <a:cs typeface="Verdana"/>
                </a:rPr>
                <a:t>rant</a:t>
              </a:r>
              <a:r>
                <a:rPr sz="1200" spc="-44" dirty="0">
                  <a:latin typeface="Aptos" panose="020B0004020202020204" pitchFamily="34" charset="0"/>
                  <a:cs typeface="Verdana"/>
                </a:rPr>
                <a:t> </a:t>
              </a:r>
              <a:r>
                <a:rPr lang="en-US" sz="1200" spc="-44" dirty="0">
                  <a:latin typeface="Aptos" panose="020B0004020202020204" pitchFamily="34" charset="0"/>
                  <a:cs typeface="Verdana"/>
                </a:rPr>
                <a:t>co</a:t>
              </a:r>
              <a:r>
                <a:rPr sz="1200" dirty="0">
                  <a:latin typeface="Aptos" panose="020B0004020202020204" pitchFamily="34" charset="0"/>
                  <a:cs typeface="Verdana"/>
                </a:rPr>
                <a:t>unt</a:t>
              </a:r>
              <a:r>
                <a:rPr sz="1200" spc="-41" dirty="0">
                  <a:latin typeface="Aptos" panose="020B0004020202020204" pitchFamily="34" charset="0"/>
                  <a:cs typeface="Verdana"/>
                </a:rPr>
                <a:t> </a:t>
              </a:r>
              <a:r>
                <a:rPr sz="1200" dirty="0">
                  <a:latin typeface="Aptos" panose="020B0004020202020204" pitchFamily="34" charset="0"/>
                  <a:cs typeface="Verdana"/>
                </a:rPr>
                <a:t>ID</a:t>
              </a:r>
              <a:r>
                <a:rPr sz="1200" spc="-30" dirty="0">
                  <a:latin typeface="Aptos" panose="020B0004020202020204" pitchFamily="34" charset="0"/>
                  <a:cs typeface="Verdana"/>
                </a:rPr>
                <a:t> </a:t>
              </a:r>
              <a:r>
                <a:rPr sz="1200" dirty="0">
                  <a:latin typeface="Aptos" panose="020B0004020202020204" pitchFamily="34" charset="0"/>
                  <a:cs typeface="Verdana"/>
                </a:rPr>
                <a:t>of</a:t>
              </a:r>
              <a:r>
                <a:rPr sz="1200" spc="-36" dirty="0">
                  <a:latin typeface="Aptos" panose="020B0004020202020204" pitchFamily="34" charset="0"/>
                  <a:cs typeface="Verdana"/>
                </a:rPr>
                <a:t> </a:t>
              </a:r>
              <a:r>
                <a:rPr sz="1200" dirty="0">
                  <a:latin typeface="Aptos" panose="020B0004020202020204" pitchFamily="34" charset="0"/>
                  <a:cs typeface="Verdana"/>
                </a:rPr>
                <a:t>“01”</a:t>
              </a:r>
              <a:r>
                <a:rPr sz="1200" spc="-50" dirty="0">
                  <a:latin typeface="Aptos" panose="020B0004020202020204" pitchFamily="34" charset="0"/>
                  <a:cs typeface="Verdana"/>
                </a:rPr>
                <a:t> </a:t>
              </a:r>
              <a:r>
                <a:rPr sz="1200" dirty="0">
                  <a:latin typeface="Aptos" panose="020B0004020202020204" pitchFamily="34" charset="0"/>
                  <a:cs typeface="Verdana"/>
                </a:rPr>
                <a:t>indicates</a:t>
              </a:r>
              <a:r>
                <a:rPr sz="1200" spc="5" dirty="0">
                  <a:latin typeface="Aptos" panose="020B0004020202020204" pitchFamily="34" charset="0"/>
                  <a:cs typeface="Verdana"/>
                </a:rPr>
                <a:t> </a:t>
              </a:r>
              <a:r>
                <a:rPr sz="1200" dirty="0">
                  <a:latin typeface="Aptos" panose="020B0004020202020204" pitchFamily="34" charset="0"/>
                  <a:cs typeface="Verdana"/>
                </a:rPr>
                <a:t>a</a:t>
              </a:r>
              <a:r>
                <a:rPr sz="1200" spc="-36" dirty="0">
                  <a:latin typeface="Aptos" panose="020B0004020202020204" pitchFamily="34" charset="0"/>
                  <a:cs typeface="Verdana"/>
                </a:rPr>
                <a:t> </a:t>
              </a:r>
              <a:r>
                <a:rPr sz="1200" spc="-11" dirty="0">
                  <a:latin typeface="Aptos" panose="020B0004020202020204" pitchFamily="34" charset="0"/>
                  <a:cs typeface="Verdana"/>
                </a:rPr>
                <a:t>firs</a:t>
              </a:r>
              <a:r>
                <a:rPr lang="en-US" sz="1200" spc="-11" dirty="0">
                  <a:latin typeface="Aptos" panose="020B0004020202020204" pitchFamily="34" charset="0"/>
                  <a:cs typeface="Verdana"/>
                </a:rPr>
                <a:t>t </a:t>
              </a:r>
              <a:r>
                <a:rPr sz="1200" spc="-11" dirty="0">
                  <a:latin typeface="Aptos" panose="020B0004020202020204" pitchFamily="34" charset="0"/>
                  <a:cs typeface="Verdana"/>
                </a:rPr>
                <a:t>	</a:t>
              </a:r>
              <a:r>
                <a:rPr sz="1200" dirty="0">
                  <a:latin typeface="Aptos" panose="020B0004020202020204" pitchFamily="34" charset="0"/>
                  <a:cs typeface="Verdana"/>
                </a:rPr>
                <a:t>year</a:t>
              </a:r>
              <a:r>
                <a:rPr sz="1200" spc="-30" dirty="0">
                  <a:latin typeface="Aptos" panose="020B0004020202020204" pitchFamily="34" charset="0"/>
                  <a:cs typeface="Verdana"/>
                </a:rPr>
                <a:t> </a:t>
              </a:r>
              <a:r>
                <a:rPr sz="1200" spc="-11" dirty="0">
                  <a:latin typeface="Aptos" panose="020B0004020202020204" pitchFamily="34" charset="0"/>
                  <a:cs typeface="Verdana"/>
                </a:rPr>
                <a:t>project</a:t>
              </a:r>
              <a:r>
                <a:rPr lang="en-US" sz="1200" spc="-11" dirty="0">
                  <a:latin typeface="Aptos" panose="020B0004020202020204" pitchFamily="34" charset="0"/>
                  <a:cs typeface="Verdana"/>
                </a:rPr>
                <a:t>.</a:t>
              </a:r>
              <a:endParaRPr sz="1200" dirty="0">
                <a:latin typeface="Aptos" panose="020B0004020202020204" pitchFamily="34" charset="0"/>
                <a:cs typeface="Verdana"/>
              </a:endParaRPr>
            </a:p>
            <a:p>
              <a:pPr marL="183516" marR="97157" indent="-171450">
                <a:spcAft>
                  <a:spcPts val="600"/>
                </a:spcAft>
                <a:buSzPct val="70000"/>
                <a:buFont typeface="Arial" panose="020B0604020202020204" pitchFamily="34" charset="0"/>
                <a:buChar char="•"/>
                <a:tabLst>
                  <a:tab pos="299088" algn="l"/>
                </a:tabLst>
              </a:pPr>
              <a:r>
                <a:rPr lang="en-US" sz="1200" dirty="0">
                  <a:latin typeface="Aptos" panose="020B0004020202020204" pitchFamily="34" charset="0"/>
                  <a:cs typeface="Verdana"/>
                </a:rPr>
                <a:t>A grant</a:t>
              </a:r>
              <a:r>
                <a:rPr lang="en-US" sz="1200" spc="-44" dirty="0">
                  <a:latin typeface="Aptos" panose="020B0004020202020204" pitchFamily="34" charset="0"/>
                  <a:cs typeface="Verdana"/>
                </a:rPr>
                <a:t> co</a:t>
              </a:r>
              <a:r>
                <a:rPr lang="en-US" sz="1200" dirty="0">
                  <a:latin typeface="Aptos" panose="020B0004020202020204" pitchFamily="34" charset="0"/>
                  <a:cs typeface="Verdana"/>
                </a:rPr>
                <a:t>unt</a:t>
              </a:r>
              <a:r>
                <a:rPr lang="en-US" sz="1200" spc="-41" dirty="0">
                  <a:latin typeface="Aptos" panose="020B0004020202020204" pitchFamily="34" charset="0"/>
                  <a:cs typeface="Verdana"/>
                </a:rPr>
                <a:t> </a:t>
              </a:r>
              <a:r>
                <a:rPr lang="en-US" sz="1200" dirty="0">
                  <a:latin typeface="Aptos" panose="020B0004020202020204" pitchFamily="34" charset="0"/>
                  <a:cs typeface="Verdana"/>
                </a:rPr>
                <a:t>ID</a:t>
              </a:r>
              <a:r>
                <a:rPr lang="en-US" sz="1200" spc="-30" dirty="0">
                  <a:latin typeface="Aptos" panose="020B0004020202020204" pitchFamily="34" charset="0"/>
                  <a:cs typeface="Verdana"/>
                </a:rPr>
                <a:t> </a:t>
              </a:r>
              <a:r>
                <a:rPr sz="1200" dirty="0">
                  <a:latin typeface="Aptos" panose="020B0004020202020204" pitchFamily="34" charset="0"/>
                  <a:cs typeface="Verdana"/>
                </a:rPr>
                <a:t>greater</a:t>
              </a:r>
              <a:r>
                <a:rPr sz="1200" spc="-30" dirty="0">
                  <a:latin typeface="Aptos" panose="020B0004020202020204" pitchFamily="34" charset="0"/>
                  <a:cs typeface="Verdana"/>
                </a:rPr>
                <a:t> </a:t>
              </a:r>
              <a:r>
                <a:rPr sz="1200" dirty="0">
                  <a:latin typeface="Aptos" panose="020B0004020202020204" pitchFamily="34" charset="0"/>
                  <a:cs typeface="Verdana"/>
                </a:rPr>
                <a:t>than</a:t>
              </a:r>
              <a:r>
                <a:rPr sz="1200" spc="-30" dirty="0">
                  <a:latin typeface="Aptos" panose="020B0004020202020204" pitchFamily="34" charset="0"/>
                  <a:cs typeface="Verdana"/>
                </a:rPr>
                <a:t> </a:t>
              </a:r>
              <a:r>
                <a:rPr sz="1200" spc="-20" dirty="0">
                  <a:latin typeface="Aptos" panose="020B0004020202020204" pitchFamily="34" charset="0"/>
                  <a:cs typeface="Verdana"/>
                </a:rPr>
                <a:t>“01” </a:t>
              </a:r>
              <a:r>
                <a:rPr sz="1200" dirty="0">
                  <a:latin typeface="Aptos" panose="020B0004020202020204" pitchFamily="34" charset="0"/>
                  <a:cs typeface="Verdana"/>
                </a:rPr>
                <a:t>indicates</a:t>
              </a:r>
              <a:r>
                <a:rPr sz="1200" spc="-14" dirty="0">
                  <a:latin typeface="Aptos" panose="020B0004020202020204" pitchFamily="34" charset="0"/>
                  <a:cs typeface="Verdana"/>
                </a:rPr>
                <a:t> </a:t>
              </a:r>
              <a:r>
                <a:rPr sz="1200" dirty="0">
                  <a:latin typeface="Aptos" panose="020B0004020202020204" pitchFamily="34" charset="0"/>
                  <a:cs typeface="Verdana"/>
                </a:rPr>
                <a:t>the</a:t>
              </a:r>
              <a:r>
                <a:rPr sz="1200" spc="-60" dirty="0">
                  <a:latin typeface="Aptos" panose="020B0004020202020204" pitchFamily="34" charset="0"/>
                  <a:cs typeface="Verdana"/>
                </a:rPr>
                <a:t> </a:t>
              </a:r>
              <a:r>
                <a:rPr sz="1200" dirty="0">
                  <a:latin typeface="Aptos" panose="020B0004020202020204" pitchFamily="34" charset="0"/>
                  <a:cs typeface="Verdana"/>
                </a:rPr>
                <a:t>project</a:t>
              </a:r>
              <a:r>
                <a:rPr sz="1200" spc="-36" dirty="0">
                  <a:latin typeface="Aptos" panose="020B0004020202020204" pitchFamily="34" charset="0"/>
                  <a:cs typeface="Verdana"/>
                </a:rPr>
                <a:t> </a:t>
              </a:r>
              <a:r>
                <a:rPr sz="1200" dirty="0">
                  <a:latin typeface="Aptos" panose="020B0004020202020204" pitchFamily="34" charset="0"/>
                  <a:cs typeface="Verdana"/>
                </a:rPr>
                <a:t>is</a:t>
              </a:r>
              <a:r>
                <a:rPr sz="1200" spc="-44" dirty="0">
                  <a:latin typeface="Aptos" panose="020B0004020202020204" pitchFamily="34" charset="0"/>
                  <a:cs typeface="Verdana"/>
                </a:rPr>
                <a:t> </a:t>
              </a:r>
              <a:r>
                <a:rPr sz="1200" dirty="0">
                  <a:latin typeface="Aptos" panose="020B0004020202020204" pitchFamily="34" charset="0"/>
                  <a:cs typeface="Verdana"/>
                </a:rPr>
                <a:t>a</a:t>
              </a:r>
              <a:r>
                <a:rPr sz="1200" spc="-55" dirty="0">
                  <a:latin typeface="Aptos" panose="020B0004020202020204" pitchFamily="34" charset="0"/>
                  <a:cs typeface="Verdana"/>
                </a:rPr>
                <a:t> </a:t>
              </a:r>
              <a:r>
                <a:rPr sz="1200" dirty="0">
                  <a:latin typeface="Aptos" panose="020B0004020202020204" pitchFamily="34" charset="0"/>
                  <a:cs typeface="Verdana"/>
                </a:rPr>
                <a:t>continuation</a:t>
              </a:r>
              <a:r>
                <a:rPr sz="1200" spc="-14" dirty="0">
                  <a:latin typeface="Aptos" panose="020B0004020202020204" pitchFamily="34" charset="0"/>
                  <a:cs typeface="Verdana"/>
                </a:rPr>
                <a:t> </a:t>
              </a:r>
              <a:r>
                <a:rPr sz="1200" spc="-25" dirty="0">
                  <a:latin typeface="Aptos" panose="020B0004020202020204" pitchFamily="34" charset="0"/>
                  <a:cs typeface="Verdana"/>
                </a:rPr>
                <a:t>of </a:t>
              </a:r>
              <a:r>
                <a:rPr sz="1200" dirty="0">
                  <a:latin typeface="Aptos" panose="020B0004020202020204" pitchFamily="34" charset="0"/>
                  <a:cs typeface="Verdana"/>
                </a:rPr>
                <a:t>a</a:t>
              </a:r>
              <a:r>
                <a:rPr sz="1200" spc="-60" dirty="0">
                  <a:latin typeface="Aptos" panose="020B0004020202020204" pitchFamily="34" charset="0"/>
                  <a:cs typeface="Verdana"/>
                </a:rPr>
                <a:t> </a:t>
              </a:r>
              <a:r>
                <a:rPr sz="1200" dirty="0">
                  <a:latin typeface="Aptos" panose="020B0004020202020204" pitchFamily="34" charset="0"/>
                  <a:cs typeface="Verdana"/>
                </a:rPr>
                <a:t>previously</a:t>
              </a:r>
              <a:r>
                <a:rPr sz="1200" spc="-25" dirty="0">
                  <a:latin typeface="Aptos" panose="020B0004020202020204" pitchFamily="34" charset="0"/>
                  <a:cs typeface="Verdana"/>
                </a:rPr>
                <a:t> </a:t>
              </a:r>
              <a:r>
                <a:rPr sz="1200" dirty="0">
                  <a:latin typeface="Aptos" panose="020B0004020202020204" pitchFamily="34" charset="0"/>
                  <a:cs typeface="Verdana"/>
                </a:rPr>
                <a:t>funded</a:t>
              </a:r>
              <a:r>
                <a:rPr sz="1200" spc="-36" dirty="0">
                  <a:latin typeface="Aptos" panose="020B0004020202020204" pitchFamily="34" charset="0"/>
                  <a:cs typeface="Verdana"/>
                </a:rPr>
                <a:t> </a:t>
              </a:r>
              <a:r>
                <a:rPr sz="1200" spc="-11" dirty="0">
                  <a:latin typeface="Aptos" panose="020B0004020202020204" pitchFamily="34" charset="0"/>
                  <a:cs typeface="Verdana"/>
                </a:rPr>
                <a:t>project</a:t>
              </a:r>
              <a:r>
                <a:rPr lang="en-US" sz="1200" spc="-11" dirty="0">
                  <a:latin typeface="Aptos" panose="020B0004020202020204" pitchFamily="34" charset="0"/>
                  <a:cs typeface="Verdana"/>
                </a:rPr>
                <a:t>.</a:t>
              </a:r>
              <a:endParaRPr sz="1200" dirty="0">
                <a:latin typeface="Aptos" panose="020B0004020202020204" pitchFamily="34" charset="0"/>
                <a:cs typeface="Verdana"/>
              </a:endParaRPr>
            </a:p>
          </p:txBody>
        </p:sp>
        <p:grpSp>
          <p:nvGrpSpPr>
            <p:cNvPr id="12" name="object 3">
              <a:extLst>
                <a:ext uri="{FF2B5EF4-FFF2-40B4-BE49-F238E27FC236}">
                  <a16:creationId xmlns:a16="http://schemas.microsoft.com/office/drawing/2014/main" id="{E5E0C4EE-76BC-2259-75D6-60B9C24FFC64}"/>
                </a:ext>
              </a:extLst>
            </p:cNvPr>
            <p:cNvGrpSpPr/>
            <p:nvPr/>
          </p:nvGrpSpPr>
          <p:grpSpPr>
            <a:xfrm>
              <a:off x="5435726" y="1681163"/>
              <a:ext cx="5498975" cy="1233487"/>
              <a:chOff x="5635752" y="1595437"/>
              <a:chExt cx="5783580" cy="1376680"/>
            </a:xfrm>
          </p:grpSpPr>
          <p:pic>
            <p:nvPicPr>
              <p:cNvPr id="33" name="object 4">
                <a:extLst>
                  <a:ext uri="{FF2B5EF4-FFF2-40B4-BE49-F238E27FC236}">
                    <a16:creationId xmlns:a16="http://schemas.microsoft.com/office/drawing/2014/main" id="{4C27860C-D643-5089-30B3-7D0759B34ED9}"/>
                  </a:ext>
                </a:extLst>
              </p:cNvPr>
              <p:cNvPicPr/>
              <p:nvPr/>
            </p:nvPicPr>
            <p:blipFill>
              <a:blip r:embed="rId3" cstate="print"/>
              <a:stretch>
                <a:fillRect/>
              </a:stretch>
            </p:blipFill>
            <p:spPr>
              <a:xfrm>
                <a:off x="5635752" y="1610868"/>
                <a:ext cx="5783579" cy="1360931"/>
              </a:xfrm>
              <a:prstGeom prst="rect">
                <a:avLst/>
              </a:prstGeom>
            </p:spPr>
          </p:pic>
          <p:sp>
            <p:nvSpPr>
              <p:cNvPr id="34" name="object 5">
                <a:extLst>
                  <a:ext uri="{FF2B5EF4-FFF2-40B4-BE49-F238E27FC236}">
                    <a16:creationId xmlns:a16="http://schemas.microsoft.com/office/drawing/2014/main" id="{DDC4E528-2642-59DD-795F-554B2A56188D}"/>
                  </a:ext>
                </a:extLst>
              </p:cNvPr>
              <p:cNvSpPr/>
              <p:nvPr/>
            </p:nvSpPr>
            <p:spPr>
              <a:xfrm>
                <a:off x="9819894" y="1611629"/>
                <a:ext cx="457200" cy="228600"/>
              </a:xfrm>
              <a:custGeom>
                <a:avLst/>
                <a:gdLst/>
                <a:ahLst/>
                <a:cxnLst/>
                <a:rect l="l" t="t" r="r" b="b"/>
                <a:pathLst>
                  <a:path w="457200" h="228600">
                    <a:moveTo>
                      <a:pt x="0" y="0"/>
                    </a:moveTo>
                    <a:lnTo>
                      <a:pt x="457200" y="0"/>
                    </a:lnTo>
                    <a:lnTo>
                      <a:pt x="457200" y="228600"/>
                    </a:lnTo>
                    <a:lnTo>
                      <a:pt x="0" y="228600"/>
                    </a:lnTo>
                    <a:lnTo>
                      <a:pt x="0" y="0"/>
                    </a:lnTo>
                    <a:close/>
                  </a:path>
                </a:pathLst>
              </a:custGeom>
              <a:ln w="32004">
                <a:solidFill>
                  <a:srgbClr val="FF0000"/>
                </a:solidFill>
              </a:ln>
            </p:spPr>
            <p:txBody>
              <a:bodyPr wrap="square" lIns="0" tIns="0" rIns="0" bIns="0" rtlCol="0"/>
              <a:lstStyle/>
              <a:p>
                <a:endParaRPr sz="1801" dirty="0"/>
              </a:p>
            </p:txBody>
          </p:sp>
        </p:grpSp>
        <p:sp>
          <p:nvSpPr>
            <p:cNvPr id="14" name="object 6">
              <a:extLst>
                <a:ext uri="{FF2B5EF4-FFF2-40B4-BE49-F238E27FC236}">
                  <a16:creationId xmlns:a16="http://schemas.microsoft.com/office/drawing/2014/main" id="{F47775AE-183C-3F1E-023A-78CA5BA71488}"/>
                </a:ext>
              </a:extLst>
            </p:cNvPr>
            <p:cNvSpPr txBox="1"/>
            <p:nvPr/>
          </p:nvSpPr>
          <p:spPr>
            <a:xfrm>
              <a:off x="8890128" y="1109853"/>
              <a:ext cx="800100" cy="248914"/>
            </a:xfrm>
            <a:prstGeom prst="rect">
              <a:avLst/>
            </a:prstGeom>
            <a:ln w="12700">
              <a:solidFill>
                <a:srgbClr val="FF0000"/>
              </a:solidFill>
            </a:ln>
          </p:spPr>
          <p:txBody>
            <a:bodyPr vert="horz" wrap="square" lIns="0" tIns="33020" rIns="0" bIns="0" rtlCol="0">
              <a:spAutoFit/>
            </a:bodyPr>
            <a:lstStyle/>
            <a:p>
              <a:pPr marL="90806">
                <a:spcBef>
                  <a:spcPts val="260"/>
                </a:spcBef>
              </a:pPr>
              <a:r>
                <a:rPr sz="1401" b="1" spc="-11" dirty="0">
                  <a:solidFill>
                    <a:srgbClr val="FF0000"/>
                  </a:solidFill>
                  <a:latin typeface="Calibri"/>
                  <a:cs typeface="Calibri"/>
                </a:rPr>
                <a:t>Grant</a:t>
              </a:r>
              <a:r>
                <a:rPr sz="1401" b="1" spc="-30" dirty="0">
                  <a:solidFill>
                    <a:srgbClr val="FF0000"/>
                  </a:solidFill>
                  <a:latin typeface="Calibri"/>
                  <a:cs typeface="Calibri"/>
                </a:rPr>
                <a:t> </a:t>
              </a:r>
              <a:r>
                <a:rPr sz="1401" b="1" spc="-25" dirty="0">
                  <a:solidFill>
                    <a:srgbClr val="FF0000"/>
                  </a:solidFill>
                  <a:latin typeface="Calibri"/>
                  <a:cs typeface="Calibri"/>
                </a:rPr>
                <a:t>ID</a:t>
              </a:r>
              <a:endParaRPr sz="1401" dirty="0">
                <a:latin typeface="Calibri"/>
                <a:cs typeface="Calibri"/>
              </a:endParaRPr>
            </a:p>
          </p:txBody>
        </p:sp>
        <p:sp>
          <p:nvSpPr>
            <p:cNvPr id="15" name="object 7">
              <a:extLst>
                <a:ext uri="{FF2B5EF4-FFF2-40B4-BE49-F238E27FC236}">
                  <a16:creationId xmlns:a16="http://schemas.microsoft.com/office/drawing/2014/main" id="{4FC810BA-8E41-1C47-EA89-F436246387B3}"/>
                </a:ext>
              </a:extLst>
            </p:cNvPr>
            <p:cNvSpPr txBox="1"/>
            <p:nvPr/>
          </p:nvSpPr>
          <p:spPr>
            <a:xfrm>
              <a:off x="9769476" y="1110870"/>
              <a:ext cx="1316990" cy="250197"/>
            </a:xfrm>
            <a:prstGeom prst="rect">
              <a:avLst/>
            </a:prstGeom>
            <a:ln w="12700">
              <a:solidFill>
                <a:srgbClr val="006FC0"/>
              </a:solidFill>
            </a:ln>
          </p:spPr>
          <p:txBody>
            <a:bodyPr vert="horz" wrap="square" lIns="0" tIns="34290" rIns="0" bIns="0" rtlCol="0">
              <a:spAutoFit/>
            </a:bodyPr>
            <a:lstStyle/>
            <a:p>
              <a:pPr marL="90806">
                <a:spcBef>
                  <a:spcPts val="270"/>
                </a:spcBef>
              </a:pPr>
              <a:r>
                <a:rPr sz="1401" b="1" spc="-11" dirty="0">
                  <a:solidFill>
                    <a:srgbClr val="006FC0"/>
                  </a:solidFill>
                  <a:latin typeface="Calibri"/>
                  <a:cs typeface="Calibri"/>
                </a:rPr>
                <a:t>Grant</a:t>
              </a:r>
              <a:r>
                <a:rPr sz="1401" b="1" spc="-41" dirty="0">
                  <a:solidFill>
                    <a:srgbClr val="006FC0"/>
                  </a:solidFill>
                  <a:latin typeface="Calibri"/>
                  <a:cs typeface="Calibri"/>
                </a:rPr>
                <a:t> </a:t>
              </a:r>
              <a:r>
                <a:rPr sz="1401" b="1" dirty="0">
                  <a:solidFill>
                    <a:srgbClr val="006FC0"/>
                  </a:solidFill>
                  <a:latin typeface="Calibri"/>
                  <a:cs typeface="Calibri"/>
                </a:rPr>
                <a:t>Count</a:t>
              </a:r>
              <a:r>
                <a:rPr sz="1401" b="1" spc="-30" dirty="0">
                  <a:solidFill>
                    <a:srgbClr val="006FC0"/>
                  </a:solidFill>
                  <a:latin typeface="Calibri"/>
                  <a:cs typeface="Calibri"/>
                </a:rPr>
                <a:t> </a:t>
              </a:r>
              <a:r>
                <a:rPr sz="1401" b="1" spc="-25" dirty="0">
                  <a:solidFill>
                    <a:srgbClr val="006FC0"/>
                  </a:solidFill>
                  <a:latin typeface="Calibri"/>
                  <a:cs typeface="Calibri"/>
                </a:rPr>
                <a:t>ID</a:t>
              </a:r>
              <a:endParaRPr sz="1401" dirty="0">
                <a:latin typeface="Calibri"/>
                <a:cs typeface="Calibri"/>
              </a:endParaRPr>
            </a:p>
          </p:txBody>
        </p:sp>
        <p:sp>
          <p:nvSpPr>
            <p:cNvPr id="16" name="object 8">
              <a:extLst>
                <a:ext uri="{FF2B5EF4-FFF2-40B4-BE49-F238E27FC236}">
                  <a16:creationId xmlns:a16="http://schemas.microsoft.com/office/drawing/2014/main" id="{71B27156-A7C5-95DB-3CC2-CAFD7DBB422E}"/>
                </a:ext>
              </a:extLst>
            </p:cNvPr>
            <p:cNvSpPr/>
            <p:nvPr/>
          </p:nvSpPr>
          <p:spPr>
            <a:xfrm>
              <a:off x="9857991" y="1695831"/>
              <a:ext cx="173025" cy="204663"/>
            </a:xfrm>
            <a:custGeom>
              <a:avLst/>
              <a:gdLst/>
              <a:ahLst/>
              <a:cxnLst/>
              <a:rect l="l" t="t" r="r" b="b"/>
              <a:pathLst>
                <a:path w="219709" h="241300">
                  <a:moveTo>
                    <a:pt x="0" y="0"/>
                  </a:moveTo>
                  <a:lnTo>
                    <a:pt x="219455" y="0"/>
                  </a:lnTo>
                  <a:lnTo>
                    <a:pt x="219455" y="240791"/>
                  </a:lnTo>
                  <a:lnTo>
                    <a:pt x="0" y="240791"/>
                  </a:lnTo>
                  <a:lnTo>
                    <a:pt x="0" y="0"/>
                  </a:lnTo>
                  <a:close/>
                </a:path>
              </a:pathLst>
            </a:custGeom>
            <a:ln w="32003">
              <a:solidFill>
                <a:srgbClr val="006FC0"/>
              </a:solidFill>
            </a:ln>
          </p:spPr>
          <p:txBody>
            <a:bodyPr wrap="square" lIns="0" tIns="0" rIns="0" bIns="0" rtlCol="0"/>
            <a:lstStyle/>
            <a:p>
              <a:endParaRPr sz="1801" dirty="0"/>
            </a:p>
          </p:txBody>
        </p:sp>
        <p:sp>
          <p:nvSpPr>
            <p:cNvPr id="17" name="object 15">
              <a:extLst>
                <a:ext uri="{FF2B5EF4-FFF2-40B4-BE49-F238E27FC236}">
                  <a16:creationId xmlns:a16="http://schemas.microsoft.com/office/drawing/2014/main" id="{E404D609-FB93-ACDA-99B6-6C8342A5C2EC}"/>
                </a:ext>
              </a:extLst>
            </p:cNvPr>
            <p:cNvSpPr txBox="1"/>
            <p:nvPr/>
          </p:nvSpPr>
          <p:spPr>
            <a:xfrm>
              <a:off x="1210637" y="3001566"/>
              <a:ext cx="2949575" cy="550793"/>
            </a:xfrm>
            <a:prstGeom prst="rect">
              <a:avLst/>
            </a:prstGeom>
          </p:spPr>
          <p:txBody>
            <a:bodyPr vert="horz" wrap="square" lIns="0" tIns="103506" rIns="0" bIns="0" rtlCol="0">
              <a:spAutoFit/>
            </a:bodyPr>
            <a:lstStyle/>
            <a:p>
              <a:pPr marL="12701">
                <a:spcBef>
                  <a:spcPts val="814"/>
                </a:spcBef>
              </a:pPr>
              <a:r>
                <a:rPr sz="1200" b="1" spc="-20" dirty="0">
                  <a:solidFill>
                    <a:srgbClr val="2D74B5"/>
                  </a:solidFill>
                  <a:latin typeface="Aptos" panose="020B0004020202020204" pitchFamily="34" charset="0"/>
                  <a:cs typeface="Verdana"/>
                </a:rPr>
                <a:t>Tabs</a:t>
              </a:r>
              <a:endParaRPr sz="1200" dirty="0">
                <a:latin typeface="Aptos" panose="020B0004020202020204" pitchFamily="34" charset="0"/>
                <a:cs typeface="Verdana"/>
              </a:endParaRPr>
            </a:p>
            <a:p>
              <a:pPr marL="12701">
                <a:spcBef>
                  <a:spcPts val="629"/>
                </a:spcBef>
              </a:pPr>
              <a:r>
                <a:rPr sz="1200" dirty="0">
                  <a:latin typeface="Aptos" panose="020B0004020202020204" pitchFamily="34" charset="0"/>
                  <a:cs typeface="Verdana"/>
                </a:rPr>
                <a:t>eGrants</a:t>
              </a:r>
              <a:r>
                <a:rPr sz="1200" spc="-36" dirty="0">
                  <a:latin typeface="Aptos" panose="020B0004020202020204" pitchFamily="34" charset="0"/>
                  <a:cs typeface="Verdana"/>
                </a:rPr>
                <a:t> </a:t>
              </a:r>
              <a:r>
                <a:rPr sz="1200" dirty="0">
                  <a:latin typeface="Aptos" panose="020B0004020202020204" pitchFamily="34" charset="0"/>
                  <a:cs typeface="Verdana"/>
                </a:rPr>
                <a:t>is</a:t>
              </a:r>
              <a:r>
                <a:rPr sz="1200" spc="-44" dirty="0">
                  <a:latin typeface="Aptos" panose="020B0004020202020204" pitchFamily="34" charset="0"/>
                  <a:cs typeface="Verdana"/>
                </a:rPr>
                <a:t> </a:t>
              </a:r>
              <a:r>
                <a:rPr sz="1200" dirty="0">
                  <a:latin typeface="Aptos" panose="020B0004020202020204" pitchFamily="34" charset="0"/>
                  <a:cs typeface="Verdana"/>
                </a:rPr>
                <a:t>organized</a:t>
              </a:r>
              <a:r>
                <a:rPr sz="1200" spc="-25" dirty="0">
                  <a:latin typeface="Aptos" panose="020B0004020202020204" pitchFamily="34" charset="0"/>
                  <a:cs typeface="Verdana"/>
                </a:rPr>
                <a:t> </a:t>
              </a:r>
              <a:r>
                <a:rPr sz="1200" dirty="0">
                  <a:latin typeface="Aptos" panose="020B0004020202020204" pitchFamily="34" charset="0"/>
                  <a:cs typeface="Verdana"/>
                </a:rPr>
                <a:t>by</a:t>
              </a:r>
              <a:r>
                <a:rPr sz="1200" spc="-55" dirty="0">
                  <a:latin typeface="Aptos" panose="020B0004020202020204" pitchFamily="34" charset="0"/>
                  <a:cs typeface="Verdana"/>
                </a:rPr>
                <a:t> </a:t>
              </a:r>
              <a:r>
                <a:rPr sz="1200" spc="-20" dirty="0">
                  <a:latin typeface="Aptos" panose="020B0004020202020204" pitchFamily="34" charset="0"/>
                  <a:cs typeface="Verdana"/>
                </a:rPr>
                <a:t>tabs</a:t>
              </a:r>
              <a:r>
                <a:rPr lang="en-US" sz="1200" spc="-20" dirty="0">
                  <a:latin typeface="Aptos" panose="020B0004020202020204" pitchFamily="34" charset="0"/>
                  <a:cs typeface="Verdana"/>
                </a:rPr>
                <a:t>.</a:t>
              </a:r>
              <a:endParaRPr sz="1200" dirty="0">
                <a:latin typeface="Aptos" panose="020B0004020202020204" pitchFamily="34" charset="0"/>
                <a:cs typeface="Verdana"/>
              </a:endParaRPr>
            </a:p>
          </p:txBody>
        </p:sp>
        <p:pic>
          <p:nvPicPr>
            <p:cNvPr id="19" name="object 17">
              <a:extLst>
                <a:ext uri="{FF2B5EF4-FFF2-40B4-BE49-F238E27FC236}">
                  <a16:creationId xmlns:a16="http://schemas.microsoft.com/office/drawing/2014/main" id="{1421DDFE-3199-64A3-9FE4-C7F6982D1BE5}"/>
                </a:ext>
              </a:extLst>
            </p:cNvPr>
            <p:cNvPicPr/>
            <p:nvPr/>
          </p:nvPicPr>
          <p:blipFill rotWithShape="1">
            <a:blip r:embed="rId4" cstate="print"/>
            <a:srcRect t="24298" r="5751" b="35547"/>
            <a:stretch/>
          </p:blipFill>
          <p:spPr>
            <a:xfrm>
              <a:off x="1210637" y="3762665"/>
              <a:ext cx="9373543" cy="419197"/>
            </a:xfrm>
            <a:prstGeom prst="rect">
              <a:avLst/>
            </a:prstGeom>
          </p:spPr>
        </p:pic>
        <p:sp>
          <p:nvSpPr>
            <p:cNvPr id="20" name="object 18">
              <a:extLst>
                <a:ext uri="{FF2B5EF4-FFF2-40B4-BE49-F238E27FC236}">
                  <a16:creationId xmlns:a16="http://schemas.microsoft.com/office/drawing/2014/main" id="{945C0ED1-9751-47D3-71C5-0857C6060512}"/>
                </a:ext>
              </a:extLst>
            </p:cNvPr>
            <p:cNvSpPr txBox="1"/>
            <p:nvPr/>
          </p:nvSpPr>
          <p:spPr>
            <a:xfrm>
              <a:off x="1401897" y="4763045"/>
              <a:ext cx="2097404" cy="694944"/>
            </a:xfrm>
            <a:prstGeom prst="rect">
              <a:avLst/>
            </a:prstGeom>
            <a:solidFill>
              <a:srgbClr val="FFFFFF"/>
            </a:solidFill>
            <a:ln w="25908">
              <a:solidFill>
                <a:srgbClr val="FF0000"/>
              </a:solidFill>
            </a:ln>
          </p:spPr>
          <p:txBody>
            <a:bodyPr vert="horz" wrap="square" lIns="0" tIns="43180" rIns="0" bIns="0" rtlCol="0" anchor="ctr">
              <a:spAutoFit/>
            </a:bodyPr>
            <a:lstStyle/>
            <a:p>
              <a:pPr marL="124462" marR="119381" indent="1269" algn="ctr">
                <a:spcBef>
                  <a:spcPts val="340"/>
                </a:spcBef>
              </a:pPr>
              <a:r>
                <a:rPr sz="1401" dirty="0">
                  <a:latin typeface="Aptos" panose="020B0004020202020204" pitchFamily="34" charset="0"/>
                  <a:cs typeface="Verdana"/>
                </a:rPr>
                <a:t>Shows</a:t>
              </a:r>
              <a:r>
                <a:rPr sz="1401" spc="-44" dirty="0">
                  <a:latin typeface="Aptos" panose="020B0004020202020204" pitchFamily="34" charset="0"/>
                  <a:cs typeface="Verdana"/>
                </a:rPr>
                <a:t> </a:t>
              </a:r>
              <a:r>
                <a:rPr lang="en-US" sz="1401" spc="-11" dirty="0">
                  <a:latin typeface="Aptos" panose="020B0004020202020204" pitchFamily="34" charset="0"/>
                  <a:cs typeface="Verdana"/>
                </a:rPr>
                <a:t>a</a:t>
              </a:r>
              <a:r>
                <a:rPr sz="1401" spc="-11" dirty="0">
                  <a:latin typeface="Aptos" panose="020B0004020202020204" pitchFamily="34" charset="0"/>
                  <a:cs typeface="Verdana"/>
                </a:rPr>
                <a:t>pplications </a:t>
              </a:r>
              <a:r>
                <a:rPr sz="1401" dirty="0">
                  <a:latin typeface="Aptos" panose="020B0004020202020204" pitchFamily="34" charset="0"/>
                  <a:cs typeface="Verdana"/>
                </a:rPr>
                <a:t>and</a:t>
              </a:r>
              <a:r>
                <a:rPr sz="1401" spc="-50" dirty="0">
                  <a:latin typeface="Aptos" panose="020B0004020202020204" pitchFamily="34" charset="0"/>
                  <a:cs typeface="Verdana"/>
                </a:rPr>
                <a:t> </a:t>
              </a:r>
              <a:r>
                <a:rPr lang="en-US" sz="1401" spc="-50" dirty="0">
                  <a:latin typeface="Aptos" panose="020B0004020202020204" pitchFamily="34" charset="0"/>
                  <a:cs typeface="Verdana"/>
                </a:rPr>
                <a:t>g</a:t>
              </a:r>
              <a:r>
                <a:rPr sz="1401" dirty="0">
                  <a:latin typeface="Aptos" panose="020B0004020202020204" pitchFamily="34" charset="0"/>
                  <a:cs typeface="Verdana"/>
                </a:rPr>
                <a:t>rants</a:t>
              </a:r>
              <a:r>
                <a:rPr sz="1401" spc="-55" dirty="0">
                  <a:latin typeface="Aptos" panose="020B0004020202020204" pitchFamily="34" charset="0"/>
                  <a:cs typeface="Verdana"/>
                </a:rPr>
                <a:t> </a:t>
              </a:r>
              <a:r>
                <a:rPr lang="en-US" sz="1401" spc="-55" dirty="0">
                  <a:latin typeface="Aptos" panose="020B0004020202020204" pitchFamily="34" charset="0"/>
                  <a:cs typeface="Verdana"/>
                </a:rPr>
                <a:t>a</a:t>
              </a:r>
              <a:r>
                <a:rPr sz="1401" spc="-11" dirty="0">
                  <a:latin typeface="Aptos" panose="020B0004020202020204" pitchFamily="34" charset="0"/>
                  <a:cs typeface="Verdana"/>
                </a:rPr>
                <a:t>ssigned </a:t>
              </a:r>
              <a:r>
                <a:rPr sz="1401" dirty="0">
                  <a:latin typeface="Aptos" panose="020B0004020202020204" pitchFamily="34" charset="0"/>
                  <a:cs typeface="Verdana"/>
                </a:rPr>
                <a:t>to</a:t>
              </a:r>
              <a:r>
                <a:rPr sz="1401" spc="-30" dirty="0">
                  <a:latin typeface="Aptos" panose="020B0004020202020204" pitchFamily="34" charset="0"/>
                  <a:cs typeface="Verdana"/>
                </a:rPr>
                <a:t> </a:t>
              </a:r>
              <a:r>
                <a:rPr sz="1401" dirty="0">
                  <a:latin typeface="Aptos" panose="020B0004020202020204" pitchFamily="34" charset="0"/>
                  <a:cs typeface="Verdana"/>
                </a:rPr>
                <a:t>the</a:t>
              </a:r>
              <a:r>
                <a:rPr sz="1401" spc="-20" dirty="0">
                  <a:latin typeface="Aptos" panose="020B0004020202020204" pitchFamily="34" charset="0"/>
                  <a:cs typeface="Verdana"/>
                </a:rPr>
                <a:t> </a:t>
              </a:r>
              <a:r>
                <a:rPr lang="en-US" sz="1401" spc="-20" dirty="0">
                  <a:latin typeface="Aptos" panose="020B0004020202020204" pitchFamily="34" charset="0"/>
                  <a:cs typeface="Verdana"/>
                </a:rPr>
                <a:t>u</a:t>
              </a:r>
              <a:r>
                <a:rPr sz="1401" spc="-20" dirty="0">
                  <a:latin typeface="Aptos" panose="020B0004020202020204" pitchFamily="34" charset="0"/>
                  <a:cs typeface="Verdana"/>
                </a:rPr>
                <a:t>ser</a:t>
              </a:r>
              <a:endParaRPr sz="1401" dirty="0">
                <a:latin typeface="Aptos" panose="020B0004020202020204" pitchFamily="34" charset="0"/>
                <a:cs typeface="Verdana"/>
              </a:endParaRPr>
            </a:p>
          </p:txBody>
        </p:sp>
        <p:sp>
          <p:nvSpPr>
            <p:cNvPr id="21" name="object 19">
              <a:extLst>
                <a:ext uri="{FF2B5EF4-FFF2-40B4-BE49-F238E27FC236}">
                  <a16:creationId xmlns:a16="http://schemas.microsoft.com/office/drawing/2014/main" id="{7B9C3B10-FC8F-C65A-71E9-BBC5F30F1AD2}"/>
                </a:ext>
              </a:extLst>
            </p:cNvPr>
            <p:cNvSpPr txBox="1"/>
            <p:nvPr/>
          </p:nvSpPr>
          <p:spPr>
            <a:xfrm>
              <a:off x="4042991" y="4763046"/>
              <a:ext cx="1531896" cy="690317"/>
            </a:xfrm>
            <a:prstGeom prst="rect">
              <a:avLst/>
            </a:prstGeom>
            <a:solidFill>
              <a:srgbClr val="FFFFFF"/>
            </a:solidFill>
            <a:ln w="25907">
              <a:solidFill>
                <a:srgbClr val="FF0000"/>
              </a:solidFill>
            </a:ln>
          </p:spPr>
          <p:txBody>
            <a:bodyPr vert="horz" wrap="square" lIns="0" tIns="43180" rIns="0" bIns="0" rtlCol="0">
              <a:spAutoFit/>
            </a:bodyPr>
            <a:lstStyle/>
            <a:p>
              <a:pPr marL="196218" marR="190502" indent="-635" algn="ctr">
                <a:spcBef>
                  <a:spcPts val="340"/>
                </a:spcBef>
              </a:pPr>
              <a:r>
                <a:rPr sz="1401" dirty="0">
                  <a:latin typeface="Aptos" panose="020B0004020202020204" pitchFamily="34" charset="0"/>
                  <a:cs typeface="Verdana"/>
                </a:rPr>
                <a:t>Contains</a:t>
              </a:r>
              <a:r>
                <a:rPr sz="1401" spc="-55" dirty="0">
                  <a:latin typeface="Aptos" panose="020B0004020202020204" pitchFamily="34" charset="0"/>
                  <a:cs typeface="Verdana"/>
                </a:rPr>
                <a:t> </a:t>
              </a:r>
              <a:r>
                <a:rPr sz="1401" spc="-25" dirty="0">
                  <a:latin typeface="Aptos" panose="020B0004020202020204" pitchFamily="34" charset="0"/>
                  <a:cs typeface="Verdana"/>
                </a:rPr>
                <a:t>the </a:t>
              </a:r>
              <a:r>
                <a:rPr lang="en-US" sz="1401" spc="-25" dirty="0">
                  <a:latin typeface="Aptos" panose="020B0004020202020204" pitchFamily="34" charset="0"/>
                  <a:cs typeface="Verdana"/>
                </a:rPr>
                <a:t>u</a:t>
              </a:r>
              <a:r>
                <a:rPr sz="1401" dirty="0">
                  <a:latin typeface="Aptos" panose="020B0004020202020204" pitchFamily="34" charset="0"/>
                  <a:cs typeface="Verdana"/>
                </a:rPr>
                <a:t>ser</a:t>
              </a:r>
              <a:r>
                <a:rPr lang="en-US" sz="1401" dirty="0">
                  <a:latin typeface="Aptos" panose="020B0004020202020204" pitchFamily="34" charset="0"/>
                  <a:cs typeface="Verdana"/>
                </a:rPr>
                <a:t>'</a:t>
              </a:r>
              <a:r>
                <a:rPr sz="1401" dirty="0">
                  <a:latin typeface="Aptos" panose="020B0004020202020204" pitchFamily="34" charset="0"/>
                  <a:cs typeface="Verdana"/>
                </a:rPr>
                <a:t>s</a:t>
              </a:r>
              <a:r>
                <a:rPr sz="1401" spc="-25" dirty="0">
                  <a:latin typeface="Aptos" panose="020B0004020202020204" pitchFamily="34" charset="0"/>
                  <a:cs typeface="Verdana"/>
                </a:rPr>
                <a:t> </a:t>
              </a:r>
              <a:r>
                <a:rPr lang="en-US" sz="1401" spc="-25" dirty="0">
                  <a:latin typeface="Aptos" panose="020B0004020202020204" pitchFamily="34" charset="0"/>
                  <a:cs typeface="Verdana"/>
                </a:rPr>
                <a:t>c</a:t>
              </a:r>
              <a:r>
                <a:rPr sz="1401" spc="-11" dirty="0">
                  <a:latin typeface="Aptos" panose="020B0004020202020204" pitchFamily="34" charset="0"/>
                  <a:cs typeface="Verdana"/>
                </a:rPr>
                <a:t>ontact </a:t>
              </a:r>
              <a:r>
                <a:rPr lang="en-US" sz="1401" spc="-11" dirty="0">
                  <a:latin typeface="Aptos" panose="020B0004020202020204" pitchFamily="34" charset="0"/>
                  <a:cs typeface="Verdana"/>
                </a:rPr>
                <a:t>i</a:t>
              </a:r>
              <a:r>
                <a:rPr sz="1401" spc="-11" dirty="0">
                  <a:latin typeface="Aptos" panose="020B0004020202020204" pitchFamily="34" charset="0"/>
                  <a:cs typeface="Verdana"/>
                </a:rPr>
                <a:t>nformation</a:t>
              </a:r>
              <a:endParaRPr sz="1401" dirty="0">
                <a:latin typeface="Aptos" panose="020B0004020202020204" pitchFamily="34" charset="0"/>
                <a:cs typeface="Verdana"/>
              </a:endParaRPr>
            </a:p>
          </p:txBody>
        </p:sp>
        <p:sp>
          <p:nvSpPr>
            <p:cNvPr id="22" name="object 20">
              <a:extLst>
                <a:ext uri="{FF2B5EF4-FFF2-40B4-BE49-F238E27FC236}">
                  <a16:creationId xmlns:a16="http://schemas.microsoft.com/office/drawing/2014/main" id="{E32ED4F8-F304-14E3-2E3A-9CDC0DA95527}"/>
                </a:ext>
              </a:extLst>
            </p:cNvPr>
            <p:cNvSpPr txBox="1"/>
            <p:nvPr/>
          </p:nvSpPr>
          <p:spPr>
            <a:xfrm>
              <a:off x="6324418" y="4756950"/>
              <a:ext cx="2093976" cy="690317"/>
            </a:xfrm>
            <a:prstGeom prst="rect">
              <a:avLst/>
            </a:prstGeom>
            <a:solidFill>
              <a:srgbClr val="FFFFFF"/>
            </a:solidFill>
            <a:ln w="25907">
              <a:solidFill>
                <a:srgbClr val="FF0000"/>
              </a:solidFill>
            </a:ln>
          </p:spPr>
          <p:txBody>
            <a:bodyPr vert="horz" wrap="square" lIns="0" tIns="43180" rIns="0" bIns="0" rtlCol="0">
              <a:spAutoFit/>
            </a:bodyPr>
            <a:lstStyle/>
            <a:p>
              <a:pPr marL="125731" marR="120652" algn="ctr">
                <a:spcBef>
                  <a:spcPts val="340"/>
                </a:spcBef>
              </a:pPr>
              <a:r>
                <a:rPr sz="1401" dirty="0">
                  <a:latin typeface="Aptos" panose="020B0004020202020204" pitchFamily="34" charset="0"/>
                  <a:cs typeface="Verdana"/>
                </a:rPr>
                <a:t>eGrants</a:t>
              </a:r>
              <a:r>
                <a:rPr sz="1401" spc="-80" dirty="0">
                  <a:latin typeface="Aptos" panose="020B0004020202020204" pitchFamily="34" charset="0"/>
                  <a:cs typeface="Verdana"/>
                </a:rPr>
                <a:t> </a:t>
              </a:r>
              <a:r>
                <a:rPr lang="en-US" sz="1401" spc="-11" dirty="0">
                  <a:latin typeface="Aptos" panose="020B0004020202020204" pitchFamily="34" charset="0"/>
                  <a:cs typeface="Verdana"/>
                </a:rPr>
                <a:t>a</a:t>
              </a:r>
              <a:r>
                <a:rPr sz="1401" spc="-11" dirty="0">
                  <a:latin typeface="Aptos" panose="020B0004020202020204" pitchFamily="34" charset="0"/>
                  <a:cs typeface="Verdana"/>
                </a:rPr>
                <a:t>pplication </a:t>
              </a:r>
              <a:r>
                <a:rPr lang="en-US" sz="1401" spc="-11" dirty="0">
                  <a:latin typeface="Aptos" panose="020B0004020202020204" pitchFamily="34" charset="0"/>
                  <a:cs typeface="Verdana"/>
                </a:rPr>
                <a:t>c</a:t>
              </a:r>
              <a:r>
                <a:rPr sz="1401" dirty="0">
                  <a:latin typeface="Aptos" panose="020B0004020202020204" pitchFamily="34" charset="0"/>
                  <a:cs typeface="Verdana"/>
                </a:rPr>
                <a:t>reation</a:t>
              </a:r>
              <a:r>
                <a:rPr sz="1401" spc="-60" dirty="0">
                  <a:latin typeface="Aptos" panose="020B0004020202020204" pitchFamily="34" charset="0"/>
                  <a:cs typeface="Verdana"/>
                </a:rPr>
                <a:t> </a:t>
              </a:r>
              <a:r>
                <a:rPr lang="en-US" sz="1401" spc="-11" dirty="0">
                  <a:latin typeface="Aptos" panose="020B0004020202020204" pitchFamily="34" charset="0"/>
                  <a:cs typeface="Verdana"/>
                </a:rPr>
                <a:t>p</a:t>
              </a:r>
              <a:r>
                <a:rPr sz="1401" spc="-11" dirty="0">
                  <a:latin typeface="Aptos" panose="020B0004020202020204" pitchFamily="34" charset="0"/>
                  <a:cs typeface="Verdana"/>
                </a:rPr>
                <a:t>rocess </a:t>
              </a:r>
              <a:r>
                <a:rPr lang="en-US" sz="1401" spc="-11" dirty="0">
                  <a:latin typeface="Aptos" panose="020B0004020202020204" pitchFamily="34" charset="0"/>
                  <a:cs typeface="Verdana"/>
                </a:rPr>
                <a:t>b</a:t>
              </a:r>
              <a:r>
                <a:rPr sz="1401" dirty="0">
                  <a:latin typeface="Aptos" panose="020B0004020202020204" pitchFamily="34" charset="0"/>
                  <a:cs typeface="Verdana"/>
                </a:rPr>
                <a:t>egins</a:t>
              </a:r>
              <a:r>
                <a:rPr sz="1401" spc="-50" dirty="0">
                  <a:latin typeface="Aptos" panose="020B0004020202020204" pitchFamily="34" charset="0"/>
                  <a:cs typeface="Verdana"/>
                </a:rPr>
                <a:t> </a:t>
              </a:r>
              <a:r>
                <a:rPr lang="en-US" sz="1401" spc="-20" dirty="0">
                  <a:latin typeface="Aptos" panose="020B0004020202020204" pitchFamily="34" charset="0"/>
                  <a:cs typeface="Verdana"/>
                </a:rPr>
                <a:t>he</a:t>
              </a:r>
              <a:r>
                <a:rPr sz="1401" spc="-20" dirty="0">
                  <a:latin typeface="Aptos" panose="020B0004020202020204" pitchFamily="34" charset="0"/>
                  <a:cs typeface="Verdana"/>
                </a:rPr>
                <a:t>re</a:t>
              </a:r>
              <a:endParaRPr sz="1401" dirty="0">
                <a:latin typeface="Aptos" panose="020B0004020202020204" pitchFamily="34" charset="0"/>
                <a:cs typeface="Verdana"/>
              </a:endParaRPr>
            </a:p>
          </p:txBody>
        </p:sp>
        <p:sp>
          <p:nvSpPr>
            <p:cNvPr id="23" name="object 21">
              <a:extLst>
                <a:ext uri="{FF2B5EF4-FFF2-40B4-BE49-F238E27FC236}">
                  <a16:creationId xmlns:a16="http://schemas.microsoft.com/office/drawing/2014/main" id="{87B60483-100A-9609-2DEA-44DF7896199C}"/>
                </a:ext>
              </a:extLst>
            </p:cNvPr>
            <p:cNvSpPr txBox="1"/>
            <p:nvPr/>
          </p:nvSpPr>
          <p:spPr>
            <a:xfrm>
              <a:off x="8697286" y="4750265"/>
              <a:ext cx="2093976" cy="694944"/>
            </a:xfrm>
            <a:prstGeom prst="rect">
              <a:avLst/>
            </a:prstGeom>
            <a:solidFill>
              <a:srgbClr val="FFFFFF"/>
            </a:solidFill>
            <a:ln w="25907">
              <a:solidFill>
                <a:srgbClr val="FF0000"/>
              </a:solidFill>
            </a:ln>
          </p:spPr>
          <p:txBody>
            <a:bodyPr vert="horz" wrap="square" lIns="0" tIns="43815" rIns="0" bIns="0" rtlCol="0" anchor="ctr">
              <a:spAutoFit/>
            </a:bodyPr>
            <a:lstStyle/>
            <a:p>
              <a:pPr marL="115571" marR="109221" indent="-1906" algn="ctr">
                <a:spcBef>
                  <a:spcPts val="345"/>
                </a:spcBef>
              </a:pPr>
              <a:r>
                <a:rPr sz="1401" dirty="0">
                  <a:latin typeface="Aptos" panose="020B0004020202020204" pitchFamily="34" charset="0"/>
                  <a:cs typeface="Verdana"/>
                </a:rPr>
                <a:t>Update</a:t>
              </a:r>
              <a:r>
                <a:rPr sz="1401" spc="-44" dirty="0">
                  <a:latin typeface="Aptos" panose="020B0004020202020204" pitchFamily="34" charset="0"/>
                  <a:cs typeface="Verdana"/>
                </a:rPr>
                <a:t> </a:t>
              </a:r>
              <a:r>
                <a:rPr lang="en-US" sz="1401" spc="-11" dirty="0">
                  <a:latin typeface="Aptos" panose="020B0004020202020204" pitchFamily="34" charset="0"/>
                  <a:cs typeface="Verdana"/>
                </a:rPr>
                <a:t>p</a:t>
              </a:r>
              <a:r>
                <a:rPr sz="1401" spc="-11" dirty="0">
                  <a:latin typeface="Aptos" panose="020B0004020202020204" pitchFamily="34" charset="0"/>
                  <a:cs typeface="Verdana"/>
                </a:rPr>
                <a:t>assword </a:t>
              </a:r>
              <a:r>
                <a:rPr lang="en-US" sz="1401" spc="-11" dirty="0">
                  <a:latin typeface="Aptos" panose="020B0004020202020204" pitchFamily="34" charset="0"/>
                  <a:cs typeface="Verdana"/>
                </a:rPr>
                <a:t>b</a:t>
              </a:r>
              <a:r>
                <a:rPr sz="1401" dirty="0">
                  <a:latin typeface="Aptos" panose="020B0004020202020204" pitchFamily="34" charset="0"/>
                  <a:cs typeface="Verdana"/>
                </a:rPr>
                <a:t>efore</a:t>
              </a:r>
              <a:r>
                <a:rPr sz="1401" spc="-20" dirty="0">
                  <a:latin typeface="Aptos" panose="020B0004020202020204" pitchFamily="34" charset="0"/>
                  <a:cs typeface="Verdana"/>
                </a:rPr>
                <a:t> </a:t>
              </a:r>
              <a:r>
                <a:rPr sz="1401" dirty="0">
                  <a:latin typeface="Aptos" panose="020B0004020202020204" pitchFamily="34" charset="0"/>
                  <a:cs typeface="Verdana"/>
                </a:rPr>
                <a:t>it</a:t>
              </a:r>
              <a:r>
                <a:rPr sz="1401" spc="-25" dirty="0">
                  <a:latin typeface="Aptos" panose="020B0004020202020204" pitchFamily="34" charset="0"/>
                  <a:cs typeface="Verdana"/>
                </a:rPr>
                <a:t> </a:t>
              </a:r>
              <a:r>
                <a:rPr lang="en-US" sz="1401" spc="-25" dirty="0">
                  <a:latin typeface="Aptos" panose="020B0004020202020204" pitchFamily="34" charset="0"/>
                  <a:cs typeface="Verdana"/>
                </a:rPr>
                <a:t>e</a:t>
              </a:r>
              <a:r>
                <a:rPr sz="1401" dirty="0">
                  <a:latin typeface="Aptos" panose="020B0004020202020204" pitchFamily="34" charset="0"/>
                  <a:cs typeface="Verdana"/>
                </a:rPr>
                <a:t>xpires</a:t>
              </a:r>
              <a:r>
                <a:rPr sz="1401" spc="-50" dirty="0">
                  <a:latin typeface="Aptos" panose="020B0004020202020204" pitchFamily="34" charset="0"/>
                  <a:cs typeface="Verdana"/>
                </a:rPr>
                <a:t> </a:t>
              </a:r>
              <a:r>
                <a:rPr lang="en-US" sz="1401" spc="-25" dirty="0">
                  <a:latin typeface="Aptos" panose="020B0004020202020204" pitchFamily="34" charset="0"/>
                  <a:cs typeface="Verdana"/>
                </a:rPr>
                <a:t>every</a:t>
              </a:r>
              <a:r>
                <a:rPr sz="1401" spc="-25" dirty="0">
                  <a:latin typeface="Aptos" panose="020B0004020202020204" pitchFamily="34" charset="0"/>
                  <a:cs typeface="Verdana"/>
                </a:rPr>
                <a:t> </a:t>
              </a:r>
              <a:r>
                <a:rPr sz="1401" dirty="0">
                  <a:latin typeface="Aptos" panose="020B0004020202020204" pitchFamily="34" charset="0"/>
                  <a:cs typeface="Verdana"/>
                </a:rPr>
                <a:t>90</a:t>
              </a:r>
              <a:r>
                <a:rPr sz="1401" spc="-11" dirty="0">
                  <a:latin typeface="Aptos" panose="020B0004020202020204" pitchFamily="34" charset="0"/>
                  <a:cs typeface="Verdana"/>
                </a:rPr>
                <a:t> </a:t>
              </a:r>
              <a:r>
                <a:rPr sz="1401" spc="-20" dirty="0">
                  <a:latin typeface="Aptos" panose="020B0004020202020204" pitchFamily="34" charset="0"/>
                  <a:cs typeface="Verdana"/>
                </a:rPr>
                <a:t>Days</a:t>
              </a:r>
              <a:endParaRPr sz="1401" dirty="0">
                <a:latin typeface="Aptos" panose="020B0004020202020204" pitchFamily="34" charset="0"/>
                <a:cs typeface="Verdana"/>
              </a:endParaRPr>
            </a:p>
          </p:txBody>
        </p:sp>
        <p:grpSp>
          <p:nvGrpSpPr>
            <p:cNvPr id="24" name="object 22">
              <a:extLst>
                <a:ext uri="{FF2B5EF4-FFF2-40B4-BE49-F238E27FC236}">
                  <a16:creationId xmlns:a16="http://schemas.microsoft.com/office/drawing/2014/main" id="{1D0028F4-C093-4E71-227C-5489F3342814}"/>
                </a:ext>
              </a:extLst>
            </p:cNvPr>
            <p:cNvGrpSpPr/>
            <p:nvPr/>
          </p:nvGrpSpPr>
          <p:grpSpPr>
            <a:xfrm>
              <a:off x="3012008" y="4211357"/>
              <a:ext cx="5977255" cy="534036"/>
              <a:chOff x="2474981" y="4908039"/>
              <a:chExt cx="5977255" cy="534035"/>
            </a:xfrm>
          </p:grpSpPr>
          <p:sp>
            <p:nvSpPr>
              <p:cNvPr id="25" name="object 23">
                <a:extLst>
                  <a:ext uri="{FF2B5EF4-FFF2-40B4-BE49-F238E27FC236}">
                    <a16:creationId xmlns:a16="http://schemas.microsoft.com/office/drawing/2014/main" id="{71E01CD3-834F-EB74-306E-DDF1173D18AE}"/>
                  </a:ext>
                </a:extLst>
              </p:cNvPr>
              <p:cNvSpPr/>
              <p:nvPr/>
            </p:nvSpPr>
            <p:spPr>
              <a:xfrm>
                <a:off x="8408670" y="4986529"/>
                <a:ext cx="0" cy="455295"/>
              </a:xfrm>
              <a:custGeom>
                <a:avLst/>
                <a:gdLst/>
                <a:ahLst/>
                <a:cxnLst/>
                <a:rect l="l" t="t" r="r" b="b"/>
                <a:pathLst>
                  <a:path h="455295">
                    <a:moveTo>
                      <a:pt x="0" y="455091"/>
                    </a:moveTo>
                    <a:lnTo>
                      <a:pt x="0" y="0"/>
                    </a:lnTo>
                  </a:path>
                </a:pathLst>
              </a:custGeom>
              <a:ln w="28956">
                <a:solidFill>
                  <a:srgbClr val="FF0000"/>
                </a:solidFill>
              </a:ln>
            </p:spPr>
            <p:txBody>
              <a:bodyPr wrap="square" lIns="0" tIns="0" rIns="0" bIns="0" rtlCol="0"/>
              <a:lstStyle/>
              <a:p>
                <a:endParaRPr sz="1801" dirty="0"/>
              </a:p>
            </p:txBody>
          </p:sp>
          <p:sp>
            <p:nvSpPr>
              <p:cNvPr id="26" name="object 24">
                <a:extLst>
                  <a:ext uri="{FF2B5EF4-FFF2-40B4-BE49-F238E27FC236}">
                    <a16:creationId xmlns:a16="http://schemas.microsoft.com/office/drawing/2014/main" id="{6AD5C6D2-4282-1565-35B7-3574A996C367}"/>
                  </a:ext>
                </a:extLst>
              </p:cNvPr>
              <p:cNvSpPr/>
              <p:nvPr/>
            </p:nvSpPr>
            <p:spPr>
              <a:xfrm>
                <a:off x="8365239" y="4914135"/>
                <a:ext cx="86995" cy="86995"/>
              </a:xfrm>
              <a:custGeom>
                <a:avLst/>
                <a:gdLst/>
                <a:ahLst/>
                <a:cxnLst/>
                <a:rect l="l" t="t" r="r" b="b"/>
                <a:pathLst>
                  <a:path w="86995" h="86995">
                    <a:moveTo>
                      <a:pt x="43434" y="0"/>
                    </a:moveTo>
                    <a:lnTo>
                      <a:pt x="0" y="86868"/>
                    </a:lnTo>
                    <a:lnTo>
                      <a:pt x="86868" y="86868"/>
                    </a:lnTo>
                    <a:lnTo>
                      <a:pt x="43434" y="0"/>
                    </a:lnTo>
                    <a:close/>
                  </a:path>
                </a:pathLst>
              </a:custGeom>
              <a:solidFill>
                <a:srgbClr val="FF0000"/>
              </a:solidFill>
            </p:spPr>
            <p:txBody>
              <a:bodyPr wrap="square" lIns="0" tIns="0" rIns="0" bIns="0" rtlCol="0"/>
              <a:lstStyle/>
              <a:p>
                <a:endParaRPr sz="1801" dirty="0"/>
              </a:p>
            </p:txBody>
          </p:sp>
          <p:sp>
            <p:nvSpPr>
              <p:cNvPr id="27" name="object 25">
                <a:extLst>
                  <a:ext uri="{FF2B5EF4-FFF2-40B4-BE49-F238E27FC236}">
                    <a16:creationId xmlns:a16="http://schemas.microsoft.com/office/drawing/2014/main" id="{AB6740AC-D742-8698-8727-B5413E584E81}"/>
                  </a:ext>
                </a:extLst>
              </p:cNvPr>
              <p:cNvSpPr/>
              <p:nvPr/>
            </p:nvSpPr>
            <p:spPr>
              <a:xfrm>
                <a:off x="6931914" y="4980433"/>
                <a:ext cx="0" cy="455295"/>
              </a:xfrm>
              <a:custGeom>
                <a:avLst/>
                <a:gdLst/>
                <a:ahLst/>
                <a:cxnLst/>
                <a:rect l="l" t="t" r="r" b="b"/>
                <a:pathLst>
                  <a:path h="455295">
                    <a:moveTo>
                      <a:pt x="0" y="455091"/>
                    </a:moveTo>
                    <a:lnTo>
                      <a:pt x="0" y="0"/>
                    </a:lnTo>
                  </a:path>
                </a:pathLst>
              </a:custGeom>
              <a:ln w="28956">
                <a:solidFill>
                  <a:srgbClr val="FF0000"/>
                </a:solidFill>
              </a:ln>
            </p:spPr>
            <p:txBody>
              <a:bodyPr wrap="square" lIns="0" tIns="0" rIns="0" bIns="0" rtlCol="0"/>
              <a:lstStyle/>
              <a:p>
                <a:endParaRPr sz="1801" dirty="0"/>
              </a:p>
            </p:txBody>
          </p:sp>
          <p:sp>
            <p:nvSpPr>
              <p:cNvPr id="28" name="object 26">
                <a:extLst>
                  <a:ext uri="{FF2B5EF4-FFF2-40B4-BE49-F238E27FC236}">
                    <a16:creationId xmlns:a16="http://schemas.microsoft.com/office/drawing/2014/main" id="{7327197D-0FDA-4728-7639-F8497708D3F1}"/>
                  </a:ext>
                </a:extLst>
              </p:cNvPr>
              <p:cNvSpPr/>
              <p:nvPr/>
            </p:nvSpPr>
            <p:spPr>
              <a:xfrm>
                <a:off x="6888484" y="4908039"/>
                <a:ext cx="86995" cy="86995"/>
              </a:xfrm>
              <a:custGeom>
                <a:avLst/>
                <a:gdLst/>
                <a:ahLst/>
                <a:cxnLst/>
                <a:rect l="l" t="t" r="r" b="b"/>
                <a:pathLst>
                  <a:path w="86995" h="86995">
                    <a:moveTo>
                      <a:pt x="43434" y="0"/>
                    </a:moveTo>
                    <a:lnTo>
                      <a:pt x="0" y="86868"/>
                    </a:lnTo>
                    <a:lnTo>
                      <a:pt x="86868" y="86868"/>
                    </a:lnTo>
                    <a:lnTo>
                      <a:pt x="43434" y="0"/>
                    </a:lnTo>
                    <a:close/>
                  </a:path>
                </a:pathLst>
              </a:custGeom>
              <a:solidFill>
                <a:srgbClr val="FF0000"/>
              </a:solidFill>
            </p:spPr>
            <p:txBody>
              <a:bodyPr wrap="square" lIns="0" tIns="0" rIns="0" bIns="0" rtlCol="0"/>
              <a:lstStyle/>
              <a:p>
                <a:endParaRPr sz="1801" dirty="0"/>
              </a:p>
            </p:txBody>
          </p:sp>
          <p:sp>
            <p:nvSpPr>
              <p:cNvPr id="29" name="object 27">
                <a:extLst>
                  <a:ext uri="{FF2B5EF4-FFF2-40B4-BE49-F238E27FC236}">
                    <a16:creationId xmlns:a16="http://schemas.microsoft.com/office/drawing/2014/main" id="{3A0BACF3-6656-89F6-C7D2-475BD80D2160}"/>
                  </a:ext>
                </a:extLst>
              </p:cNvPr>
              <p:cNvSpPr/>
              <p:nvPr/>
            </p:nvSpPr>
            <p:spPr>
              <a:xfrm>
                <a:off x="3920490" y="4980433"/>
                <a:ext cx="0" cy="455295"/>
              </a:xfrm>
              <a:custGeom>
                <a:avLst/>
                <a:gdLst/>
                <a:ahLst/>
                <a:cxnLst/>
                <a:rect l="l" t="t" r="r" b="b"/>
                <a:pathLst>
                  <a:path h="455295">
                    <a:moveTo>
                      <a:pt x="0" y="455091"/>
                    </a:moveTo>
                    <a:lnTo>
                      <a:pt x="0" y="0"/>
                    </a:lnTo>
                  </a:path>
                </a:pathLst>
              </a:custGeom>
              <a:ln w="28956">
                <a:solidFill>
                  <a:srgbClr val="FF0000"/>
                </a:solidFill>
              </a:ln>
            </p:spPr>
            <p:txBody>
              <a:bodyPr wrap="square" lIns="0" tIns="0" rIns="0" bIns="0" rtlCol="0"/>
              <a:lstStyle/>
              <a:p>
                <a:endParaRPr sz="1801" dirty="0"/>
              </a:p>
            </p:txBody>
          </p:sp>
          <p:sp>
            <p:nvSpPr>
              <p:cNvPr id="30" name="object 28">
                <a:extLst>
                  <a:ext uri="{FF2B5EF4-FFF2-40B4-BE49-F238E27FC236}">
                    <a16:creationId xmlns:a16="http://schemas.microsoft.com/office/drawing/2014/main" id="{E1E21AFB-E100-74C9-A3AB-64C52C5B9AFC}"/>
                  </a:ext>
                </a:extLst>
              </p:cNvPr>
              <p:cNvSpPr/>
              <p:nvPr/>
            </p:nvSpPr>
            <p:spPr>
              <a:xfrm>
                <a:off x="3877061" y="4908039"/>
                <a:ext cx="86995" cy="86995"/>
              </a:xfrm>
              <a:custGeom>
                <a:avLst/>
                <a:gdLst/>
                <a:ahLst/>
                <a:cxnLst/>
                <a:rect l="l" t="t" r="r" b="b"/>
                <a:pathLst>
                  <a:path w="86995" h="86995">
                    <a:moveTo>
                      <a:pt x="43433" y="0"/>
                    </a:moveTo>
                    <a:lnTo>
                      <a:pt x="0" y="86868"/>
                    </a:lnTo>
                    <a:lnTo>
                      <a:pt x="86867" y="86868"/>
                    </a:lnTo>
                    <a:lnTo>
                      <a:pt x="43433" y="0"/>
                    </a:lnTo>
                    <a:close/>
                  </a:path>
                </a:pathLst>
              </a:custGeom>
              <a:solidFill>
                <a:srgbClr val="FF0000"/>
              </a:solidFill>
            </p:spPr>
            <p:txBody>
              <a:bodyPr wrap="square" lIns="0" tIns="0" rIns="0" bIns="0" rtlCol="0"/>
              <a:lstStyle/>
              <a:p>
                <a:endParaRPr sz="1801" dirty="0"/>
              </a:p>
            </p:txBody>
          </p:sp>
          <p:sp>
            <p:nvSpPr>
              <p:cNvPr id="31" name="object 29">
                <a:extLst>
                  <a:ext uri="{FF2B5EF4-FFF2-40B4-BE49-F238E27FC236}">
                    <a16:creationId xmlns:a16="http://schemas.microsoft.com/office/drawing/2014/main" id="{C2977AEC-8744-B771-ECD0-BB7A31768640}"/>
                  </a:ext>
                </a:extLst>
              </p:cNvPr>
              <p:cNvSpPr/>
              <p:nvPr/>
            </p:nvSpPr>
            <p:spPr>
              <a:xfrm>
                <a:off x="2518410" y="4986529"/>
                <a:ext cx="0" cy="455295"/>
              </a:xfrm>
              <a:custGeom>
                <a:avLst/>
                <a:gdLst/>
                <a:ahLst/>
                <a:cxnLst/>
                <a:rect l="l" t="t" r="r" b="b"/>
                <a:pathLst>
                  <a:path h="455295">
                    <a:moveTo>
                      <a:pt x="0" y="455091"/>
                    </a:moveTo>
                    <a:lnTo>
                      <a:pt x="0" y="0"/>
                    </a:lnTo>
                  </a:path>
                </a:pathLst>
              </a:custGeom>
              <a:ln w="28956">
                <a:solidFill>
                  <a:srgbClr val="FF0000"/>
                </a:solidFill>
              </a:ln>
            </p:spPr>
            <p:txBody>
              <a:bodyPr wrap="square" lIns="0" tIns="0" rIns="0" bIns="0" rtlCol="0"/>
              <a:lstStyle/>
              <a:p>
                <a:endParaRPr sz="1801" dirty="0"/>
              </a:p>
            </p:txBody>
          </p:sp>
          <p:sp>
            <p:nvSpPr>
              <p:cNvPr id="32" name="object 30">
                <a:extLst>
                  <a:ext uri="{FF2B5EF4-FFF2-40B4-BE49-F238E27FC236}">
                    <a16:creationId xmlns:a16="http://schemas.microsoft.com/office/drawing/2014/main" id="{E0034665-03ED-94F3-7B2A-2FDA0F2A5C20}"/>
                  </a:ext>
                </a:extLst>
              </p:cNvPr>
              <p:cNvSpPr/>
              <p:nvPr/>
            </p:nvSpPr>
            <p:spPr>
              <a:xfrm>
                <a:off x="2474981" y="4914135"/>
                <a:ext cx="86995" cy="86995"/>
              </a:xfrm>
              <a:custGeom>
                <a:avLst/>
                <a:gdLst/>
                <a:ahLst/>
                <a:cxnLst/>
                <a:rect l="l" t="t" r="r" b="b"/>
                <a:pathLst>
                  <a:path w="86994" h="86995">
                    <a:moveTo>
                      <a:pt x="43434" y="0"/>
                    </a:moveTo>
                    <a:lnTo>
                      <a:pt x="0" y="86868"/>
                    </a:lnTo>
                    <a:lnTo>
                      <a:pt x="86868" y="86868"/>
                    </a:lnTo>
                    <a:lnTo>
                      <a:pt x="43434" y="0"/>
                    </a:lnTo>
                    <a:close/>
                  </a:path>
                </a:pathLst>
              </a:custGeom>
              <a:solidFill>
                <a:srgbClr val="FF0000"/>
              </a:solidFill>
            </p:spPr>
            <p:txBody>
              <a:bodyPr wrap="square" lIns="0" tIns="0" rIns="0" bIns="0" rtlCol="0"/>
              <a:lstStyle/>
              <a:p>
                <a:endParaRPr sz="1801" dirty="0"/>
              </a:p>
            </p:txBody>
          </p:sp>
        </p:grpSp>
      </p:grpSp>
    </p:spTree>
    <p:extLst>
      <p:ext uri="{BB962C8B-B14F-4D97-AF65-F5344CB8AC3E}">
        <p14:creationId xmlns:p14="http://schemas.microsoft.com/office/powerpoint/2010/main" val="2284909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2" y="1176312"/>
            <a:ext cx="6598597"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Program Overview</a:t>
            </a:r>
          </a:p>
        </p:txBody>
      </p:sp>
      <p:sp>
        <p:nvSpPr>
          <p:cNvPr id="3" name="Content Placeholder 2">
            <a:extLst>
              <a:ext uri="{FF2B5EF4-FFF2-40B4-BE49-F238E27FC236}">
                <a16:creationId xmlns:a16="http://schemas.microsoft.com/office/drawing/2014/main" id="{CD9B6DE1-C6F4-1F95-B27A-D2B97E7D83C8}"/>
              </a:ext>
            </a:extLst>
          </p:cNvPr>
          <p:cNvSpPr>
            <a:spLocks noGrp="1"/>
          </p:cNvSpPr>
          <p:nvPr>
            <p:ph sz="half" idx="1"/>
          </p:nvPr>
        </p:nvSpPr>
        <p:spPr>
          <a:xfrm>
            <a:off x="3685584" y="3512795"/>
            <a:ext cx="6836722" cy="834932"/>
          </a:xfrm>
        </p:spPr>
        <p:txBody>
          <a:bodyPr vert="horz" lIns="91440" tIns="45720" rIns="91440" bIns="45720" rtlCol="0">
            <a:normAutofit/>
          </a:bodyPr>
          <a:lstStyle/>
          <a:p>
            <a:pPr marL="0" indent="0" defTabSz="914400">
              <a:spcBef>
                <a:spcPts val="1000"/>
              </a:spcBef>
              <a:buNone/>
            </a:pPr>
            <a:r>
              <a:rPr lang="en-US" sz="2400" dirty="0">
                <a:solidFill>
                  <a:srgbClr val="FFFFFF"/>
                </a:solidFill>
                <a:effectLst>
                  <a:glow rad="38100">
                    <a:schemeClr val="bg1">
                      <a:lumMod val="85000"/>
                      <a:alpha val="25000"/>
                    </a:schemeClr>
                  </a:glow>
                </a:effectLst>
                <a:latin typeface="Aptos" panose="020B0004020202020204" pitchFamily="34" charset="0"/>
              </a:rPr>
              <a:t>What is the State Homeland Security Grant Program?</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268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C01A1358-FBA4-D910-751D-530111B3B15E}"/>
              </a:ext>
            </a:extLst>
          </p:cNvPr>
          <p:cNvSpPr>
            <a:spLocks noGrp="1"/>
          </p:cNvSpPr>
          <p:nvPr>
            <p:ph type="title"/>
          </p:nvPr>
        </p:nvSpPr>
        <p:spPr>
          <a:xfrm>
            <a:off x="968025" y="965165"/>
            <a:ext cx="10277857" cy="780605"/>
          </a:xfrm>
        </p:spPr>
        <p:txBody>
          <a:bodyPr vert="horz" lIns="91440" tIns="45720" rIns="91440" bIns="45720" rtlCol="0" anchor="ctr">
            <a:normAutofit/>
          </a:bodyPr>
          <a:lstStyle/>
          <a:p>
            <a:pPr defTabSz="914400"/>
            <a:r>
              <a:rPr lang="en-US" sz="2800" b="1" dirty="0">
                <a:latin typeface="Aptos" panose="020B0004020202020204" pitchFamily="34" charset="0"/>
              </a:rPr>
              <a:t>Create an Application</a:t>
            </a:r>
          </a:p>
        </p:txBody>
      </p:sp>
      <p:grpSp>
        <p:nvGrpSpPr>
          <p:cNvPr id="4" name="Group 3">
            <a:extLst>
              <a:ext uri="{FF2B5EF4-FFF2-40B4-BE49-F238E27FC236}">
                <a16:creationId xmlns:a16="http://schemas.microsoft.com/office/drawing/2014/main" id="{369AA32D-D357-8063-9355-07B8B34FF435}"/>
              </a:ext>
            </a:extLst>
          </p:cNvPr>
          <p:cNvGrpSpPr/>
          <p:nvPr/>
        </p:nvGrpSpPr>
        <p:grpSpPr>
          <a:xfrm>
            <a:off x="1102307" y="1649758"/>
            <a:ext cx="10143574" cy="4169152"/>
            <a:chOff x="1128666" y="1546595"/>
            <a:chExt cx="10277856" cy="4311636"/>
          </a:xfrm>
        </p:grpSpPr>
        <p:sp>
          <p:nvSpPr>
            <p:cNvPr id="5" name="object 2">
              <a:extLst>
                <a:ext uri="{FF2B5EF4-FFF2-40B4-BE49-F238E27FC236}">
                  <a16:creationId xmlns:a16="http://schemas.microsoft.com/office/drawing/2014/main" id="{86CE313B-9CA5-76E2-DC52-FFF58AC4F614}"/>
                </a:ext>
              </a:extLst>
            </p:cNvPr>
            <p:cNvSpPr txBox="1">
              <a:spLocks/>
            </p:cNvSpPr>
            <p:nvPr/>
          </p:nvSpPr>
          <p:spPr>
            <a:xfrm>
              <a:off x="1128666" y="1546595"/>
              <a:ext cx="10277856" cy="382156"/>
            </a:xfrm>
            <a:prstGeom prst="rect">
              <a:avLst/>
            </a:prstGeom>
          </p:spPr>
          <p:txBody>
            <a:bodyPr vert="horz" wrap="square" lIns="0" tIns="12700" rIns="0" bIns="0" rtlCol="0" anchor="ctr">
              <a:sp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marL="12701">
                <a:lnSpc>
                  <a:spcPct val="100000"/>
                </a:lnSpc>
                <a:spcBef>
                  <a:spcPts val="100"/>
                </a:spcBef>
              </a:pPr>
              <a:r>
                <a:rPr lang="en-US" sz="1200" dirty="0">
                  <a:solidFill>
                    <a:srgbClr val="000000"/>
                  </a:solidFill>
                  <a:latin typeface="Aptos" panose="020B0004020202020204" pitchFamily="34" charset="0"/>
                </a:rPr>
                <a:t>The</a:t>
              </a:r>
              <a:r>
                <a:rPr lang="en-US" sz="1200" spc="-4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Office</a:t>
              </a:r>
              <a:r>
                <a:rPr lang="en-US" sz="1200" spc="-4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of</a:t>
              </a:r>
              <a:r>
                <a:rPr lang="en-US" sz="1200" spc="-5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the</a:t>
              </a:r>
              <a:r>
                <a:rPr lang="en-US" sz="1200" spc="-5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Governor’s</a:t>
              </a:r>
              <a:r>
                <a:rPr lang="en-US" sz="1200" spc="-30"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Public</a:t>
              </a:r>
              <a:r>
                <a:rPr lang="en-US" sz="1200" spc="-3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Safety</a:t>
              </a:r>
              <a:r>
                <a:rPr lang="en-US" sz="1200" spc="-30"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Office</a:t>
              </a:r>
              <a:r>
                <a:rPr lang="en-US" sz="1200" spc="-4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(PSO)</a:t>
              </a:r>
              <a:r>
                <a:rPr lang="en-US" sz="1200" spc="-3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accepts</a:t>
              </a:r>
              <a:r>
                <a:rPr lang="en-US" sz="1200" spc="-2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applications</a:t>
              </a:r>
              <a:r>
                <a:rPr lang="en-US" sz="1200" spc="-1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for</a:t>
              </a:r>
              <a:r>
                <a:rPr lang="en-US" sz="1200" spc="-40"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a</a:t>
              </a:r>
              <a:r>
                <a:rPr lang="en-US" sz="1200" spc="-50"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wide</a:t>
              </a:r>
              <a:r>
                <a:rPr lang="en-US" sz="1200" spc="-4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range</a:t>
              </a:r>
              <a:r>
                <a:rPr lang="en-US" sz="1200" spc="-4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of</a:t>
              </a:r>
              <a:r>
                <a:rPr lang="en-US" sz="1200" spc="-50" dirty="0">
                  <a:solidFill>
                    <a:srgbClr val="000000"/>
                  </a:solidFill>
                  <a:latin typeface="Aptos" panose="020B0004020202020204" pitchFamily="34" charset="0"/>
                </a:rPr>
                <a:t> </a:t>
              </a:r>
              <a:r>
                <a:rPr lang="en-US" sz="1200" spc="-10" dirty="0">
                  <a:solidFill>
                    <a:srgbClr val="000000"/>
                  </a:solidFill>
                  <a:latin typeface="Aptos" panose="020B0004020202020204" pitchFamily="34" charset="0"/>
                </a:rPr>
                <a:t>State </a:t>
              </a:r>
              <a:r>
                <a:rPr lang="en-US" sz="1200" dirty="0">
                  <a:solidFill>
                    <a:srgbClr val="000000"/>
                  </a:solidFill>
                  <a:latin typeface="Aptos" panose="020B0004020202020204" pitchFamily="34" charset="0"/>
                </a:rPr>
                <a:t>and</a:t>
              </a:r>
              <a:r>
                <a:rPr lang="en-US" sz="1200" spc="-6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Federal</a:t>
              </a:r>
              <a:r>
                <a:rPr lang="en-US" sz="1200" spc="-60"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grant</a:t>
              </a:r>
              <a:r>
                <a:rPr lang="en-US" sz="1200" spc="-70" dirty="0">
                  <a:solidFill>
                    <a:srgbClr val="000000"/>
                  </a:solidFill>
                  <a:latin typeface="Aptos" panose="020B0004020202020204" pitchFamily="34" charset="0"/>
                </a:rPr>
                <a:t> </a:t>
              </a:r>
              <a:r>
                <a:rPr lang="en-US" sz="1200" spc="-10" dirty="0">
                  <a:solidFill>
                    <a:srgbClr val="000000"/>
                  </a:solidFill>
                  <a:latin typeface="Aptos" panose="020B0004020202020204" pitchFamily="34" charset="0"/>
                </a:rPr>
                <a:t>programs. </a:t>
              </a:r>
              <a:r>
                <a:rPr lang="en-US" sz="1200" spc="-50" dirty="0">
                  <a:solidFill>
                    <a:srgbClr val="000000"/>
                  </a:solidFill>
                  <a:latin typeface="Aptos" panose="020B0004020202020204" pitchFamily="34" charset="0"/>
                </a:rPr>
                <a:t>To find the State Homeland Security Grant Program (SHSP) </a:t>
              </a:r>
              <a:r>
                <a:rPr lang="en-US" sz="1200" dirty="0">
                  <a:solidFill>
                    <a:srgbClr val="000000"/>
                  </a:solidFill>
                  <a:latin typeface="Aptos" panose="020B0004020202020204" pitchFamily="34" charset="0"/>
                </a:rPr>
                <a:t>funding</a:t>
              </a:r>
              <a:r>
                <a:rPr lang="en-US" sz="1200" spc="-4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opportunities</a:t>
              </a:r>
              <a:r>
                <a:rPr lang="en-US" sz="1200" spc="-30"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in</a:t>
              </a:r>
              <a:r>
                <a:rPr lang="en-US" sz="1200" spc="-6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eGrants,</a:t>
              </a:r>
              <a:r>
                <a:rPr lang="en-US" sz="1200" spc="-40" dirty="0">
                  <a:solidFill>
                    <a:srgbClr val="000000"/>
                  </a:solidFill>
                  <a:latin typeface="Aptos" panose="020B0004020202020204" pitchFamily="34" charset="0"/>
                </a:rPr>
                <a:t> </a:t>
              </a:r>
              <a:r>
                <a:rPr lang="en-US" sz="1200" spc="-10" dirty="0">
                  <a:solidFill>
                    <a:srgbClr val="000000"/>
                  </a:solidFill>
                  <a:latin typeface="Aptos" panose="020B0004020202020204" pitchFamily="34" charset="0"/>
                </a:rPr>
                <a:t>please </a:t>
              </a:r>
              <a:r>
                <a:rPr lang="en-US" sz="1200" dirty="0">
                  <a:solidFill>
                    <a:srgbClr val="000000"/>
                  </a:solidFill>
                  <a:latin typeface="Aptos" panose="020B0004020202020204" pitchFamily="34" charset="0"/>
                </a:rPr>
                <a:t>follow</a:t>
              </a:r>
              <a:r>
                <a:rPr lang="en-US" sz="1200" spc="-3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these</a:t>
              </a:r>
              <a:r>
                <a:rPr lang="en-US" sz="1200" spc="-50"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steps</a:t>
              </a:r>
              <a:r>
                <a:rPr lang="en-US" sz="1200" spc="-35" dirty="0">
                  <a:solidFill>
                    <a:srgbClr val="000000"/>
                  </a:solidFill>
                  <a:latin typeface="Aptos" panose="020B0004020202020204" pitchFamily="34" charset="0"/>
                </a:rPr>
                <a:t> </a:t>
              </a:r>
              <a:r>
                <a:rPr lang="en-US" sz="1200" spc="-10" dirty="0">
                  <a:solidFill>
                    <a:srgbClr val="000000"/>
                  </a:solidFill>
                  <a:latin typeface="Aptos" panose="020B0004020202020204" pitchFamily="34" charset="0"/>
                </a:rPr>
                <a:t>below:</a:t>
              </a:r>
              <a:endParaRPr lang="en-US" sz="1200" cap="small" spc="-11" dirty="0">
                <a:latin typeface="Aptos" panose="020B0004020202020204" pitchFamily="34" charset="0"/>
              </a:endParaRPr>
            </a:p>
          </p:txBody>
        </p:sp>
        <p:grpSp>
          <p:nvGrpSpPr>
            <p:cNvPr id="6" name="Group 5">
              <a:extLst>
                <a:ext uri="{FF2B5EF4-FFF2-40B4-BE49-F238E27FC236}">
                  <a16:creationId xmlns:a16="http://schemas.microsoft.com/office/drawing/2014/main" id="{0856DF7C-3F1F-E551-3180-74FE470D3218}"/>
                </a:ext>
              </a:extLst>
            </p:cNvPr>
            <p:cNvGrpSpPr/>
            <p:nvPr/>
          </p:nvGrpSpPr>
          <p:grpSpPr>
            <a:xfrm>
              <a:off x="1219867" y="2063858"/>
              <a:ext cx="9974127" cy="3794373"/>
              <a:chOff x="1219867" y="2063858"/>
              <a:chExt cx="9974127" cy="3794373"/>
            </a:xfrm>
          </p:grpSpPr>
          <p:sp>
            <p:nvSpPr>
              <p:cNvPr id="7" name="object 3">
                <a:extLst>
                  <a:ext uri="{FF2B5EF4-FFF2-40B4-BE49-F238E27FC236}">
                    <a16:creationId xmlns:a16="http://schemas.microsoft.com/office/drawing/2014/main" id="{C2BC0786-94CE-5F06-F794-92F39D4C8474}"/>
                  </a:ext>
                </a:extLst>
              </p:cNvPr>
              <p:cNvSpPr txBox="1"/>
              <p:nvPr/>
            </p:nvSpPr>
            <p:spPr>
              <a:xfrm>
                <a:off x="1305685" y="4607105"/>
                <a:ext cx="4289522" cy="1238698"/>
              </a:xfrm>
              <a:prstGeom prst="rect">
                <a:avLst/>
              </a:prstGeom>
              <a:ln w="19811">
                <a:solidFill>
                  <a:srgbClr val="000000"/>
                </a:solidFill>
              </a:ln>
            </p:spPr>
            <p:txBody>
              <a:bodyPr vert="horz" wrap="square" lIns="0" tIns="88900" rIns="0" bIns="0" rtlCol="0">
                <a:spAutoFit/>
              </a:bodyPr>
              <a:lstStyle/>
              <a:p>
                <a:pPr marL="90806" marR="111761" algn="just"/>
                <a:r>
                  <a:rPr lang="en-US" sz="1200" dirty="0">
                    <a:latin typeface="Aptos" panose="020B0004020202020204" pitchFamily="34" charset="0"/>
                    <a:cs typeface="Verdana"/>
                  </a:rPr>
                  <a:t>The Funding agency for the SHSP is the “Homeland Security Grants Division”. </a:t>
                </a:r>
                <a:r>
                  <a:rPr sz="1200" dirty="0">
                    <a:latin typeface="Aptos" panose="020B0004020202020204" pitchFamily="34" charset="0"/>
                    <a:cs typeface="Verdana"/>
                  </a:rPr>
                  <a:t>The</a:t>
                </a:r>
                <a:r>
                  <a:rPr sz="1200" spc="-44" dirty="0">
                    <a:latin typeface="Aptos" panose="020B0004020202020204" pitchFamily="34" charset="0"/>
                    <a:cs typeface="Verdana"/>
                  </a:rPr>
                  <a:t> </a:t>
                </a:r>
                <a:r>
                  <a:rPr sz="1200" dirty="0">
                    <a:latin typeface="Aptos" panose="020B0004020202020204" pitchFamily="34" charset="0"/>
                    <a:cs typeface="Verdana"/>
                  </a:rPr>
                  <a:t>applicable</a:t>
                </a:r>
                <a:r>
                  <a:rPr sz="1200" spc="-5" dirty="0">
                    <a:latin typeface="Aptos" panose="020B0004020202020204" pitchFamily="34" charset="0"/>
                    <a:cs typeface="Verdana"/>
                  </a:rPr>
                  <a:t> </a:t>
                </a:r>
                <a:r>
                  <a:rPr sz="1200" spc="-25" dirty="0">
                    <a:latin typeface="Aptos" panose="020B0004020202020204" pitchFamily="34" charset="0"/>
                    <a:cs typeface="Verdana"/>
                  </a:rPr>
                  <a:t>PSO </a:t>
                </a:r>
                <a:r>
                  <a:rPr sz="1200" dirty="0">
                    <a:latin typeface="Aptos" panose="020B0004020202020204" pitchFamily="34" charset="0"/>
                    <a:cs typeface="Verdana"/>
                  </a:rPr>
                  <a:t>“Funding</a:t>
                </a:r>
                <a:r>
                  <a:rPr sz="1200" spc="-25" dirty="0">
                    <a:latin typeface="Aptos" panose="020B0004020202020204" pitchFamily="34" charset="0"/>
                    <a:cs typeface="Verdana"/>
                  </a:rPr>
                  <a:t> </a:t>
                </a:r>
                <a:r>
                  <a:rPr sz="1200" dirty="0">
                    <a:latin typeface="Aptos" panose="020B0004020202020204" pitchFamily="34" charset="0"/>
                    <a:cs typeface="Verdana"/>
                  </a:rPr>
                  <a:t>Agency”</a:t>
                </a:r>
                <a:r>
                  <a:rPr sz="1200" spc="-30" dirty="0">
                    <a:latin typeface="Aptos" panose="020B0004020202020204" pitchFamily="34" charset="0"/>
                    <a:cs typeface="Verdana"/>
                  </a:rPr>
                  <a:t> </a:t>
                </a:r>
                <a:r>
                  <a:rPr sz="1200" dirty="0">
                    <a:latin typeface="Aptos" panose="020B0004020202020204" pitchFamily="34" charset="0"/>
                    <a:cs typeface="Verdana"/>
                  </a:rPr>
                  <a:t>for</a:t>
                </a:r>
                <a:r>
                  <a:rPr sz="1200" spc="-50" dirty="0">
                    <a:latin typeface="Aptos" panose="020B0004020202020204" pitchFamily="34" charset="0"/>
                    <a:cs typeface="Verdana"/>
                  </a:rPr>
                  <a:t> </a:t>
                </a:r>
                <a:r>
                  <a:rPr sz="1200" dirty="0">
                    <a:latin typeface="Aptos" panose="020B0004020202020204" pitchFamily="34" charset="0"/>
                    <a:cs typeface="Verdana"/>
                  </a:rPr>
                  <a:t>each</a:t>
                </a:r>
                <a:r>
                  <a:rPr sz="1200" spc="-44" dirty="0">
                    <a:latin typeface="Aptos" panose="020B0004020202020204" pitchFamily="34" charset="0"/>
                    <a:cs typeface="Verdana"/>
                  </a:rPr>
                  <a:t> </a:t>
                </a:r>
                <a:r>
                  <a:rPr sz="1200" dirty="0">
                    <a:latin typeface="Aptos" panose="020B0004020202020204" pitchFamily="34" charset="0"/>
                    <a:cs typeface="Verdana"/>
                  </a:rPr>
                  <a:t>funding</a:t>
                </a:r>
                <a:r>
                  <a:rPr sz="1200" spc="-20" dirty="0">
                    <a:latin typeface="Aptos" panose="020B0004020202020204" pitchFamily="34" charset="0"/>
                    <a:cs typeface="Verdana"/>
                  </a:rPr>
                  <a:t> </a:t>
                </a:r>
                <a:r>
                  <a:rPr sz="1200" dirty="0">
                    <a:latin typeface="Aptos" panose="020B0004020202020204" pitchFamily="34" charset="0"/>
                    <a:cs typeface="Verdana"/>
                  </a:rPr>
                  <a:t>opportunity</a:t>
                </a:r>
                <a:r>
                  <a:rPr sz="1200" spc="-25" dirty="0">
                    <a:latin typeface="Aptos" panose="020B0004020202020204" pitchFamily="34" charset="0"/>
                    <a:cs typeface="Verdana"/>
                  </a:rPr>
                  <a:t> </a:t>
                </a:r>
                <a:r>
                  <a:rPr sz="1200" dirty="0">
                    <a:latin typeface="Aptos" panose="020B0004020202020204" pitchFamily="34" charset="0"/>
                    <a:cs typeface="Verdana"/>
                  </a:rPr>
                  <a:t>is</a:t>
                </a:r>
                <a:r>
                  <a:rPr sz="1200" spc="-50" dirty="0">
                    <a:latin typeface="Aptos" panose="020B0004020202020204" pitchFamily="34" charset="0"/>
                    <a:cs typeface="Verdana"/>
                  </a:rPr>
                  <a:t> </a:t>
                </a:r>
                <a:r>
                  <a:rPr sz="1200" spc="-11" dirty="0">
                    <a:latin typeface="Aptos" panose="020B0004020202020204" pitchFamily="34" charset="0"/>
                    <a:cs typeface="Verdana"/>
                  </a:rPr>
                  <a:t>identified</a:t>
                </a:r>
                <a:r>
                  <a:rPr lang="en-US" sz="1200" spc="500" dirty="0">
                    <a:latin typeface="Aptos" panose="020B0004020202020204" pitchFamily="34" charset="0"/>
                    <a:cs typeface="Verdana"/>
                  </a:rPr>
                  <a:t> </a:t>
                </a:r>
                <a:r>
                  <a:rPr sz="1200" dirty="0">
                    <a:latin typeface="Aptos" panose="020B0004020202020204" pitchFamily="34" charset="0"/>
                    <a:cs typeface="Verdana"/>
                  </a:rPr>
                  <a:t>on</a:t>
                </a:r>
                <a:r>
                  <a:rPr sz="1200" spc="-44" dirty="0">
                    <a:latin typeface="Aptos" panose="020B0004020202020204" pitchFamily="34" charset="0"/>
                    <a:cs typeface="Verdana"/>
                  </a:rPr>
                  <a:t> </a:t>
                </a:r>
                <a:r>
                  <a:rPr sz="1200" dirty="0">
                    <a:latin typeface="Aptos" panose="020B0004020202020204" pitchFamily="34" charset="0"/>
                    <a:cs typeface="Verdana"/>
                  </a:rPr>
                  <a:t>the</a:t>
                </a:r>
                <a:r>
                  <a:rPr sz="1200" spc="-25" dirty="0">
                    <a:latin typeface="Aptos" panose="020B0004020202020204" pitchFamily="34" charset="0"/>
                    <a:cs typeface="Verdana"/>
                  </a:rPr>
                  <a:t> </a:t>
                </a:r>
                <a:r>
                  <a:rPr sz="1200" dirty="0">
                    <a:latin typeface="Aptos" panose="020B0004020202020204" pitchFamily="34" charset="0"/>
                    <a:cs typeface="Verdana"/>
                  </a:rPr>
                  <a:t>title</a:t>
                </a:r>
                <a:r>
                  <a:rPr sz="1200" spc="-20" dirty="0">
                    <a:latin typeface="Aptos" panose="020B0004020202020204" pitchFamily="34" charset="0"/>
                    <a:cs typeface="Verdana"/>
                  </a:rPr>
                  <a:t> </a:t>
                </a:r>
                <a:r>
                  <a:rPr sz="1200" dirty="0">
                    <a:latin typeface="Aptos" panose="020B0004020202020204" pitchFamily="34" charset="0"/>
                    <a:cs typeface="Verdana"/>
                  </a:rPr>
                  <a:t>page</a:t>
                </a:r>
                <a:r>
                  <a:rPr sz="1200" spc="-11" dirty="0">
                    <a:latin typeface="Aptos" panose="020B0004020202020204" pitchFamily="34" charset="0"/>
                    <a:cs typeface="Verdana"/>
                  </a:rPr>
                  <a:t> </a:t>
                </a:r>
                <a:r>
                  <a:rPr sz="1200" dirty="0">
                    <a:latin typeface="Aptos" panose="020B0004020202020204" pitchFamily="34" charset="0"/>
                    <a:cs typeface="Verdana"/>
                  </a:rPr>
                  <a:t>of</a:t>
                </a:r>
                <a:r>
                  <a:rPr sz="1200" spc="-41" dirty="0">
                    <a:latin typeface="Aptos" panose="020B0004020202020204" pitchFamily="34" charset="0"/>
                    <a:cs typeface="Verdana"/>
                  </a:rPr>
                  <a:t> </a:t>
                </a:r>
                <a:r>
                  <a:rPr sz="1200" dirty="0">
                    <a:latin typeface="Aptos" panose="020B0004020202020204" pitchFamily="34" charset="0"/>
                    <a:cs typeface="Verdana"/>
                  </a:rPr>
                  <a:t>the</a:t>
                </a:r>
                <a:r>
                  <a:rPr sz="1200" spc="-30" dirty="0">
                    <a:latin typeface="Aptos" panose="020B0004020202020204" pitchFamily="34" charset="0"/>
                    <a:cs typeface="Verdana"/>
                  </a:rPr>
                  <a:t> </a:t>
                </a:r>
                <a:r>
                  <a:rPr sz="1200" dirty="0">
                    <a:latin typeface="Aptos" panose="020B0004020202020204" pitchFamily="34" charset="0"/>
                    <a:cs typeface="Verdana"/>
                  </a:rPr>
                  <a:t>Funding</a:t>
                </a:r>
                <a:r>
                  <a:rPr sz="1200" spc="-5" dirty="0">
                    <a:latin typeface="Aptos" panose="020B0004020202020204" pitchFamily="34" charset="0"/>
                    <a:cs typeface="Verdana"/>
                  </a:rPr>
                  <a:t> </a:t>
                </a:r>
                <a:r>
                  <a:rPr sz="1200" dirty="0">
                    <a:latin typeface="Aptos" panose="020B0004020202020204" pitchFamily="34" charset="0"/>
                    <a:cs typeface="Verdana"/>
                  </a:rPr>
                  <a:t>Announcement</a:t>
                </a:r>
                <a:r>
                  <a:rPr sz="1200" spc="-14" dirty="0">
                    <a:latin typeface="Aptos" panose="020B0004020202020204" pitchFamily="34" charset="0"/>
                    <a:cs typeface="Verdana"/>
                  </a:rPr>
                  <a:t> </a:t>
                </a:r>
                <a:r>
                  <a:rPr sz="1200" dirty="0">
                    <a:latin typeface="Aptos" panose="020B0004020202020204" pitchFamily="34" charset="0"/>
                    <a:cs typeface="Verdana"/>
                  </a:rPr>
                  <a:t>located</a:t>
                </a:r>
                <a:r>
                  <a:rPr sz="1200" spc="-30" dirty="0">
                    <a:latin typeface="Aptos" panose="020B0004020202020204" pitchFamily="34" charset="0"/>
                    <a:cs typeface="Verdana"/>
                  </a:rPr>
                  <a:t> </a:t>
                </a:r>
                <a:r>
                  <a:rPr sz="1200" spc="-11" dirty="0">
                    <a:latin typeface="Aptos" panose="020B0004020202020204" pitchFamily="34" charset="0"/>
                    <a:cs typeface="Verdana"/>
                  </a:rPr>
                  <a:t>here:</a:t>
                </a:r>
                <a:endParaRPr lang="en-US" sz="1200" spc="-11" dirty="0">
                  <a:latin typeface="Aptos" panose="020B0004020202020204" pitchFamily="34" charset="0"/>
                  <a:cs typeface="Verdana"/>
                </a:endParaRPr>
              </a:p>
              <a:p>
                <a:pPr marL="90806" marR="111761" algn="ctr"/>
                <a:r>
                  <a:rPr lang="en-US" sz="1200" dirty="0">
                    <a:latin typeface="Aptos" panose="020B0004020202020204" pitchFamily="34" charset="0"/>
                    <a:hlinkClick r:id="rId3"/>
                  </a:rPr>
                  <a:t>Funding Opportunities | eGrants (texas.gov)</a:t>
                </a:r>
                <a:endParaRPr lang="en-US" sz="1200" dirty="0">
                  <a:latin typeface="Aptos" panose="020B0004020202020204" pitchFamily="34" charset="0"/>
                </a:endParaRPr>
              </a:p>
              <a:p>
                <a:pPr marL="90806" marR="111761" algn="ctr"/>
                <a:endParaRPr sz="1200" dirty="0">
                  <a:latin typeface="Aptos" panose="020B0004020202020204" pitchFamily="34" charset="0"/>
                  <a:cs typeface="Verdana"/>
                </a:endParaRPr>
              </a:p>
            </p:txBody>
          </p:sp>
          <p:grpSp>
            <p:nvGrpSpPr>
              <p:cNvPr id="8" name="object 5">
                <a:extLst>
                  <a:ext uri="{FF2B5EF4-FFF2-40B4-BE49-F238E27FC236}">
                    <a16:creationId xmlns:a16="http://schemas.microsoft.com/office/drawing/2014/main" id="{544C047D-1530-8405-24DF-321949CFAD57}"/>
                  </a:ext>
                </a:extLst>
              </p:cNvPr>
              <p:cNvGrpSpPr/>
              <p:nvPr/>
            </p:nvGrpSpPr>
            <p:grpSpPr>
              <a:xfrm>
                <a:off x="5691981" y="2841882"/>
                <a:ext cx="283845" cy="279401"/>
                <a:chOff x="5458967" y="2619755"/>
                <a:chExt cx="283845" cy="279400"/>
              </a:xfrm>
            </p:grpSpPr>
            <p:sp>
              <p:nvSpPr>
                <p:cNvPr id="50" name="object 6">
                  <a:extLst>
                    <a:ext uri="{FF2B5EF4-FFF2-40B4-BE49-F238E27FC236}">
                      <a16:creationId xmlns:a16="http://schemas.microsoft.com/office/drawing/2014/main" id="{1E927AB3-E1B2-ED00-F146-E521424A6AE5}"/>
                    </a:ext>
                  </a:extLst>
                </p:cNvPr>
                <p:cNvSpPr/>
                <p:nvPr/>
              </p:nvSpPr>
              <p:spPr>
                <a:xfrm>
                  <a:off x="5465063" y="2625851"/>
                  <a:ext cx="271780" cy="266700"/>
                </a:xfrm>
                <a:custGeom>
                  <a:avLst/>
                  <a:gdLst/>
                  <a:ahLst/>
                  <a:cxnLst/>
                  <a:rect l="l" t="t" r="r" b="b"/>
                  <a:pathLst>
                    <a:path w="271779" h="266700">
                      <a:moveTo>
                        <a:pt x="137922" y="0"/>
                      </a:moveTo>
                      <a:lnTo>
                        <a:pt x="137922" y="66675"/>
                      </a:lnTo>
                      <a:lnTo>
                        <a:pt x="0" y="66675"/>
                      </a:lnTo>
                      <a:lnTo>
                        <a:pt x="0" y="200025"/>
                      </a:lnTo>
                      <a:lnTo>
                        <a:pt x="137922" y="200025"/>
                      </a:lnTo>
                      <a:lnTo>
                        <a:pt x="137922" y="266700"/>
                      </a:lnTo>
                      <a:lnTo>
                        <a:pt x="271272" y="133350"/>
                      </a:lnTo>
                      <a:lnTo>
                        <a:pt x="137922" y="0"/>
                      </a:lnTo>
                      <a:close/>
                    </a:path>
                  </a:pathLst>
                </a:custGeom>
                <a:solidFill>
                  <a:srgbClr val="5B9BD4"/>
                </a:solidFill>
              </p:spPr>
              <p:txBody>
                <a:bodyPr wrap="square" lIns="0" tIns="0" rIns="0" bIns="0" rtlCol="0"/>
                <a:lstStyle/>
                <a:p>
                  <a:endParaRPr sz="1801" dirty="0"/>
                </a:p>
              </p:txBody>
            </p:sp>
            <p:sp>
              <p:nvSpPr>
                <p:cNvPr id="51" name="object 7">
                  <a:extLst>
                    <a:ext uri="{FF2B5EF4-FFF2-40B4-BE49-F238E27FC236}">
                      <a16:creationId xmlns:a16="http://schemas.microsoft.com/office/drawing/2014/main" id="{14209F5F-EEDB-BC83-A3C3-2C6FFA0CBFFB}"/>
                    </a:ext>
                  </a:extLst>
                </p:cNvPr>
                <p:cNvSpPr/>
                <p:nvPr/>
              </p:nvSpPr>
              <p:spPr>
                <a:xfrm>
                  <a:off x="5465063" y="2625851"/>
                  <a:ext cx="271780" cy="266700"/>
                </a:xfrm>
                <a:custGeom>
                  <a:avLst/>
                  <a:gdLst/>
                  <a:ahLst/>
                  <a:cxnLst/>
                  <a:rect l="l" t="t" r="r" b="b"/>
                  <a:pathLst>
                    <a:path w="271779" h="266700">
                      <a:moveTo>
                        <a:pt x="0" y="66675"/>
                      </a:moveTo>
                      <a:lnTo>
                        <a:pt x="137922" y="66675"/>
                      </a:lnTo>
                      <a:lnTo>
                        <a:pt x="137922" y="0"/>
                      </a:lnTo>
                      <a:lnTo>
                        <a:pt x="271272" y="133350"/>
                      </a:lnTo>
                      <a:lnTo>
                        <a:pt x="137922" y="266700"/>
                      </a:lnTo>
                      <a:lnTo>
                        <a:pt x="137922" y="200025"/>
                      </a:lnTo>
                      <a:lnTo>
                        <a:pt x="0" y="200025"/>
                      </a:lnTo>
                      <a:lnTo>
                        <a:pt x="0" y="66675"/>
                      </a:lnTo>
                      <a:close/>
                    </a:path>
                  </a:pathLst>
                </a:custGeom>
                <a:ln w="12192">
                  <a:solidFill>
                    <a:srgbClr val="41709C"/>
                  </a:solidFill>
                </a:ln>
              </p:spPr>
              <p:txBody>
                <a:bodyPr wrap="square" lIns="0" tIns="0" rIns="0" bIns="0" rtlCol="0"/>
                <a:lstStyle/>
                <a:p>
                  <a:endParaRPr sz="1801" dirty="0"/>
                </a:p>
              </p:txBody>
            </p:sp>
          </p:grpSp>
          <p:grpSp>
            <p:nvGrpSpPr>
              <p:cNvPr id="9" name="object 8">
                <a:extLst>
                  <a:ext uri="{FF2B5EF4-FFF2-40B4-BE49-F238E27FC236}">
                    <a16:creationId xmlns:a16="http://schemas.microsoft.com/office/drawing/2014/main" id="{DB872D9A-562B-29BC-1083-5ED4F94F1D63}"/>
                  </a:ext>
                </a:extLst>
              </p:cNvPr>
              <p:cNvGrpSpPr/>
              <p:nvPr/>
            </p:nvGrpSpPr>
            <p:grpSpPr>
              <a:xfrm>
                <a:off x="9059201" y="3762284"/>
                <a:ext cx="280670" cy="283845"/>
                <a:chOff x="8602980" y="4030979"/>
                <a:chExt cx="280670" cy="283845"/>
              </a:xfrm>
            </p:grpSpPr>
            <p:sp>
              <p:nvSpPr>
                <p:cNvPr id="48" name="object 9">
                  <a:extLst>
                    <a:ext uri="{FF2B5EF4-FFF2-40B4-BE49-F238E27FC236}">
                      <a16:creationId xmlns:a16="http://schemas.microsoft.com/office/drawing/2014/main" id="{AC2F61A4-ED2D-C541-DB86-E16C000E0965}"/>
                    </a:ext>
                  </a:extLst>
                </p:cNvPr>
                <p:cNvSpPr/>
                <p:nvPr/>
              </p:nvSpPr>
              <p:spPr>
                <a:xfrm>
                  <a:off x="8609076" y="4037075"/>
                  <a:ext cx="268605" cy="271780"/>
                </a:xfrm>
                <a:custGeom>
                  <a:avLst/>
                  <a:gdLst/>
                  <a:ahLst/>
                  <a:cxnLst/>
                  <a:rect l="l" t="t" r="r" b="b"/>
                  <a:pathLst>
                    <a:path w="268604" h="271779">
                      <a:moveTo>
                        <a:pt x="201168" y="0"/>
                      </a:moveTo>
                      <a:lnTo>
                        <a:pt x="67056" y="0"/>
                      </a:lnTo>
                      <a:lnTo>
                        <a:pt x="67056" y="137160"/>
                      </a:lnTo>
                      <a:lnTo>
                        <a:pt x="0" y="137160"/>
                      </a:lnTo>
                      <a:lnTo>
                        <a:pt x="134112" y="271272"/>
                      </a:lnTo>
                      <a:lnTo>
                        <a:pt x="268224" y="137160"/>
                      </a:lnTo>
                      <a:lnTo>
                        <a:pt x="201168" y="137160"/>
                      </a:lnTo>
                      <a:lnTo>
                        <a:pt x="201168" y="0"/>
                      </a:lnTo>
                      <a:close/>
                    </a:path>
                  </a:pathLst>
                </a:custGeom>
                <a:solidFill>
                  <a:srgbClr val="5B9BD4"/>
                </a:solidFill>
              </p:spPr>
              <p:txBody>
                <a:bodyPr wrap="square" lIns="0" tIns="0" rIns="0" bIns="0" rtlCol="0"/>
                <a:lstStyle/>
                <a:p>
                  <a:endParaRPr sz="1801" dirty="0"/>
                </a:p>
              </p:txBody>
            </p:sp>
            <p:sp>
              <p:nvSpPr>
                <p:cNvPr id="49" name="object 10">
                  <a:extLst>
                    <a:ext uri="{FF2B5EF4-FFF2-40B4-BE49-F238E27FC236}">
                      <a16:creationId xmlns:a16="http://schemas.microsoft.com/office/drawing/2014/main" id="{97799DEA-3B47-68C0-7D4F-A0E7A65DF185}"/>
                    </a:ext>
                  </a:extLst>
                </p:cNvPr>
                <p:cNvSpPr/>
                <p:nvPr/>
              </p:nvSpPr>
              <p:spPr>
                <a:xfrm>
                  <a:off x="8609076" y="4037075"/>
                  <a:ext cx="268605" cy="271780"/>
                </a:xfrm>
                <a:custGeom>
                  <a:avLst/>
                  <a:gdLst/>
                  <a:ahLst/>
                  <a:cxnLst/>
                  <a:rect l="l" t="t" r="r" b="b"/>
                  <a:pathLst>
                    <a:path w="268604" h="271779">
                      <a:moveTo>
                        <a:pt x="201168" y="0"/>
                      </a:moveTo>
                      <a:lnTo>
                        <a:pt x="201168" y="137160"/>
                      </a:lnTo>
                      <a:lnTo>
                        <a:pt x="268224" y="137160"/>
                      </a:lnTo>
                      <a:lnTo>
                        <a:pt x="134112" y="271272"/>
                      </a:lnTo>
                      <a:lnTo>
                        <a:pt x="0" y="137160"/>
                      </a:lnTo>
                      <a:lnTo>
                        <a:pt x="67056" y="137160"/>
                      </a:lnTo>
                      <a:lnTo>
                        <a:pt x="67056" y="0"/>
                      </a:lnTo>
                      <a:lnTo>
                        <a:pt x="201168" y="0"/>
                      </a:lnTo>
                      <a:close/>
                    </a:path>
                  </a:pathLst>
                </a:custGeom>
                <a:ln w="12192">
                  <a:solidFill>
                    <a:srgbClr val="41709C"/>
                  </a:solidFill>
                </a:ln>
              </p:spPr>
              <p:txBody>
                <a:bodyPr wrap="square" lIns="0" tIns="0" rIns="0" bIns="0" rtlCol="0"/>
                <a:lstStyle/>
                <a:p>
                  <a:endParaRPr sz="1801" dirty="0"/>
                </a:p>
              </p:txBody>
            </p:sp>
          </p:grpSp>
          <p:grpSp>
            <p:nvGrpSpPr>
              <p:cNvPr id="35" name="object 11">
                <a:extLst>
                  <a:ext uri="{FF2B5EF4-FFF2-40B4-BE49-F238E27FC236}">
                    <a16:creationId xmlns:a16="http://schemas.microsoft.com/office/drawing/2014/main" id="{935858D7-114D-3227-6EA8-F124F7E237F5}"/>
                  </a:ext>
                </a:extLst>
              </p:cNvPr>
              <p:cNvGrpSpPr/>
              <p:nvPr/>
            </p:nvGrpSpPr>
            <p:grpSpPr>
              <a:xfrm>
                <a:off x="1219867" y="2068956"/>
                <a:ext cx="4375340" cy="2212260"/>
                <a:chOff x="342900" y="1560576"/>
                <a:chExt cx="4965192" cy="2663951"/>
              </a:xfrm>
            </p:grpSpPr>
            <p:pic>
              <p:nvPicPr>
                <p:cNvPr id="46" name="object 12">
                  <a:extLst>
                    <a:ext uri="{FF2B5EF4-FFF2-40B4-BE49-F238E27FC236}">
                      <a16:creationId xmlns:a16="http://schemas.microsoft.com/office/drawing/2014/main" id="{86CA9695-396D-3C98-47C3-6C7EF9BED7B2}"/>
                    </a:ext>
                  </a:extLst>
                </p:cNvPr>
                <p:cNvPicPr/>
                <p:nvPr/>
              </p:nvPicPr>
              <p:blipFill>
                <a:blip r:embed="rId4" cstate="print"/>
                <a:stretch>
                  <a:fillRect/>
                </a:stretch>
              </p:blipFill>
              <p:spPr>
                <a:xfrm>
                  <a:off x="342900" y="1560576"/>
                  <a:ext cx="4965192" cy="2663951"/>
                </a:xfrm>
                <a:prstGeom prst="rect">
                  <a:avLst/>
                </a:prstGeom>
              </p:spPr>
            </p:pic>
            <p:pic>
              <p:nvPicPr>
                <p:cNvPr id="47" name="object 13">
                  <a:extLst>
                    <a:ext uri="{FF2B5EF4-FFF2-40B4-BE49-F238E27FC236}">
                      <a16:creationId xmlns:a16="http://schemas.microsoft.com/office/drawing/2014/main" id="{2F41497A-3580-59C4-C15F-A4ABB8C62712}"/>
                    </a:ext>
                  </a:extLst>
                </p:cNvPr>
                <p:cNvPicPr/>
                <p:nvPr/>
              </p:nvPicPr>
              <p:blipFill>
                <a:blip r:embed="rId5" cstate="print"/>
                <a:stretch>
                  <a:fillRect/>
                </a:stretch>
              </p:blipFill>
              <p:spPr>
                <a:xfrm>
                  <a:off x="4306056" y="3706572"/>
                  <a:ext cx="137673" cy="141822"/>
                </a:xfrm>
                <a:prstGeom prst="rect">
                  <a:avLst/>
                </a:prstGeom>
              </p:spPr>
            </p:pic>
          </p:grpSp>
          <p:pic>
            <p:nvPicPr>
              <p:cNvPr id="36" name="object 17">
                <a:extLst>
                  <a:ext uri="{FF2B5EF4-FFF2-40B4-BE49-F238E27FC236}">
                    <a16:creationId xmlns:a16="http://schemas.microsoft.com/office/drawing/2014/main" id="{BF260582-D16C-B54D-B28E-3BD8DA5D874D}"/>
                  </a:ext>
                </a:extLst>
              </p:cNvPr>
              <p:cNvPicPr/>
              <p:nvPr/>
            </p:nvPicPr>
            <p:blipFill>
              <a:blip r:embed="rId6" cstate="print"/>
              <a:stretch>
                <a:fillRect/>
              </a:stretch>
            </p:blipFill>
            <p:spPr>
              <a:xfrm>
                <a:off x="6066643" y="2063858"/>
                <a:ext cx="4214139" cy="1447534"/>
              </a:xfrm>
              <a:prstGeom prst="rect">
                <a:avLst/>
              </a:prstGeom>
            </p:spPr>
          </p:pic>
          <p:pic>
            <p:nvPicPr>
              <p:cNvPr id="37" name="Picture 36">
                <a:extLst>
                  <a:ext uri="{FF2B5EF4-FFF2-40B4-BE49-F238E27FC236}">
                    <a16:creationId xmlns:a16="http://schemas.microsoft.com/office/drawing/2014/main" id="{9E9B55CC-D3F3-A6B0-650C-877D62F68E6A}"/>
                  </a:ext>
                </a:extLst>
              </p:cNvPr>
              <p:cNvPicPr>
                <a:picLocks noChangeAspect="1"/>
              </p:cNvPicPr>
              <p:nvPr/>
            </p:nvPicPr>
            <p:blipFill>
              <a:blip r:embed="rId7"/>
              <a:stretch>
                <a:fillRect/>
              </a:stretch>
            </p:blipFill>
            <p:spPr>
              <a:xfrm>
                <a:off x="8236851" y="2784872"/>
                <a:ext cx="2043931" cy="704178"/>
              </a:xfrm>
              <a:prstGeom prst="rect">
                <a:avLst/>
              </a:prstGeom>
            </p:spPr>
          </p:pic>
          <p:pic>
            <p:nvPicPr>
              <p:cNvPr id="38" name="Picture 37">
                <a:extLst>
                  <a:ext uri="{FF2B5EF4-FFF2-40B4-BE49-F238E27FC236}">
                    <a16:creationId xmlns:a16="http://schemas.microsoft.com/office/drawing/2014/main" id="{BD3D4C06-A020-4CD1-6389-97EAC9354F7B}"/>
                  </a:ext>
                </a:extLst>
              </p:cNvPr>
              <p:cNvPicPr>
                <a:picLocks noChangeAspect="1"/>
              </p:cNvPicPr>
              <p:nvPr/>
            </p:nvPicPr>
            <p:blipFill>
              <a:blip r:embed="rId8"/>
              <a:stretch>
                <a:fillRect/>
              </a:stretch>
            </p:blipFill>
            <p:spPr>
              <a:xfrm>
                <a:off x="6112096" y="2392057"/>
                <a:ext cx="2125283" cy="1655171"/>
              </a:xfrm>
              <a:prstGeom prst="rect">
                <a:avLst/>
              </a:prstGeom>
            </p:spPr>
          </p:pic>
          <p:pic>
            <p:nvPicPr>
              <p:cNvPr id="39" name="Picture 38">
                <a:extLst>
                  <a:ext uri="{FF2B5EF4-FFF2-40B4-BE49-F238E27FC236}">
                    <a16:creationId xmlns:a16="http://schemas.microsoft.com/office/drawing/2014/main" id="{188570AD-5B50-7036-4BA8-C03B2429AF1D}"/>
                  </a:ext>
                </a:extLst>
              </p:cNvPr>
              <p:cNvPicPr>
                <a:picLocks noChangeAspect="1"/>
              </p:cNvPicPr>
              <p:nvPr/>
            </p:nvPicPr>
            <p:blipFill>
              <a:blip r:embed="rId9"/>
              <a:stretch>
                <a:fillRect/>
              </a:stretch>
            </p:blipFill>
            <p:spPr>
              <a:xfrm>
                <a:off x="6066644" y="4129152"/>
                <a:ext cx="5127350" cy="1270608"/>
              </a:xfrm>
              <a:prstGeom prst="rect">
                <a:avLst/>
              </a:prstGeom>
            </p:spPr>
          </p:pic>
          <p:sp>
            <p:nvSpPr>
              <p:cNvPr id="40" name="Oval 39">
                <a:extLst>
                  <a:ext uri="{FF2B5EF4-FFF2-40B4-BE49-F238E27FC236}">
                    <a16:creationId xmlns:a16="http://schemas.microsoft.com/office/drawing/2014/main" id="{D92E3C33-D811-CFAA-40B3-F5F990D517BB}"/>
                  </a:ext>
                </a:extLst>
              </p:cNvPr>
              <p:cNvSpPr/>
              <p:nvPr/>
            </p:nvSpPr>
            <p:spPr>
              <a:xfrm rot="10800000" flipH="1" flipV="1">
                <a:off x="8520810" y="2364256"/>
                <a:ext cx="139303" cy="120219"/>
              </a:xfrm>
              <a:prstGeom prst="ellipse">
                <a:avLst/>
              </a:prstGeom>
              <a:solidFill>
                <a:srgbClr val="FF0000"/>
              </a:solid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t>3</a:t>
                </a:r>
              </a:p>
            </p:txBody>
          </p:sp>
          <p:sp>
            <p:nvSpPr>
              <p:cNvPr id="41" name="Oval 40">
                <a:extLst>
                  <a:ext uri="{FF2B5EF4-FFF2-40B4-BE49-F238E27FC236}">
                    <a16:creationId xmlns:a16="http://schemas.microsoft.com/office/drawing/2014/main" id="{6DF95820-3FE3-ADBA-0525-B89B33574B25}"/>
                  </a:ext>
                </a:extLst>
              </p:cNvPr>
              <p:cNvSpPr/>
              <p:nvPr/>
            </p:nvSpPr>
            <p:spPr>
              <a:xfrm rot="10800000" flipH="1" flipV="1">
                <a:off x="2965054" y="2331924"/>
                <a:ext cx="139303" cy="120219"/>
              </a:xfrm>
              <a:prstGeom prst="ellipse">
                <a:avLst/>
              </a:prstGeom>
              <a:solidFill>
                <a:srgbClr val="FF0000"/>
              </a:solid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t>1</a:t>
                </a:r>
              </a:p>
            </p:txBody>
          </p:sp>
          <p:sp>
            <p:nvSpPr>
              <p:cNvPr id="42" name="Oval 41">
                <a:extLst>
                  <a:ext uri="{FF2B5EF4-FFF2-40B4-BE49-F238E27FC236}">
                    <a16:creationId xmlns:a16="http://schemas.microsoft.com/office/drawing/2014/main" id="{42C8D82A-7E83-9686-A7EF-DFDE12049718}"/>
                  </a:ext>
                </a:extLst>
              </p:cNvPr>
              <p:cNvSpPr/>
              <p:nvPr/>
            </p:nvSpPr>
            <p:spPr>
              <a:xfrm rot="10800000" flipH="1" flipV="1">
                <a:off x="3255566" y="3001063"/>
                <a:ext cx="139303" cy="120219"/>
              </a:xfrm>
              <a:prstGeom prst="ellipse">
                <a:avLst/>
              </a:prstGeom>
              <a:solidFill>
                <a:srgbClr val="FF0000"/>
              </a:solid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t>2</a:t>
                </a:r>
              </a:p>
            </p:txBody>
          </p:sp>
          <p:sp>
            <p:nvSpPr>
              <p:cNvPr id="43" name="Oval 42">
                <a:extLst>
                  <a:ext uri="{FF2B5EF4-FFF2-40B4-BE49-F238E27FC236}">
                    <a16:creationId xmlns:a16="http://schemas.microsoft.com/office/drawing/2014/main" id="{149C5EBF-9DFB-0ED2-04AE-D52B2B658B0E}"/>
                  </a:ext>
                </a:extLst>
              </p:cNvPr>
              <p:cNvSpPr/>
              <p:nvPr/>
            </p:nvSpPr>
            <p:spPr>
              <a:xfrm rot="10800000" flipH="1" flipV="1">
                <a:off x="9622930" y="4473930"/>
                <a:ext cx="139303" cy="120219"/>
              </a:xfrm>
              <a:prstGeom prst="ellipse">
                <a:avLst/>
              </a:prstGeom>
              <a:solidFill>
                <a:srgbClr val="FF0000"/>
              </a:solid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t>4</a:t>
                </a:r>
              </a:p>
            </p:txBody>
          </p:sp>
          <p:sp>
            <p:nvSpPr>
              <p:cNvPr id="44" name="TextBox 43">
                <a:extLst>
                  <a:ext uri="{FF2B5EF4-FFF2-40B4-BE49-F238E27FC236}">
                    <a16:creationId xmlns:a16="http://schemas.microsoft.com/office/drawing/2014/main" id="{EFB7097A-337F-0FD8-C07B-AACACE844E11}"/>
                  </a:ext>
                </a:extLst>
              </p:cNvPr>
              <p:cNvSpPr txBox="1"/>
              <p:nvPr/>
            </p:nvSpPr>
            <p:spPr>
              <a:xfrm>
                <a:off x="6227511" y="5519677"/>
                <a:ext cx="1308034" cy="338554"/>
              </a:xfrm>
              <a:prstGeom prst="rect">
                <a:avLst/>
              </a:prstGeom>
              <a:solidFill>
                <a:schemeClr val="bg1"/>
              </a:solidFill>
              <a:ln>
                <a:solidFill>
                  <a:srgbClr val="FF0000"/>
                </a:solidFill>
              </a:ln>
            </p:spPr>
            <p:txBody>
              <a:bodyPr wrap="square" rtlCol="0">
                <a:spAutoFit/>
              </a:bodyPr>
              <a:lstStyle/>
              <a:p>
                <a:pPr algn="ctr"/>
                <a:r>
                  <a:rPr lang="en-US" sz="800" b="1" dirty="0">
                    <a:latin typeface="Aptos" panose="020B0004020202020204" pitchFamily="34" charset="0"/>
                  </a:rPr>
                  <a:t>Click “Search for Funding Opportunities”</a:t>
                </a:r>
              </a:p>
            </p:txBody>
          </p:sp>
          <p:sp>
            <p:nvSpPr>
              <p:cNvPr id="45" name="Oval 44">
                <a:extLst>
                  <a:ext uri="{FF2B5EF4-FFF2-40B4-BE49-F238E27FC236}">
                    <a16:creationId xmlns:a16="http://schemas.microsoft.com/office/drawing/2014/main" id="{82267FE7-2CDB-A9C9-5242-0379ACD939E6}"/>
                  </a:ext>
                </a:extLst>
              </p:cNvPr>
              <p:cNvSpPr/>
              <p:nvPr/>
            </p:nvSpPr>
            <p:spPr>
              <a:xfrm rot="10800000" flipH="1" flipV="1">
                <a:off x="6154479" y="5453957"/>
                <a:ext cx="139303" cy="120219"/>
              </a:xfrm>
              <a:prstGeom prst="ellipse">
                <a:avLst/>
              </a:prstGeom>
              <a:solidFill>
                <a:srgbClr val="FF0000"/>
              </a:solid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t>5</a:t>
                </a:r>
              </a:p>
            </p:txBody>
          </p:sp>
        </p:grpSp>
      </p:grpSp>
    </p:spTree>
    <p:extLst>
      <p:ext uri="{BB962C8B-B14F-4D97-AF65-F5344CB8AC3E}">
        <p14:creationId xmlns:p14="http://schemas.microsoft.com/office/powerpoint/2010/main" val="5061263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7" name="Group 6">
            <a:extLst>
              <a:ext uri="{FF2B5EF4-FFF2-40B4-BE49-F238E27FC236}">
                <a16:creationId xmlns:a16="http://schemas.microsoft.com/office/drawing/2014/main" id="{57BE95F2-5D8E-007A-D5CC-EF92EB855E92}"/>
              </a:ext>
            </a:extLst>
          </p:cNvPr>
          <p:cNvGrpSpPr/>
          <p:nvPr/>
        </p:nvGrpSpPr>
        <p:grpSpPr>
          <a:xfrm>
            <a:off x="1082413" y="1744983"/>
            <a:ext cx="10043852" cy="4067532"/>
            <a:chOff x="1082413" y="1744983"/>
            <a:chExt cx="10043852" cy="4067532"/>
          </a:xfrm>
        </p:grpSpPr>
        <p:sp>
          <p:nvSpPr>
            <p:cNvPr id="2" name="object 3">
              <a:extLst>
                <a:ext uri="{FF2B5EF4-FFF2-40B4-BE49-F238E27FC236}">
                  <a16:creationId xmlns:a16="http://schemas.microsoft.com/office/drawing/2014/main" id="{C096A1D8-2E3F-B56A-506A-319CE93AD25B}"/>
                </a:ext>
              </a:extLst>
            </p:cNvPr>
            <p:cNvSpPr/>
            <p:nvPr/>
          </p:nvSpPr>
          <p:spPr>
            <a:xfrm>
              <a:off x="1082413" y="1754352"/>
              <a:ext cx="10027171" cy="473849"/>
            </a:xfrm>
            <a:custGeom>
              <a:avLst/>
              <a:gdLst/>
              <a:ahLst/>
              <a:cxnLst/>
              <a:rect l="l" t="t" r="r" b="b"/>
              <a:pathLst>
                <a:path w="3683634" h="1815464">
                  <a:moveTo>
                    <a:pt x="3683507" y="0"/>
                  </a:moveTo>
                  <a:lnTo>
                    <a:pt x="0" y="0"/>
                  </a:lnTo>
                  <a:lnTo>
                    <a:pt x="0" y="1815083"/>
                  </a:lnTo>
                  <a:lnTo>
                    <a:pt x="3683507" y="1815083"/>
                  </a:lnTo>
                  <a:lnTo>
                    <a:pt x="3683507" y="0"/>
                  </a:lnTo>
                  <a:close/>
                </a:path>
              </a:pathLst>
            </a:custGeom>
            <a:solidFill>
              <a:srgbClr val="FFFFFF"/>
            </a:solidFill>
          </p:spPr>
          <p:txBody>
            <a:bodyPr wrap="square" lIns="0" tIns="0" rIns="0" bIns="0" rtlCol="0"/>
            <a:lstStyle/>
            <a:p>
              <a:endParaRPr sz="1801" dirty="0"/>
            </a:p>
          </p:txBody>
        </p:sp>
        <p:sp>
          <p:nvSpPr>
            <p:cNvPr id="3" name="object 4">
              <a:extLst>
                <a:ext uri="{FF2B5EF4-FFF2-40B4-BE49-F238E27FC236}">
                  <a16:creationId xmlns:a16="http://schemas.microsoft.com/office/drawing/2014/main" id="{154752FE-B080-1D84-8FA1-35EC6CACFC0F}"/>
                </a:ext>
              </a:extLst>
            </p:cNvPr>
            <p:cNvSpPr txBox="1"/>
            <p:nvPr/>
          </p:nvSpPr>
          <p:spPr>
            <a:xfrm>
              <a:off x="1082414" y="1744983"/>
              <a:ext cx="10043851" cy="512321"/>
            </a:xfrm>
            <a:prstGeom prst="rect">
              <a:avLst/>
            </a:prstGeom>
            <a:ln w="19811">
              <a:solidFill>
                <a:srgbClr val="000000"/>
              </a:solidFill>
            </a:ln>
          </p:spPr>
          <p:txBody>
            <a:bodyPr vert="horz" wrap="square" lIns="0" tIns="42546" rIns="0" bIns="0" rtlCol="0">
              <a:spAutoFit/>
            </a:bodyPr>
            <a:lstStyle/>
            <a:p>
              <a:pPr marL="89535" marR="86997" indent="356239">
                <a:spcBef>
                  <a:spcPts val="334"/>
                </a:spcBef>
              </a:pPr>
              <a:r>
                <a:rPr sz="1400" dirty="0">
                  <a:latin typeface="Aptos" panose="020B0004020202020204" pitchFamily="34" charset="0"/>
                  <a:cs typeface="Verdana"/>
                </a:rPr>
                <a:t>If</a:t>
              </a:r>
              <a:r>
                <a:rPr sz="1400" spc="-60" dirty="0">
                  <a:latin typeface="Aptos" panose="020B0004020202020204" pitchFamily="34" charset="0"/>
                  <a:cs typeface="Verdana"/>
                </a:rPr>
                <a:t> </a:t>
              </a:r>
              <a:r>
                <a:rPr sz="1400" dirty="0">
                  <a:latin typeface="Aptos" panose="020B0004020202020204" pitchFamily="34" charset="0"/>
                  <a:cs typeface="Verdana"/>
                </a:rPr>
                <a:t>no</a:t>
              </a:r>
              <a:r>
                <a:rPr sz="1400" spc="-36" dirty="0">
                  <a:latin typeface="Aptos" panose="020B0004020202020204" pitchFamily="34" charset="0"/>
                  <a:cs typeface="Verdana"/>
                </a:rPr>
                <a:t> </a:t>
              </a:r>
              <a:r>
                <a:rPr sz="1400" dirty="0">
                  <a:latin typeface="Aptos" panose="020B0004020202020204" pitchFamily="34" charset="0"/>
                  <a:cs typeface="Verdana"/>
                </a:rPr>
                <a:t>grant</a:t>
              </a:r>
              <a:r>
                <a:rPr sz="1400" spc="-44" dirty="0">
                  <a:latin typeface="Aptos" panose="020B0004020202020204" pitchFamily="34" charset="0"/>
                  <a:cs typeface="Verdana"/>
                </a:rPr>
                <a:t> </a:t>
              </a:r>
              <a:r>
                <a:rPr sz="1400" dirty="0">
                  <a:latin typeface="Aptos" panose="020B0004020202020204" pitchFamily="34" charset="0"/>
                  <a:cs typeface="Verdana"/>
                </a:rPr>
                <a:t>programs</a:t>
              </a:r>
              <a:r>
                <a:rPr sz="1400" spc="-25" dirty="0">
                  <a:latin typeface="Aptos" panose="020B0004020202020204" pitchFamily="34" charset="0"/>
                  <a:cs typeface="Verdana"/>
                </a:rPr>
                <a:t> </a:t>
              </a:r>
              <a:r>
                <a:rPr sz="1400" spc="-11" dirty="0">
                  <a:latin typeface="Aptos" panose="020B0004020202020204" pitchFamily="34" charset="0"/>
                  <a:cs typeface="Verdana"/>
                </a:rPr>
                <a:t>display, </a:t>
              </a:r>
              <a:r>
                <a:rPr sz="1400" dirty="0">
                  <a:latin typeface="Aptos" panose="020B0004020202020204" pitchFamily="34" charset="0"/>
                  <a:cs typeface="Verdana"/>
                </a:rPr>
                <a:t>click</a:t>
              </a:r>
              <a:r>
                <a:rPr sz="1400" spc="-14" dirty="0">
                  <a:latin typeface="Aptos" panose="020B0004020202020204" pitchFamily="34" charset="0"/>
                  <a:cs typeface="Verdana"/>
                </a:rPr>
                <a:t> </a:t>
              </a:r>
              <a:r>
                <a:rPr lang="en-US" sz="1400" spc="-14" dirty="0">
                  <a:latin typeface="Aptos" panose="020B0004020202020204" pitchFamily="34" charset="0"/>
                  <a:cs typeface="Verdana"/>
                </a:rPr>
                <a:t>"</a:t>
              </a:r>
              <a:r>
                <a:rPr sz="1400" dirty="0">
                  <a:latin typeface="Aptos" panose="020B0004020202020204" pitchFamily="34" charset="0"/>
                  <a:cs typeface="Verdana"/>
                </a:rPr>
                <a:t>Clear</a:t>
              </a:r>
              <a:r>
                <a:rPr sz="1400" spc="-44" dirty="0">
                  <a:latin typeface="Aptos" panose="020B0004020202020204" pitchFamily="34" charset="0"/>
                  <a:cs typeface="Verdana"/>
                </a:rPr>
                <a:t> </a:t>
              </a:r>
              <a:r>
                <a:rPr sz="1400" dirty="0">
                  <a:latin typeface="Aptos" panose="020B0004020202020204" pitchFamily="34" charset="0"/>
                  <a:cs typeface="Verdana"/>
                </a:rPr>
                <a:t>Search</a:t>
              </a:r>
              <a:r>
                <a:rPr sz="1400" spc="-14" dirty="0">
                  <a:latin typeface="Aptos" panose="020B0004020202020204" pitchFamily="34" charset="0"/>
                  <a:cs typeface="Verdana"/>
                </a:rPr>
                <a:t> </a:t>
              </a:r>
              <a:r>
                <a:rPr sz="1400" dirty="0">
                  <a:latin typeface="Aptos" panose="020B0004020202020204" pitchFamily="34" charset="0"/>
                  <a:cs typeface="Verdana"/>
                </a:rPr>
                <a:t>Criteria</a:t>
              </a:r>
              <a:r>
                <a:rPr lang="en-US" sz="1400" dirty="0">
                  <a:latin typeface="Aptos" panose="020B0004020202020204" pitchFamily="34" charset="0"/>
                  <a:cs typeface="Verdana"/>
                </a:rPr>
                <a:t>"</a:t>
              </a:r>
              <a:r>
                <a:rPr sz="1400" spc="-30" dirty="0">
                  <a:latin typeface="Aptos" panose="020B0004020202020204" pitchFamily="34" charset="0"/>
                  <a:cs typeface="Verdana"/>
                </a:rPr>
                <a:t> </a:t>
              </a:r>
              <a:r>
                <a:rPr sz="1400" dirty="0">
                  <a:latin typeface="Aptos" panose="020B0004020202020204" pitchFamily="34" charset="0"/>
                  <a:cs typeface="Verdana"/>
                </a:rPr>
                <a:t>and</a:t>
              </a:r>
              <a:r>
                <a:rPr sz="1400" spc="-36" dirty="0">
                  <a:latin typeface="Aptos" panose="020B0004020202020204" pitchFamily="34" charset="0"/>
                  <a:cs typeface="Verdana"/>
                </a:rPr>
                <a:t> </a:t>
              </a:r>
              <a:r>
                <a:rPr sz="1400" spc="-25" dirty="0">
                  <a:latin typeface="Aptos" panose="020B0004020202020204" pitchFamily="34" charset="0"/>
                  <a:cs typeface="Verdana"/>
                </a:rPr>
                <a:t>try </a:t>
              </a:r>
              <a:r>
                <a:rPr sz="1400" dirty="0">
                  <a:latin typeface="Aptos" panose="020B0004020202020204" pitchFamily="34" charset="0"/>
                  <a:cs typeface="Verdana"/>
                </a:rPr>
                <a:t>different</a:t>
              </a:r>
              <a:r>
                <a:rPr sz="1400" spc="-60" dirty="0">
                  <a:latin typeface="Aptos" panose="020B0004020202020204" pitchFamily="34" charset="0"/>
                  <a:cs typeface="Verdana"/>
                </a:rPr>
                <a:t> </a:t>
              </a:r>
              <a:r>
                <a:rPr sz="1400" dirty="0">
                  <a:latin typeface="Aptos" panose="020B0004020202020204" pitchFamily="34" charset="0"/>
                  <a:cs typeface="Verdana"/>
                </a:rPr>
                <a:t>selections</a:t>
              </a:r>
              <a:r>
                <a:rPr sz="1400" spc="-11" dirty="0">
                  <a:latin typeface="Aptos" panose="020B0004020202020204" pitchFamily="34" charset="0"/>
                  <a:cs typeface="Verdana"/>
                </a:rPr>
                <a:t> </a:t>
              </a:r>
              <a:r>
                <a:rPr sz="1400" dirty="0">
                  <a:latin typeface="Aptos" panose="020B0004020202020204" pitchFamily="34" charset="0"/>
                  <a:cs typeface="Verdana"/>
                </a:rPr>
                <a:t>on</a:t>
              </a:r>
              <a:r>
                <a:rPr sz="1400" spc="-66" dirty="0">
                  <a:latin typeface="Aptos" panose="020B0004020202020204" pitchFamily="34" charset="0"/>
                  <a:cs typeface="Verdana"/>
                </a:rPr>
                <a:t> </a:t>
              </a:r>
              <a:r>
                <a:rPr sz="1400" dirty="0">
                  <a:latin typeface="Aptos" panose="020B0004020202020204" pitchFamily="34" charset="0"/>
                  <a:cs typeface="Verdana"/>
                </a:rPr>
                <a:t>the</a:t>
              </a:r>
              <a:r>
                <a:rPr sz="1400" spc="-50" dirty="0">
                  <a:latin typeface="Aptos" panose="020B0004020202020204" pitchFamily="34" charset="0"/>
                  <a:cs typeface="Verdana"/>
                </a:rPr>
                <a:t> </a:t>
              </a:r>
              <a:r>
                <a:rPr sz="1400" spc="-11" dirty="0">
                  <a:latin typeface="Aptos" panose="020B0004020202020204" pitchFamily="34" charset="0"/>
                  <a:cs typeface="Verdana"/>
                </a:rPr>
                <a:t>“Type </a:t>
              </a:r>
              <a:r>
                <a:rPr sz="1400" dirty="0">
                  <a:latin typeface="Aptos" panose="020B0004020202020204" pitchFamily="34" charset="0"/>
                  <a:cs typeface="Verdana"/>
                </a:rPr>
                <a:t>of</a:t>
              </a:r>
              <a:r>
                <a:rPr sz="1400" spc="-60" dirty="0">
                  <a:latin typeface="Aptos" panose="020B0004020202020204" pitchFamily="34" charset="0"/>
                  <a:cs typeface="Verdana"/>
                </a:rPr>
                <a:t> </a:t>
              </a:r>
              <a:r>
                <a:rPr sz="1400" dirty="0">
                  <a:latin typeface="Aptos" panose="020B0004020202020204" pitchFamily="34" charset="0"/>
                  <a:cs typeface="Verdana"/>
                </a:rPr>
                <a:t>Project”</a:t>
              </a:r>
              <a:r>
                <a:rPr sz="1400" spc="-44" dirty="0">
                  <a:latin typeface="Aptos" panose="020B0004020202020204" pitchFamily="34" charset="0"/>
                  <a:cs typeface="Verdana"/>
                </a:rPr>
                <a:t> </a:t>
              </a:r>
              <a:r>
                <a:rPr sz="1400" dirty="0">
                  <a:latin typeface="Aptos" panose="020B0004020202020204" pitchFamily="34" charset="0"/>
                  <a:cs typeface="Verdana"/>
                </a:rPr>
                <a:t>categories.</a:t>
              </a:r>
              <a:endParaRPr lang="en-US" sz="1400" spc="-11" dirty="0">
                <a:latin typeface="Aptos" panose="020B0004020202020204" pitchFamily="34" charset="0"/>
                <a:cs typeface="Verdana"/>
              </a:endParaRPr>
            </a:p>
            <a:p>
              <a:pPr marL="89535" marR="86997" indent="356239">
                <a:spcBef>
                  <a:spcPts val="334"/>
                </a:spcBef>
              </a:pPr>
              <a:r>
                <a:rPr sz="1400" spc="-20" dirty="0">
                  <a:latin typeface="Aptos" panose="020B0004020202020204" pitchFamily="34" charset="0"/>
                  <a:cs typeface="Verdana"/>
                </a:rPr>
                <a:t>Also, </a:t>
              </a:r>
              <a:r>
                <a:rPr sz="1400" dirty="0">
                  <a:latin typeface="Aptos" panose="020B0004020202020204" pitchFamily="34" charset="0"/>
                  <a:cs typeface="Verdana"/>
                </a:rPr>
                <a:t>review</a:t>
              </a:r>
              <a:r>
                <a:rPr sz="1400" spc="-25" dirty="0">
                  <a:latin typeface="Aptos" panose="020B0004020202020204" pitchFamily="34" charset="0"/>
                  <a:cs typeface="Verdana"/>
                </a:rPr>
                <a:t> </a:t>
              </a:r>
              <a:r>
                <a:rPr sz="1400" dirty="0">
                  <a:latin typeface="Aptos" panose="020B0004020202020204" pitchFamily="34" charset="0"/>
                  <a:cs typeface="Verdana"/>
                </a:rPr>
                <a:t>the</a:t>
              </a:r>
              <a:r>
                <a:rPr sz="1400" spc="-30" dirty="0">
                  <a:latin typeface="Aptos" panose="020B0004020202020204" pitchFamily="34" charset="0"/>
                  <a:cs typeface="Verdana"/>
                </a:rPr>
                <a:t> </a:t>
              </a:r>
              <a:r>
                <a:rPr sz="1400" spc="-11" dirty="0">
                  <a:latin typeface="Aptos" panose="020B0004020202020204" pitchFamily="34" charset="0"/>
                  <a:cs typeface="Verdana"/>
                </a:rPr>
                <a:t>Funding </a:t>
              </a:r>
              <a:r>
                <a:rPr sz="1400" dirty="0">
                  <a:latin typeface="Aptos" panose="020B0004020202020204" pitchFamily="34" charset="0"/>
                  <a:cs typeface="Verdana"/>
                </a:rPr>
                <a:t>Announcement</a:t>
              </a:r>
              <a:r>
                <a:rPr sz="1400" spc="-20" dirty="0">
                  <a:latin typeface="Aptos" panose="020B0004020202020204" pitchFamily="34" charset="0"/>
                  <a:cs typeface="Verdana"/>
                </a:rPr>
                <a:t> </a:t>
              </a:r>
              <a:r>
                <a:rPr sz="1400" dirty="0">
                  <a:latin typeface="Aptos" panose="020B0004020202020204" pitchFamily="34" charset="0"/>
                  <a:cs typeface="Verdana"/>
                </a:rPr>
                <a:t>to</a:t>
              </a:r>
              <a:r>
                <a:rPr sz="1400" spc="-66" dirty="0">
                  <a:latin typeface="Aptos" panose="020B0004020202020204" pitchFamily="34" charset="0"/>
                  <a:cs typeface="Verdana"/>
                </a:rPr>
                <a:t> </a:t>
              </a:r>
              <a:r>
                <a:rPr sz="1400" dirty="0">
                  <a:latin typeface="Aptos" panose="020B0004020202020204" pitchFamily="34" charset="0"/>
                  <a:cs typeface="Verdana"/>
                </a:rPr>
                <a:t>verify</a:t>
              </a:r>
              <a:r>
                <a:rPr sz="1400" spc="-55" dirty="0">
                  <a:latin typeface="Aptos" panose="020B0004020202020204" pitchFamily="34" charset="0"/>
                  <a:cs typeface="Verdana"/>
                </a:rPr>
                <a:t> </a:t>
              </a:r>
              <a:r>
                <a:rPr sz="1400" spc="-25" dirty="0">
                  <a:latin typeface="Aptos" panose="020B0004020202020204" pitchFamily="34" charset="0"/>
                  <a:cs typeface="Verdana"/>
                </a:rPr>
                <a:t>the </a:t>
              </a:r>
              <a:r>
                <a:rPr sz="1400" dirty="0">
                  <a:latin typeface="Aptos" panose="020B0004020202020204" pitchFamily="34" charset="0"/>
                  <a:cs typeface="Verdana"/>
                </a:rPr>
                <a:t>program</a:t>
              </a:r>
              <a:r>
                <a:rPr sz="1400" spc="-44" dirty="0">
                  <a:latin typeface="Aptos" panose="020B0004020202020204" pitchFamily="34" charset="0"/>
                  <a:cs typeface="Verdana"/>
                </a:rPr>
                <a:t> </a:t>
              </a:r>
              <a:r>
                <a:rPr sz="1400" dirty="0">
                  <a:latin typeface="Aptos" panose="020B0004020202020204" pitchFamily="34" charset="0"/>
                  <a:cs typeface="Verdana"/>
                </a:rPr>
                <a:t>sought</a:t>
              </a:r>
              <a:r>
                <a:rPr sz="1400" spc="-41" dirty="0">
                  <a:latin typeface="Aptos" panose="020B0004020202020204" pitchFamily="34" charset="0"/>
                  <a:cs typeface="Verdana"/>
                </a:rPr>
                <a:t> </a:t>
              </a:r>
              <a:r>
                <a:rPr sz="1400" dirty="0">
                  <a:latin typeface="Aptos" panose="020B0004020202020204" pitchFamily="34" charset="0"/>
                  <a:cs typeface="Verdana"/>
                </a:rPr>
                <a:t>is</a:t>
              </a:r>
              <a:r>
                <a:rPr sz="1400" spc="-55" dirty="0">
                  <a:latin typeface="Aptos" panose="020B0004020202020204" pitchFamily="34" charset="0"/>
                  <a:cs typeface="Verdana"/>
                </a:rPr>
                <a:t> </a:t>
              </a:r>
              <a:r>
                <a:rPr sz="1400" dirty="0">
                  <a:latin typeface="Aptos" panose="020B0004020202020204" pitchFamily="34" charset="0"/>
                  <a:cs typeface="Verdana"/>
                </a:rPr>
                <a:t>currently</a:t>
              </a:r>
              <a:r>
                <a:rPr sz="1400" spc="-25" dirty="0">
                  <a:latin typeface="Aptos" panose="020B0004020202020204" pitchFamily="34" charset="0"/>
                  <a:cs typeface="Verdana"/>
                </a:rPr>
                <a:t> </a:t>
              </a:r>
              <a:r>
                <a:rPr sz="1400" spc="-11" dirty="0">
                  <a:latin typeface="Aptos" panose="020B0004020202020204" pitchFamily="34" charset="0"/>
                  <a:cs typeface="Verdana"/>
                </a:rPr>
                <a:t>open.</a:t>
              </a:r>
              <a:endParaRPr sz="1400" dirty="0">
                <a:latin typeface="Aptos" panose="020B0004020202020204" pitchFamily="34" charset="0"/>
                <a:cs typeface="Verdana"/>
              </a:endParaRPr>
            </a:p>
          </p:txBody>
        </p:sp>
        <p:pic>
          <p:nvPicPr>
            <p:cNvPr id="5" name="object 6">
              <a:extLst>
                <a:ext uri="{FF2B5EF4-FFF2-40B4-BE49-F238E27FC236}">
                  <a16:creationId xmlns:a16="http://schemas.microsoft.com/office/drawing/2014/main" id="{3D000CB4-F29E-6CFA-29FC-E4F5AA8D01DF}"/>
                </a:ext>
              </a:extLst>
            </p:cNvPr>
            <p:cNvPicPr/>
            <p:nvPr/>
          </p:nvPicPr>
          <p:blipFill>
            <a:blip r:embed="rId3" cstate="print"/>
            <a:stretch>
              <a:fillRect/>
            </a:stretch>
          </p:blipFill>
          <p:spPr>
            <a:xfrm>
              <a:off x="1082413" y="4077056"/>
              <a:ext cx="5013588" cy="1735459"/>
            </a:xfrm>
            <a:prstGeom prst="rect">
              <a:avLst/>
            </a:prstGeom>
          </p:spPr>
        </p:pic>
        <p:sp>
          <p:nvSpPr>
            <p:cNvPr id="6" name="object 8">
              <a:extLst>
                <a:ext uri="{FF2B5EF4-FFF2-40B4-BE49-F238E27FC236}">
                  <a16:creationId xmlns:a16="http://schemas.microsoft.com/office/drawing/2014/main" id="{DE3304DC-2EE8-83D7-8301-7BF4308B755A}"/>
                </a:ext>
              </a:extLst>
            </p:cNvPr>
            <p:cNvSpPr txBox="1"/>
            <p:nvPr/>
          </p:nvSpPr>
          <p:spPr>
            <a:xfrm>
              <a:off x="6623636" y="4305621"/>
              <a:ext cx="794431" cy="351378"/>
            </a:xfrm>
            <a:prstGeom prst="rect">
              <a:avLst/>
            </a:prstGeom>
            <a:ln w="25907">
              <a:solidFill>
                <a:srgbClr val="FF0000"/>
              </a:solidFill>
            </a:ln>
          </p:spPr>
          <p:txBody>
            <a:bodyPr vert="horz" wrap="square" lIns="0" tIns="43180" rIns="0" bIns="0" rtlCol="0" anchor="ctr" anchorCtr="0">
              <a:spAutoFit/>
            </a:bodyPr>
            <a:lstStyle/>
            <a:p>
              <a:pPr marL="187963"/>
              <a:r>
                <a:rPr lang="en-US" sz="1000" b="1" dirty="0">
                  <a:latin typeface="Aptos" panose="020B0004020202020204" pitchFamily="34" charset="0"/>
                  <a:cs typeface="Verdana"/>
                </a:rPr>
                <a:t>Click</a:t>
              </a:r>
              <a:r>
                <a:rPr lang="en-US" sz="1000" b="1" spc="-20" dirty="0">
                  <a:latin typeface="Aptos" panose="020B0004020202020204" pitchFamily="34" charset="0"/>
                  <a:cs typeface="Verdana"/>
                </a:rPr>
                <a:t> </a:t>
              </a:r>
              <a:r>
                <a:rPr lang="en-US" sz="1000" b="1" spc="-11" dirty="0">
                  <a:latin typeface="Aptos" panose="020B0004020202020204" pitchFamily="34" charset="0"/>
                  <a:cs typeface="Verdana"/>
                </a:rPr>
                <a:t>“Apply”</a:t>
              </a:r>
              <a:endParaRPr lang="en-US" sz="1000" dirty="0">
                <a:latin typeface="Aptos" panose="020B0004020202020204" pitchFamily="34" charset="0"/>
                <a:cs typeface="Verdana"/>
              </a:endParaRPr>
            </a:p>
          </p:txBody>
        </p:sp>
        <p:pic>
          <p:nvPicPr>
            <p:cNvPr id="15" name="object 18">
              <a:extLst>
                <a:ext uri="{FF2B5EF4-FFF2-40B4-BE49-F238E27FC236}">
                  <a16:creationId xmlns:a16="http://schemas.microsoft.com/office/drawing/2014/main" id="{6C44F52C-5ADB-AED4-F83A-306C5ADADB10}"/>
                </a:ext>
              </a:extLst>
            </p:cNvPr>
            <p:cNvPicPr/>
            <p:nvPr/>
          </p:nvPicPr>
          <p:blipFill>
            <a:blip r:embed="rId4" cstate="print"/>
            <a:stretch>
              <a:fillRect/>
            </a:stretch>
          </p:blipFill>
          <p:spPr>
            <a:xfrm>
              <a:off x="1146358" y="1831335"/>
              <a:ext cx="324357" cy="319882"/>
            </a:xfrm>
            <a:prstGeom prst="rect">
              <a:avLst/>
            </a:prstGeom>
          </p:spPr>
        </p:pic>
        <p:pic>
          <p:nvPicPr>
            <p:cNvPr id="16" name="Picture 15">
              <a:extLst>
                <a:ext uri="{FF2B5EF4-FFF2-40B4-BE49-F238E27FC236}">
                  <a16:creationId xmlns:a16="http://schemas.microsoft.com/office/drawing/2014/main" id="{C4C00B84-C3BF-1F22-E722-10BBA498DA63}"/>
                </a:ext>
              </a:extLst>
            </p:cNvPr>
            <p:cNvPicPr>
              <a:picLocks noChangeAspect="1"/>
            </p:cNvPicPr>
            <p:nvPr/>
          </p:nvPicPr>
          <p:blipFill>
            <a:blip r:embed="rId5"/>
            <a:stretch>
              <a:fillRect/>
            </a:stretch>
          </p:blipFill>
          <p:spPr>
            <a:xfrm>
              <a:off x="1082413" y="2448060"/>
              <a:ext cx="6545224" cy="1484878"/>
            </a:xfrm>
            <a:prstGeom prst="rect">
              <a:avLst/>
            </a:prstGeom>
          </p:spPr>
        </p:pic>
        <p:cxnSp>
          <p:nvCxnSpPr>
            <p:cNvPr id="17" name="Straight Arrow Connector 16">
              <a:extLst>
                <a:ext uri="{FF2B5EF4-FFF2-40B4-BE49-F238E27FC236}">
                  <a16:creationId xmlns:a16="http://schemas.microsoft.com/office/drawing/2014/main" id="{2D1584DB-A6C3-7546-DD7C-E79E345E2CB0}"/>
                </a:ext>
              </a:extLst>
            </p:cNvPr>
            <p:cNvCxnSpPr>
              <a:cxnSpLocks/>
            </p:cNvCxnSpPr>
            <p:nvPr/>
          </p:nvCxnSpPr>
          <p:spPr>
            <a:xfrm flipV="1">
              <a:off x="6978993" y="4030867"/>
              <a:ext cx="0" cy="2182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 name="Title 1">
            <a:extLst>
              <a:ext uri="{FF2B5EF4-FFF2-40B4-BE49-F238E27FC236}">
                <a16:creationId xmlns:a16="http://schemas.microsoft.com/office/drawing/2014/main" id="{57CFC209-FB62-7973-5475-E62C1F4E057D}"/>
              </a:ext>
            </a:extLst>
          </p:cNvPr>
          <p:cNvSpPr>
            <a:spLocks noGrp="1"/>
          </p:cNvSpPr>
          <p:nvPr>
            <p:ph type="title"/>
          </p:nvPr>
        </p:nvSpPr>
        <p:spPr>
          <a:xfrm>
            <a:off x="968025" y="965165"/>
            <a:ext cx="10277857" cy="780605"/>
          </a:xfrm>
        </p:spPr>
        <p:txBody>
          <a:bodyPr vert="horz" lIns="91440" tIns="45720" rIns="91440" bIns="45720" rtlCol="0" anchor="ctr">
            <a:normAutofit/>
          </a:bodyPr>
          <a:lstStyle/>
          <a:p>
            <a:pPr defTabSz="914400"/>
            <a:r>
              <a:rPr lang="en-US" sz="2800" b="1" dirty="0">
                <a:latin typeface="Aptos" panose="020B0004020202020204" pitchFamily="34" charset="0"/>
              </a:rPr>
              <a:t>Create an Application</a:t>
            </a:r>
          </a:p>
        </p:txBody>
      </p:sp>
    </p:spTree>
    <p:extLst>
      <p:ext uri="{BB962C8B-B14F-4D97-AF65-F5344CB8AC3E}">
        <p14:creationId xmlns:p14="http://schemas.microsoft.com/office/powerpoint/2010/main" val="16610620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6" name="Group 5">
            <a:extLst>
              <a:ext uri="{FF2B5EF4-FFF2-40B4-BE49-F238E27FC236}">
                <a16:creationId xmlns:a16="http://schemas.microsoft.com/office/drawing/2014/main" id="{6397242B-810B-0BE3-E33F-341A4F47A303}"/>
              </a:ext>
            </a:extLst>
          </p:cNvPr>
          <p:cNvGrpSpPr/>
          <p:nvPr/>
        </p:nvGrpSpPr>
        <p:grpSpPr>
          <a:xfrm>
            <a:off x="1073960" y="1656459"/>
            <a:ext cx="10237515" cy="4222517"/>
            <a:chOff x="1073960" y="1656459"/>
            <a:chExt cx="10237515" cy="4222517"/>
          </a:xfrm>
        </p:grpSpPr>
        <p:sp>
          <p:nvSpPr>
            <p:cNvPr id="14" name="object 2">
              <a:extLst>
                <a:ext uri="{FF2B5EF4-FFF2-40B4-BE49-F238E27FC236}">
                  <a16:creationId xmlns:a16="http://schemas.microsoft.com/office/drawing/2014/main" id="{F662FB1C-0332-9FBD-758F-974DAE721FEC}"/>
                </a:ext>
              </a:extLst>
            </p:cNvPr>
            <p:cNvSpPr txBox="1"/>
            <p:nvPr/>
          </p:nvSpPr>
          <p:spPr>
            <a:xfrm>
              <a:off x="8741696" y="4062384"/>
              <a:ext cx="2569779" cy="522580"/>
            </a:xfrm>
            <a:prstGeom prst="rect">
              <a:avLst/>
            </a:prstGeom>
          </p:spPr>
          <p:txBody>
            <a:bodyPr vert="horz" wrap="square" lIns="0" tIns="12066" rIns="0" bIns="0" rtlCol="0">
              <a:spAutoFit/>
            </a:bodyPr>
            <a:lstStyle/>
            <a:p>
              <a:pPr marL="12701">
                <a:spcBef>
                  <a:spcPts val="94"/>
                </a:spcBef>
              </a:pPr>
              <a:r>
                <a:rPr lang="en-US" sz="1050" dirty="0">
                  <a:latin typeface="Aptos" panose="020B0004020202020204" pitchFamily="34" charset="0"/>
                  <a:cs typeface="Verdana"/>
                </a:rPr>
                <a:t>buttons</a:t>
              </a:r>
              <a:r>
                <a:rPr lang="en-US" sz="1050" spc="-25" dirty="0">
                  <a:latin typeface="Aptos" panose="020B0004020202020204" pitchFamily="34" charset="0"/>
                  <a:cs typeface="Verdana"/>
                </a:rPr>
                <a:t> are used for </a:t>
              </a:r>
              <a:r>
                <a:rPr lang="en-US" sz="1050" spc="-41" dirty="0">
                  <a:latin typeface="Aptos" panose="020B0004020202020204" pitchFamily="34" charset="0"/>
                  <a:cs typeface="Verdana"/>
                </a:rPr>
                <a:t>saving information</a:t>
              </a:r>
            </a:p>
            <a:p>
              <a:pPr marL="12701">
                <a:spcBef>
                  <a:spcPts val="94"/>
                </a:spcBef>
              </a:pPr>
              <a:r>
                <a:rPr lang="en-US" sz="1050" spc="-41" dirty="0">
                  <a:latin typeface="Aptos" panose="020B0004020202020204" pitchFamily="34" charset="0"/>
                  <a:cs typeface="Verdana"/>
                </a:rPr>
                <a:t> entered on each  tab </a:t>
              </a:r>
              <a:endParaRPr lang="en-US" sz="1050" dirty="0">
                <a:latin typeface="Aptos" panose="020B0004020202020204" pitchFamily="34" charset="0"/>
                <a:cs typeface="Verdana"/>
              </a:endParaRPr>
            </a:p>
            <a:p>
              <a:pPr marL="12701">
                <a:spcBef>
                  <a:spcPts val="94"/>
                </a:spcBef>
              </a:pPr>
              <a:endParaRPr sz="1050" dirty="0">
                <a:latin typeface="Aptos" panose="020B0004020202020204" pitchFamily="34" charset="0"/>
                <a:cs typeface="Verdana"/>
              </a:endParaRPr>
            </a:p>
          </p:txBody>
        </p:sp>
        <p:pic>
          <p:nvPicPr>
            <p:cNvPr id="17" name="object 4">
              <a:extLst>
                <a:ext uri="{FF2B5EF4-FFF2-40B4-BE49-F238E27FC236}">
                  <a16:creationId xmlns:a16="http://schemas.microsoft.com/office/drawing/2014/main" id="{336159B6-5945-F4FC-2CBF-745863F54386}"/>
                </a:ext>
              </a:extLst>
            </p:cNvPr>
            <p:cNvPicPr/>
            <p:nvPr/>
          </p:nvPicPr>
          <p:blipFill>
            <a:blip r:embed="rId3" cstate="print"/>
            <a:stretch>
              <a:fillRect/>
            </a:stretch>
          </p:blipFill>
          <p:spPr>
            <a:xfrm>
              <a:off x="6116408" y="4062385"/>
              <a:ext cx="891540" cy="192023"/>
            </a:xfrm>
            <a:prstGeom prst="rect">
              <a:avLst/>
            </a:prstGeom>
          </p:spPr>
        </p:pic>
        <p:pic>
          <p:nvPicPr>
            <p:cNvPr id="19" name="object 5">
              <a:extLst>
                <a:ext uri="{FF2B5EF4-FFF2-40B4-BE49-F238E27FC236}">
                  <a16:creationId xmlns:a16="http://schemas.microsoft.com/office/drawing/2014/main" id="{ADC8E53E-9E73-B04E-C04B-B0CFDB9A40DD}"/>
                </a:ext>
              </a:extLst>
            </p:cNvPr>
            <p:cNvPicPr/>
            <p:nvPr/>
          </p:nvPicPr>
          <p:blipFill>
            <a:blip r:embed="rId4" cstate="print"/>
            <a:stretch>
              <a:fillRect/>
            </a:stretch>
          </p:blipFill>
          <p:spPr>
            <a:xfrm>
              <a:off x="7338049" y="4062384"/>
              <a:ext cx="1298446" cy="192023"/>
            </a:xfrm>
            <a:prstGeom prst="rect">
              <a:avLst/>
            </a:prstGeom>
          </p:spPr>
        </p:pic>
        <p:grpSp>
          <p:nvGrpSpPr>
            <p:cNvPr id="21" name="object 6">
              <a:extLst>
                <a:ext uri="{FF2B5EF4-FFF2-40B4-BE49-F238E27FC236}">
                  <a16:creationId xmlns:a16="http://schemas.microsoft.com/office/drawing/2014/main" id="{6FEBB124-DBE2-C33D-4F2B-90B9B3A5696E}"/>
                </a:ext>
              </a:extLst>
            </p:cNvPr>
            <p:cNvGrpSpPr/>
            <p:nvPr/>
          </p:nvGrpSpPr>
          <p:grpSpPr>
            <a:xfrm>
              <a:off x="1073960" y="1656459"/>
              <a:ext cx="7800765" cy="2481750"/>
              <a:chOff x="755904" y="1395983"/>
              <a:chExt cx="7955915" cy="2580640"/>
            </a:xfrm>
          </p:grpSpPr>
          <p:pic>
            <p:nvPicPr>
              <p:cNvPr id="22" name="object 7">
                <a:extLst>
                  <a:ext uri="{FF2B5EF4-FFF2-40B4-BE49-F238E27FC236}">
                    <a16:creationId xmlns:a16="http://schemas.microsoft.com/office/drawing/2014/main" id="{C91B58E1-D01F-E4AF-78F2-561A0EAB43DE}"/>
                  </a:ext>
                </a:extLst>
              </p:cNvPr>
              <p:cNvPicPr/>
              <p:nvPr/>
            </p:nvPicPr>
            <p:blipFill>
              <a:blip r:embed="rId5" cstate="print"/>
              <a:stretch>
                <a:fillRect/>
              </a:stretch>
            </p:blipFill>
            <p:spPr>
              <a:xfrm>
                <a:off x="755904" y="1395983"/>
                <a:ext cx="4034027" cy="2580131"/>
              </a:xfrm>
              <a:prstGeom prst="rect">
                <a:avLst/>
              </a:prstGeom>
            </p:spPr>
          </p:pic>
          <p:sp>
            <p:nvSpPr>
              <p:cNvPr id="23" name="object 8">
                <a:extLst>
                  <a:ext uri="{FF2B5EF4-FFF2-40B4-BE49-F238E27FC236}">
                    <a16:creationId xmlns:a16="http://schemas.microsoft.com/office/drawing/2014/main" id="{165A7B93-FA5F-AD95-442D-ACF7ACEBEE3C}"/>
                  </a:ext>
                </a:extLst>
              </p:cNvPr>
              <p:cNvSpPr/>
              <p:nvPr/>
            </p:nvSpPr>
            <p:spPr>
              <a:xfrm>
                <a:off x="5898642" y="2673858"/>
                <a:ext cx="2799715" cy="1077595"/>
              </a:xfrm>
              <a:custGeom>
                <a:avLst/>
                <a:gdLst/>
                <a:ahLst/>
                <a:cxnLst/>
                <a:rect l="l" t="t" r="r" b="b"/>
                <a:pathLst>
                  <a:path w="2799715" h="1077595">
                    <a:moveTo>
                      <a:pt x="2799588" y="0"/>
                    </a:moveTo>
                    <a:lnTo>
                      <a:pt x="0" y="0"/>
                    </a:lnTo>
                    <a:lnTo>
                      <a:pt x="0" y="1077468"/>
                    </a:lnTo>
                    <a:lnTo>
                      <a:pt x="2799588" y="1077468"/>
                    </a:lnTo>
                    <a:lnTo>
                      <a:pt x="2799588" y="0"/>
                    </a:lnTo>
                    <a:close/>
                  </a:path>
                </a:pathLst>
              </a:custGeom>
              <a:solidFill>
                <a:srgbClr val="FFFFFF"/>
              </a:solidFill>
            </p:spPr>
            <p:txBody>
              <a:bodyPr wrap="square" lIns="0" tIns="0" rIns="0" bIns="0" rtlCol="0"/>
              <a:lstStyle/>
              <a:p>
                <a:endParaRPr sz="1801" dirty="0"/>
              </a:p>
            </p:txBody>
          </p:sp>
          <p:sp>
            <p:nvSpPr>
              <p:cNvPr id="26" name="object 9">
                <a:extLst>
                  <a:ext uri="{FF2B5EF4-FFF2-40B4-BE49-F238E27FC236}">
                    <a16:creationId xmlns:a16="http://schemas.microsoft.com/office/drawing/2014/main" id="{B141BB72-5B45-58FC-8CA0-F5D9C6051C86}"/>
                  </a:ext>
                </a:extLst>
              </p:cNvPr>
              <p:cNvSpPr/>
              <p:nvPr/>
            </p:nvSpPr>
            <p:spPr>
              <a:xfrm>
                <a:off x="5898642" y="2673858"/>
                <a:ext cx="2799715" cy="1077595"/>
              </a:xfrm>
              <a:custGeom>
                <a:avLst/>
                <a:gdLst/>
                <a:ahLst/>
                <a:cxnLst/>
                <a:rect l="l" t="t" r="r" b="b"/>
                <a:pathLst>
                  <a:path w="2799715" h="1077595">
                    <a:moveTo>
                      <a:pt x="0" y="0"/>
                    </a:moveTo>
                    <a:lnTo>
                      <a:pt x="2799588" y="0"/>
                    </a:lnTo>
                    <a:lnTo>
                      <a:pt x="2799588" y="1077468"/>
                    </a:lnTo>
                    <a:lnTo>
                      <a:pt x="0" y="1077468"/>
                    </a:lnTo>
                    <a:lnTo>
                      <a:pt x="0" y="0"/>
                    </a:lnTo>
                    <a:close/>
                  </a:path>
                </a:pathLst>
              </a:custGeom>
              <a:ln w="25907">
                <a:solidFill>
                  <a:srgbClr val="006FC0"/>
                </a:solidFill>
              </a:ln>
            </p:spPr>
            <p:txBody>
              <a:bodyPr wrap="square" lIns="0" tIns="0" rIns="0" bIns="0" rtlCol="0"/>
              <a:lstStyle/>
              <a:p>
                <a:endParaRPr sz="1801" dirty="0"/>
              </a:p>
            </p:txBody>
          </p:sp>
          <p:sp>
            <p:nvSpPr>
              <p:cNvPr id="27" name="object 10">
                <a:extLst>
                  <a:ext uri="{FF2B5EF4-FFF2-40B4-BE49-F238E27FC236}">
                    <a16:creationId xmlns:a16="http://schemas.microsoft.com/office/drawing/2014/main" id="{3442D87B-593D-22F9-C3E0-5ED86EBC9FFB}"/>
                  </a:ext>
                </a:extLst>
              </p:cNvPr>
              <p:cNvSpPr/>
              <p:nvPr/>
            </p:nvSpPr>
            <p:spPr>
              <a:xfrm>
                <a:off x="5898642" y="1445513"/>
                <a:ext cx="2799715" cy="830580"/>
              </a:xfrm>
              <a:custGeom>
                <a:avLst/>
                <a:gdLst/>
                <a:ahLst/>
                <a:cxnLst/>
                <a:rect l="l" t="t" r="r" b="b"/>
                <a:pathLst>
                  <a:path w="2799715" h="830580">
                    <a:moveTo>
                      <a:pt x="2799588" y="0"/>
                    </a:moveTo>
                    <a:lnTo>
                      <a:pt x="0" y="0"/>
                    </a:lnTo>
                    <a:lnTo>
                      <a:pt x="0" y="830580"/>
                    </a:lnTo>
                    <a:lnTo>
                      <a:pt x="2799588" y="830580"/>
                    </a:lnTo>
                    <a:lnTo>
                      <a:pt x="2799588" y="0"/>
                    </a:lnTo>
                    <a:close/>
                  </a:path>
                </a:pathLst>
              </a:custGeom>
              <a:solidFill>
                <a:srgbClr val="FFFFFF"/>
              </a:solidFill>
            </p:spPr>
            <p:txBody>
              <a:bodyPr wrap="square" lIns="0" tIns="0" rIns="0" bIns="0" rtlCol="0"/>
              <a:lstStyle/>
              <a:p>
                <a:endParaRPr sz="1801" dirty="0"/>
              </a:p>
            </p:txBody>
          </p:sp>
          <p:sp>
            <p:nvSpPr>
              <p:cNvPr id="28" name="object 11">
                <a:extLst>
                  <a:ext uri="{FF2B5EF4-FFF2-40B4-BE49-F238E27FC236}">
                    <a16:creationId xmlns:a16="http://schemas.microsoft.com/office/drawing/2014/main" id="{CB1B8DE3-789E-4135-D80D-655668E60983}"/>
                  </a:ext>
                </a:extLst>
              </p:cNvPr>
              <p:cNvSpPr/>
              <p:nvPr/>
            </p:nvSpPr>
            <p:spPr>
              <a:xfrm>
                <a:off x="5898642" y="1445513"/>
                <a:ext cx="2799715" cy="830580"/>
              </a:xfrm>
              <a:custGeom>
                <a:avLst/>
                <a:gdLst/>
                <a:ahLst/>
                <a:cxnLst/>
                <a:rect l="l" t="t" r="r" b="b"/>
                <a:pathLst>
                  <a:path w="2799715" h="830580">
                    <a:moveTo>
                      <a:pt x="0" y="0"/>
                    </a:moveTo>
                    <a:lnTo>
                      <a:pt x="2799588" y="0"/>
                    </a:lnTo>
                    <a:lnTo>
                      <a:pt x="2799588" y="830580"/>
                    </a:lnTo>
                    <a:lnTo>
                      <a:pt x="0" y="830580"/>
                    </a:lnTo>
                    <a:lnTo>
                      <a:pt x="0" y="0"/>
                    </a:lnTo>
                    <a:close/>
                  </a:path>
                </a:pathLst>
              </a:custGeom>
              <a:ln w="25908">
                <a:solidFill>
                  <a:srgbClr val="FF0000"/>
                </a:solidFill>
              </a:ln>
            </p:spPr>
            <p:txBody>
              <a:bodyPr wrap="square" lIns="0" tIns="0" rIns="0" bIns="0" rtlCol="0"/>
              <a:lstStyle/>
              <a:p>
                <a:endParaRPr sz="1801" dirty="0"/>
              </a:p>
            </p:txBody>
          </p:sp>
        </p:grpSp>
        <p:sp>
          <p:nvSpPr>
            <p:cNvPr id="29" name="object 12">
              <a:extLst>
                <a:ext uri="{FF2B5EF4-FFF2-40B4-BE49-F238E27FC236}">
                  <a16:creationId xmlns:a16="http://schemas.microsoft.com/office/drawing/2014/main" id="{BADE24A9-6DC3-3EBB-C6DB-10E8350004E1}"/>
                </a:ext>
              </a:extLst>
            </p:cNvPr>
            <p:cNvSpPr txBox="1"/>
            <p:nvPr/>
          </p:nvSpPr>
          <p:spPr>
            <a:xfrm>
              <a:off x="6166408" y="1724322"/>
              <a:ext cx="2560955" cy="2228175"/>
            </a:xfrm>
            <a:prstGeom prst="rect">
              <a:avLst/>
            </a:prstGeom>
          </p:spPr>
          <p:txBody>
            <a:bodyPr vert="horz" wrap="square" lIns="0" tIns="12066" rIns="0" bIns="0" rtlCol="0">
              <a:spAutoFit/>
            </a:bodyPr>
            <a:lstStyle/>
            <a:p>
              <a:pPr marL="12701" marR="321949" algn="just">
                <a:spcBef>
                  <a:spcPts val="94"/>
                </a:spcBef>
              </a:pPr>
              <a:r>
                <a:rPr sz="1600" dirty="0">
                  <a:latin typeface="Aptos" panose="020B0004020202020204" pitchFamily="34" charset="0"/>
                  <a:cs typeface="Calibri"/>
                </a:rPr>
                <a:t>Used</a:t>
              </a:r>
              <a:r>
                <a:rPr sz="1600" spc="-25" dirty="0">
                  <a:latin typeface="Aptos" panose="020B0004020202020204" pitchFamily="34" charset="0"/>
                  <a:cs typeface="Calibri"/>
                </a:rPr>
                <a:t> </a:t>
              </a:r>
              <a:r>
                <a:rPr sz="1600" dirty="0">
                  <a:latin typeface="Aptos" panose="020B0004020202020204" pitchFamily="34" charset="0"/>
                  <a:cs typeface="Calibri"/>
                </a:rPr>
                <a:t>on</a:t>
              </a:r>
              <a:r>
                <a:rPr sz="1600" spc="-20" dirty="0">
                  <a:latin typeface="Aptos" panose="020B0004020202020204" pitchFamily="34" charset="0"/>
                  <a:cs typeface="Calibri"/>
                </a:rPr>
                <a:t> </a:t>
              </a:r>
              <a:r>
                <a:rPr sz="1600" dirty="0">
                  <a:latin typeface="Aptos" panose="020B0004020202020204" pitchFamily="34" charset="0"/>
                  <a:cs typeface="Calibri"/>
                </a:rPr>
                <a:t>the</a:t>
              </a:r>
              <a:r>
                <a:rPr sz="1600" spc="-36" dirty="0">
                  <a:latin typeface="Aptos" panose="020B0004020202020204" pitchFamily="34" charset="0"/>
                  <a:cs typeface="Calibri"/>
                </a:rPr>
                <a:t> </a:t>
              </a:r>
              <a:r>
                <a:rPr sz="1600" dirty="0">
                  <a:latin typeface="Aptos" panose="020B0004020202020204" pitchFamily="34" charset="0"/>
                  <a:cs typeface="Calibri"/>
                </a:rPr>
                <a:t>Budget</a:t>
              </a:r>
              <a:r>
                <a:rPr sz="1600" spc="-14" dirty="0">
                  <a:latin typeface="Aptos" panose="020B0004020202020204" pitchFamily="34" charset="0"/>
                  <a:cs typeface="Calibri"/>
                </a:rPr>
                <a:t> </a:t>
              </a:r>
              <a:r>
                <a:rPr sz="1600" spc="-30" dirty="0">
                  <a:latin typeface="Aptos" panose="020B0004020202020204" pitchFamily="34" charset="0"/>
                  <a:cs typeface="Calibri"/>
                </a:rPr>
                <a:t>Tab</a:t>
              </a:r>
              <a:r>
                <a:rPr sz="1600" spc="-44" dirty="0">
                  <a:latin typeface="Aptos" panose="020B0004020202020204" pitchFamily="34" charset="0"/>
                  <a:cs typeface="Calibri"/>
                </a:rPr>
                <a:t> </a:t>
              </a:r>
              <a:r>
                <a:rPr sz="1600" spc="-25" dirty="0">
                  <a:latin typeface="Aptos" panose="020B0004020202020204" pitchFamily="34" charset="0"/>
                  <a:cs typeface="Calibri"/>
                </a:rPr>
                <a:t>to </a:t>
              </a:r>
              <a:r>
                <a:rPr sz="1600" dirty="0">
                  <a:latin typeface="Aptos" panose="020B0004020202020204" pitchFamily="34" charset="0"/>
                  <a:cs typeface="Calibri"/>
                </a:rPr>
                <a:t>create</a:t>
              </a:r>
              <a:r>
                <a:rPr sz="1600" spc="-20" dirty="0">
                  <a:latin typeface="Aptos" panose="020B0004020202020204" pitchFamily="34" charset="0"/>
                  <a:cs typeface="Calibri"/>
                </a:rPr>
                <a:t> </a:t>
              </a:r>
              <a:r>
                <a:rPr sz="1600" dirty="0">
                  <a:latin typeface="Aptos" panose="020B0004020202020204" pitchFamily="34" charset="0"/>
                  <a:cs typeface="Calibri"/>
                </a:rPr>
                <a:t>and</a:t>
              </a:r>
              <a:r>
                <a:rPr sz="1600" spc="-55" dirty="0">
                  <a:latin typeface="Aptos" panose="020B0004020202020204" pitchFamily="34" charset="0"/>
                  <a:cs typeface="Calibri"/>
                </a:rPr>
                <a:t> </a:t>
              </a:r>
              <a:r>
                <a:rPr sz="1600" dirty="0">
                  <a:latin typeface="Aptos" panose="020B0004020202020204" pitchFamily="34" charset="0"/>
                  <a:cs typeface="Calibri"/>
                </a:rPr>
                <a:t>edit</a:t>
              </a:r>
              <a:r>
                <a:rPr sz="1600" spc="-36" dirty="0">
                  <a:latin typeface="Aptos" panose="020B0004020202020204" pitchFamily="34" charset="0"/>
                  <a:cs typeface="Calibri"/>
                </a:rPr>
                <a:t> </a:t>
              </a:r>
              <a:r>
                <a:rPr sz="1600" dirty="0">
                  <a:latin typeface="Aptos" panose="020B0004020202020204" pitchFamily="34" charset="0"/>
                  <a:cs typeface="Calibri"/>
                </a:rPr>
                <a:t>budget</a:t>
              </a:r>
              <a:r>
                <a:rPr sz="1600" spc="-50" dirty="0">
                  <a:latin typeface="Aptos" panose="020B0004020202020204" pitchFamily="34" charset="0"/>
                  <a:cs typeface="Calibri"/>
                </a:rPr>
                <a:t> </a:t>
              </a:r>
              <a:r>
                <a:rPr sz="1600" spc="-20" dirty="0">
                  <a:latin typeface="Aptos" panose="020B0004020202020204" pitchFamily="34" charset="0"/>
                  <a:cs typeface="Calibri"/>
                </a:rPr>
                <a:t>line </a:t>
              </a:r>
              <a:r>
                <a:rPr sz="1600" spc="-11" dirty="0">
                  <a:latin typeface="Aptos" panose="020B0004020202020204" pitchFamily="34" charset="0"/>
                  <a:cs typeface="Calibri"/>
                </a:rPr>
                <a:t>items</a:t>
              </a:r>
              <a:endParaRPr sz="1600" dirty="0">
                <a:latin typeface="Aptos" panose="020B0004020202020204" pitchFamily="34" charset="0"/>
                <a:cs typeface="Calibri"/>
              </a:endParaRPr>
            </a:p>
            <a:p>
              <a:pPr>
                <a:lnSpc>
                  <a:spcPct val="100000"/>
                </a:lnSpc>
              </a:pPr>
              <a:endParaRPr sz="1600" dirty="0">
                <a:latin typeface="Aptos" panose="020B0004020202020204" pitchFamily="34" charset="0"/>
                <a:cs typeface="Calibri"/>
              </a:endParaRPr>
            </a:p>
            <a:p>
              <a:pPr>
                <a:spcBef>
                  <a:spcPts val="11"/>
                </a:spcBef>
              </a:pPr>
              <a:endParaRPr sz="1600" dirty="0">
                <a:latin typeface="Aptos" panose="020B0004020202020204" pitchFamily="34" charset="0"/>
                <a:cs typeface="Calibri"/>
              </a:endParaRPr>
            </a:p>
            <a:p>
              <a:pPr marL="12701" marR="5081"/>
              <a:r>
                <a:rPr sz="1600" dirty="0">
                  <a:latin typeface="Aptos" panose="020B0004020202020204" pitchFamily="34" charset="0"/>
                  <a:cs typeface="Calibri"/>
                </a:rPr>
                <a:t>Used</a:t>
              </a:r>
              <a:r>
                <a:rPr sz="1600" spc="-14" dirty="0">
                  <a:latin typeface="Aptos" panose="020B0004020202020204" pitchFamily="34" charset="0"/>
                  <a:cs typeface="Calibri"/>
                </a:rPr>
                <a:t> </a:t>
              </a:r>
              <a:r>
                <a:rPr sz="1600" dirty="0">
                  <a:latin typeface="Aptos" panose="020B0004020202020204" pitchFamily="34" charset="0"/>
                  <a:cs typeface="Calibri"/>
                </a:rPr>
                <a:t>on</a:t>
              </a:r>
              <a:r>
                <a:rPr sz="1600" spc="-14" dirty="0">
                  <a:latin typeface="Aptos" panose="020B0004020202020204" pitchFamily="34" charset="0"/>
                  <a:cs typeface="Calibri"/>
                </a:rPr>
                <a:t> </a:t>
              </a:r>
              <a:r>
                <a:rPr sz="1600" dirty="0">
                  <a:latin typeface="Aptos" panose="020B0004020202020204" pitchFamily="34" charset="0"/>
                  <a:cs typeface="Calibri"/>
                </a:rPr>
                <a:t>the</a:t>
              </a:r>
              <a:r>
                <a:rPr sz="1600" spc="-30" dirty="0">
                  <a:latin typeface="Aptos" panose="020B0004020202020204" pitchFamily="34" charset="0"/>
                  <a:cs typeface="Calibri"/>
                </a:rPr>
                <a:t> </a:t>
              </a:r>
              <a:r>
                <a:rPr sz="1600" dirty="0">
                  <a:latin typeface="Aptos" panose="020B0004020202020204" pitchFamily="34" charset="0"/>
                  <a:cs typeface="Calibri"/>
                </a:rPr>
                <a:t>Activities</a:t>
              </a:r>
              <a:r>
                <a:rPr sz="1600" spc="-41" dirty="0">
                  <a:latin typeface="Aptos" panose="020B0004020202020204" pitchFamily="34" charset="0"/>
                  <a:cs typeface="Calibri"/>
                </a:rPr>
                <a:t> </a:t>
              </a:r>
              <a:r>
                <a:rPr sz="1600" spc="-25" dirty="0">
                  <a:latin typeface="Aptos" panose="020B0004020202020204" pitchFamily="34" charset="0"/>
                  <a:cs typeface="Calibri"/>
                </a:rPr>
                <a:t>and </a:t>
              </a:r>
              <a:r>
                <a:rPr sz="1600" dirty="0">
                  <a:latin typeface="Aptos" panose="020B0004020202020204" pitchFamily="34" charset="0"/>
                  <a:cs typeface="Calibri"/>
                </a:rPr>
                <a:t>Measures</a:t>
              </a:r>
              <a:r>
                <a:rPr sz="1600" spc="-44" dirty="0">
                  <a:latin typeface="Aptos" panose="020B0004020202020204" pitchFamily="34" charset="0"/>
                  <a:cs typeface="Calibri"/>
                </a:rPr>
                <a:t> </a:t>
              </a:r>
              <a:r>
                <a:rPr sz="1600" spc="-36" dirty="0">
                  <a:latin typeface="Aptos" panose="020B0004020202020204" pitchFamily="34" charset="0"/>
                  <a:cs typeface="Calibri"/>
                </a:rPr>
                <a:t>Tab</a:t>
              </a:r>
              <a:r>
                <a:rPr sz="1600" spc="-55" dirty="0">
                  <a:latin typeface="Aptos" panose="020B0004020202020204" pitchFamily="34" charset="0"/>
                  <a:cs typeface="Calibri"/>
                </a:rPr>
                <a:t> </a:t>
              </a:r>
              <a:r>
                <a:rPr sz="1600" dirty="0">
                  <a:latin typeface="Aptos" panose="020B0004020202020204" pitchFamily="34" charset="0"/>
                  <a:cs typeface="Calibri"/>
                </a:rPr>
                <a:t>to</a:t>
              </a:r>
              <a:r>
                <a:rPr sz="1600" spc="-44" dirty="0">
                  <a:latin typeface="Aptos" panose="020B0004020202020204" pitchFamily="34" charset="0"/>
                  <a:cs typeface="Calibri"/>
                </a:rPr>
                <a:t> </a:t>
              </a:r>
              <a:r>
                <a:rPr sz="1600" dirty="0">
                  <a:latin typeface="Aptos" panose="020B0004020202020204" pitchFamily="34" charset="0"/>
                  <a:cs typeface="Calibri"/>
                </a:rPr>
                <a:t>enter</a:t>
              </a:r>
              <a:r>
                <a:rPr sz="1600" spc="-44" dirty="0">
                  <a:latin typeface="Aptos" panose="020B0004020202020204" pitchFamily="34" charset="0"/>
                  <a:cs typeface="Calibri"/>
                </a:rPr>
                <a:t> </a:t>
              </a:r>
              <a:r>
                <a:rPr sz="1600" spc="-25" dirty="0">
                  <a:latin typeface="Aptos" panose="020B0004020202020204" pitchFamily="34" charset="0"/>
                  <a:cs typeface="Calibri"/>
                </a:rPr>
                <a:t>and </a:t>
              </a:r>
              <a:r>
                <a:rPr sz="1600" dirty="0">
                  <a:latin typeface="Aptos" panose="020B0004020202020204" pitchFamily="34" charset="0"/>
                  <a:cs typeface="Calibri"/>
                </a:rPr>
                <a:t>save</a:t>
              </a:r>
              <a:r>
                <a:rPr sz="1600" spc="-36" dirty="0">
                  <a:latin typeface="Aptos" panose="020B0004020202020204" pitchFamily="34" charset="0"/>
                  <a:cs typeface="Calibri"/>
                </a:rPr>
                <a:t> </a:t>
              </a:r>
              <a:r>
                <a:rPr sz="1600" dirty="0">
                  <a:latin typeface="Aptos" panose="020B0004020202020204" pitchFamily="34" charset="0"/>
                  <a:cs typeface="Calibri"/>
                </a:rPr>
                <a:t>data into</a:t>
              </a:r>
              <a:r>
                <a:rPr sz="1600" spc="-36" dirty="0">
                  <a:latin typeface="Aptos" panose="020B0004020202020204" pitchFamily="34" charset="0"/>
                  <a:cs typeface="Calibri"/>
                </a:rPr>
                <a:t> </a:t>
              </a:r>
              <a:r>
                <a:rPr sz="1600" dirty="0">
                  <a:latin typeface="Aptos" panose="020B0004020202020204" pitchFamily="34" charset="0"/>
                  <a:cs typeface="Calibri"/>
                </a:rPr>
                <a:t>the</a:t>
              </a:r>
              <a:r>
                <a:rPr sz="1600" spc="-20" dirty="0">
                  <a:latin typeface="Aptos" panose="020B0004020202020204" pitchFamily="34" charset="0"/>
                  <a:cs typeface="Calibri"/>
                </a:rPr>
                <a:t> </a:t>
              </a:r>
              <a:r>
                <a:rPr sz="1600" spc="-11" dirty="0">
                  <a:latin typeface="Aptos" panose="020B0004020202020204" pitchFamily="34" charset="0"/>
                  <a:cs typeface="Calibri"/>
                </a:rPr>
                <a:t>appropriate fields</a:t>
              </a:r>
              <a:endParaRPr sz="1600" dirty="0">
                <a:latin typeface="Aptos" panose="020B0004020202020204" pitchFamily="34" charset="0"/>
                <a:cs typeface="Calibri"/>
              </a:endParaRPr>
            </a:p>
          </p:txBody>
        </p:sp>
        <p:grpSp>
          <p:nvGrpSpPr>
            <p:cNvPr id="30" name="object 13">
              <a:extLst>
                <a:ext uri="{FF2B5EF4-FFF2-40B4-BE49-F238E27FC236}">
                  <a16:creationId xmlns:a16="http://schemas.microsoft.com/office/drawing/2014/main" id="{98E0622E-0628-124E-5497-6BDC933E0C02}"/>
                </a:ext>
              </a:extLst>
            </p:cNvPr>
            <p:cNvGrpSpPr/>
            <p:nvPr/>
          </p:nvGrpSpPr>
          <p:grpSpPr>
            <a:xfrm>
              <a:off x="2191451" y="2053416"/>
              <a:ext cx="3907149" cy="1628139"/>
              <a:chOff x="1899669" y="1847088"/>
              <a:chExt cx="4013200" cy="1628139"/>
            </a:xfrm>
          </p:grpSpPr>
          <p:sp>
            <p:nvSpPr>
              <p:cNvPr id="31" name="object 14">
                <a:extLst>
                  <a:ext uri="{FF2B5EF4-FFF2-40B4-BE49-F238E27FC236}">
                    <a16:creationId xmlns:a16="http://schemas.microsoft.com/office/drawing/2014/main" id="{3C8EC08B-3547-5BE0-AF80-CE7EC4385032}"/>
                  </a:ext>
                </a:extLst>
              </p:cNvPr>
              <p:cNvSpPr/>
              <p:nvPr/>
            </p:nvSpPr>
            <p:spPr>
              <a:xfrm>
                <a:off x="2032436" y="1860042"/>
                <a:ext cx="3866515" cy="518795"/>
              </a:xfrm>
              <a:custGeom>
                <a:avLst/>
                <a:gdLst/>
                <a:ahLst/>
                <a:cxnLst/>
                <a:rect l="l" t="t" r="r" b="b"/>
                <a:pathLst>
                  <a:path w="3866515" h="518794">
                    <a:moveTo>
                      <a:pt x="3866248" y="0"/>
                    </a:moveTo>
                    <a:lnTo>
                      <a:pt x="0" y="518274"/>
                    </a:lnTo>
                  </a:path>
                </a:pathLst>
              </a:custGeom>
              <a:ln w="25908">
                <a:solidFill>
                  <a:srgbClr val="FF0000"/>
                </a:solidFill>
              </a:ln>
            </p:spPr>
            <p:txBody>
              <a:bodyPr wrap="square" lIns="0" tIns="0" rIns="0" bIns="0" rtlCol="0"/>
              <a:lstStyle/>
              <a:p>
                <a:endParaRPr sz="1801" dirty="0"/>
              </a:p>
            </p:txBody>
          </p:sp>
          <p:sp>
            <p:nvSpPr>
              <p:cNvPr id="32" name="object 15">
                <a:extLst>
                  <a:ext uri="{FF2B5EF4-FFF2-40B4-BE49-F238E27FC236}">
                    <a16:creationId xmlns:a16="http://schemas.microsoft.com/office/drawing/2014/main" id="{1458A779-137A-FF68-577A-9E07F4FDC029}"/>
                  </a:ext>
                </a:extLst>
              </p:cNvPr>
              <p:cNvSpPr/>
              <p:nvPr/>
            </p:nvSpPr>
            <p:spPr>
              <a:xfrm>
                <a:off x="1968246" y="2338073"/>
                <a:ext cx="82550" cy="77470"/>
              </a:xfrm>
              <a:custGeom>
                <a:avLst/>
                <a:gdLst/>
                <a:ahLst/>
                <a:cxnLst/>
                <a:rect l="l" t="t" r="r" b="b"/>
                <a:pathLst>
                  <a:path w="82550" h="77469">
                    <a:moveTo>
                      <a:pt x="71869" y="0"/>
                    </a:moveTo>
                    <a:lnTo>
                      <a:pt x="0" y="48844"/>
                    </a:lnTo>
                    <a:lnTo>
                      <a:pt x="82194" y="77038"/>
                    </a:lnTo>
                    <a:lnTo>
                      <a:pt x="71869" y="0"/>
                    </a:lnTo>
                    <a:close/>
                  </a:path>
                </a:pathLst>
              </a:custGeom>
              <a:solidFill>
                <a:srgbClr val="FF0000"/>
              </a:solidFill>
            </p:spPr>
            <p:txBody>
              <a:bodyPr wrap="square" lIns="0" tIns="0" rIns="0" bIns="0" rtlCol="0"/>
              <a:lstStyle/>
              <a:p>
                <a:endParaRPr sz="1801" dirty="0"/>
              </a:p>
            </p:txBody>
          </p:sp>
          <p:sp>
            <p:nvSpPr>
              <p:cNvPr id="33" name="object 16">
                <a:extLst>
                  <a:ext uri="{FF2B5EF4-FFF2-40B4-BE49-F238E27FC236}">
                    <a16:creationId xmlns:a16="http://schemas.microsoft.com/office/drawing/2014/main" id="{5DD5194C-2F3A-2978-9BC3-4ACFD26CE74D}"/>
                  </a:ext>
                </a:extLst>
              </p:cNvPr>
              <p:cNvSpPr/>
              <p:nvPr/>
            </p:nvSpPr>
            <p:spPr>
              <a:xfrm>
                <a:off x="2031827" y="1860042"/>
                <a:ext cx="3867150" cy="752475"/>
              </a:xfrm>
              <a:custGeom>
                <a:avLst/>
                <a:gdLst/>
                <a:ahLst/>
                <a:cxnLst/>
                <a:rect l="l" t="t" r="r" b="b"/>
                <a:pathLst>
                  <a:path w="3867150" h="752475">
                    <a:moveTo>
                      <a:pt x="3866857" y="0"/>
                    </a:moveTo>
                    <a:lnTo>
                      <a:pt x="0" y="751865"/>
                    </a:lnTo>
                  </a:path>
                </a:pathLst>
              </a:custGeom>
              <a:ln w="25908">
                <a:solidFill>
                  <a:srgbClr val="FF0000"/>
                </a:solidFill>
              </a:ln>
            </p:spPr>
            <p:txBody>
              <a:bodyPr wrap="square" lIns="0" tIns="0" rIns="0" bIns="0" rtlCol="0"/>
              <a:lstStyle/>
              <a:p>
                <a:endParaRPr sz="1801" dirty="0"/>
              </a:p>
            </p:txBody>
          </p:sp>
          <p:sp>
            <p:nvSpPr>
              <p:cNvPr id="34" name="object 17">
                <a:extLst>
                  <a:ext uri="{FF2B5EF4-FFF2-40B4-BE49-F238E27FC236}">
                    <a16:creationId xmlns:a16="http://schemas.microsoft.com/office/drawing/2014/main" id="{A7B3B1D3-9C86-D321-C4C6-ABC7319D38AB}"/>
                  </a:ext>
                </a:extLst>
              </p:cNvPr>
              <p:cNvSpPr/>
              <p:nvPr/>
            </p:nvSpPr>
            <p:spPr>
              <a:xfrm>
                <a:off x="1968248" y="2571289"/>
                <a:ext cx="83820" cy="76835"/>
              </a:xfrm>
              <a:custGeom>
                <a:avLst/>
                <a:gdLst/>
                <a:ahLst/>
                <a:cxnLst/>
                <a:rect l="l" t="t" r="r" b="b"/>
                <a:pathLst>
                  <a:path w="83819" h="76835">
                    <a:moveTo>
                      <a:pt x="68872" y="0"/>
                    </a:moveTo>
                    <a:lnTo>
                      <a:pt x="0" y="52984"/>
                    </a:lnTo>
                    <a:lnTo>
                      <a:pt x="83705" y="76288"/>
                    </a:lnTo>
                    <a:lnTo>
                      <a:pt x="68872" y="0"/>
                    </a:lnTo>
                    <a:close/>
                  </a:path>
                </a:pathLst>
              </a:custGeom>
              <a:solidFill>
                <a:srgbClr val="FF0000"/>
              </a:solidFill>
            </p:spPr>
            <p:txBody>
              <a:bodyPr wrap="square" lIns="0" tIns="0" rIns="0" bIns="0" rtlCol="0"/>
              <a:lstStyle/>
              <a:p>
                <a:endParaRPr sz="1801" dirty="0"/>
              </a:p>
            </p:txBody>
          </p:sp>
          <p:sp>
            <p:nvSpPr>
              <p:cNvPr id="35" name="object 18">
                <a:extLst>
                  <a:ext uri="{FF2B5EF4-FFF2-40B4-BE49-F238E27FC236}">
                    <a16:creationId xmlns:a16="http://schemas.microsoft.com/office/drawing/2014/main" id="{9B2C37EA-5608-4C69-376E-E9DE336A81C7}"/>
                  </a:ext>
                </a:extLst>
              </p:cNvPr>
              <p:cNvSpPr/>
              <p:nvPr/>
            </p:nvSpPr>
            <p:spPr>
              <a:xfrm>
                <a:off x="1963886" y="2694496"/>
                <a:ext cx="3936365" cy="518159"/>
              </a:xfrm>
              <a:custGeom>
                <a:avLst/>
                <a:gdLst/>
                <a:ahLst/>
                <a:cxnLst/>
                <a:rect l="l" t="t" r="r" b="b"/>
                <a:pathLst>
                  <a:path w="3936365" h="518160">
                    <a:moveTo>
                      <a:pt x="3935793" y="517918"/>
                    </a:moveTo>
                    <a:lnTo>
                      <a:pt x="0" y="0"/>
                    </a:lnTo>
                  </a:path>
                </a:pathLst>
              </a:custGeom>
              <a:ln w="25908">
                <a:solidFill>
                  <a:srgbClr val="006FC0"/>
                </a:solidFill>
              </a:ln>
            </p:spPr>
            <p:txBody>
              <a:bodyPr wrap="square" lIns="0" tIns="0" rIns="0" bIns="0" rtlCol="0"/>
              <a:lstStyle/>
              <a:p>
                <a:endParaRPr sz="1801" dirty="0"/>
              </a:p>
            </p:txBody>
          </p:sp>
          <p:sp>
            <p:nvSpPr>
              <p:cNvPr id="36" name="object 19">
                <a:extLst>
                  <a:ext uri="{FF2B5EF4-FFF2-40B4-BE49-F238E27FC236}">
                    <a16:creationId xmlns:a16="http://schemas.microsoft.com/office/drawing/2014/main" id="{0F267A8D-D720-A41A-DEB0-6BD9F4EAA100}"/>
                  </a:ext>
                </a:extLst>
              </p:cNvPr>
              <p:cNvSpPr/>
              <p:nvPr/>
            </p:nvSpPr>
            <p:spPr>
              <a:xfrm>
                <a:off x="1899669" y="2657660"/>
                <a:ext cx="82550" cy="77470"/>
              </a:xfrm>
              <a:custGeom>
                <a:avLst/>
                <a:gdLst/>
                <a:ahLst/>
                <a:cxnLst/>
                <a:rect l="l" t="t" r="r" b="b"/>
                <a:pathLst>
                  <a:path w="82550" h="77469">
                    <a:moveTo>
                      <a:pt x="82130" y="0"/>
                    </a:moveTo>
                    <a:lnTo>
                      <a:pt x="0" y="28384"/>
                    </a:lnTo>
                    <a:lnTo>
                      <a:pt x="71983" y="77063"/>
                    </a:lnTo>
                    <a:lnTo>
                      <a:pt x="82130" y="0"/>
                    </a:lnTo>
                    <a:close/>
                  </a:path>
                </a:pathLst>
              </a:custGeom>
              <a:solidFill>
                <a:srgbClr val="006FC0"/>
              </a:solidFill>
            </p:spPr>
            <p:txBody>
              <a:bodyPr wrap="square" lIns="0" tIns="0" rIns="0" bIns="0" rtlCol="0"/>
              <a:lstStyle/>
              <a:p>
                <a:endParaRPr sz="1801" dirty="0"/>
              </a:p>
            </p:txBody>
          </p:sp>
          <p:sp>
            <p:nvSpPr>
              <p:cNvPr id="37" name="object 20">
                <a:extLst>
                  <a:ext uri="{FF2B5EF4-FFF2-40B4-BE49-F238E27FC236}">
                    <a16:creationId xmlns:a16="http://schemas.microsoft.com/office/drawing/2014/main" id="{25786669-5311-8B58-3EBF-3F6BFD8BA5C1}"/>
                  </a:ext>
                </a:extLst>
              </p:cNvPr>
              <p:cNvSpPr/>
              <p:nvPr/>
            </p:nvSpPr>
            <p:spPr>
              <a:xfrm>
                <a:off x="4686731" y="3213354"/>
                <a:ext cx="1213485" cy="226060"/>
              </a:xfrm>
              <a:custGeom>
                <a:avLst/>
                <a:gdLst/>
                <a:ahLst/>
                <a:cxnLst/>
                <a:rect l="l" t="t" r="r" b="b"/>
                <a:pathLst>
                  <a:path w="1213485" h="226060">
                    <a:moveTo>
                      <a:pt x="1213015" y="0"/>
                    </a:moveTo>
                    <a:lnTo>
                      <a:pt x="0" y="225526"/>
                    </a:lnTo>
                  </a:path>
                </a:pathLst>
              </a:custGeom>
              <a:ln w="25908">
                <a:solidFill>
                  <a:srgbClr val="006FC0"/>
                </a:solidFill>
              </a:ln>
            </p:spPr>
            <p:txBody>
              <a:bodyPr wrap="square" lIns="0" tIns="0" rIns="0" bIns="0" rtlCol="0"/>
              <a:lstStyle/>
              <a:p>
                <a:endParaRPr sz="1801" dirty="0"/>
              </a:p>
            </p:txBody>
          </p:sp>
          <p:sp>
            <p:nvSpPr>
              <p:cNvPr id="38" name="object 21">
                <a:extLst>
                  <a:ext uri="{FF2B5EF4-FFF2-40B4-BE49-F238E27FC236}">
                    <a16:creationId xmlns:a16="http://schemas.microsoft.com/office/drawing/2014/main" id="{D9C5EEA8-EA4A-67C2-7FAA-47EAF7C017A7}"/>
                  </a:ext>
                </a:extLst>
              </p:cNvPr>
              <p:cNvSpPr/>
              <p:nvPr/>
            </p:nvSpPr>
            <p:spPr>
              <a:xfrm>
                <a:off x="4623057" y="3398299"/>
                <a:ext cx="83820" cy="76835"/>
              </a:xfrm>
              <a:custGeom>
                <a:avLst/>
                <a:gdLst/>
                <a:ahLst/>
                <a:cxnLst/>
                <a:rect l="l" t="t" r="r" b="b"/>
                <a:pathLst>
                  <a:path w="83820" h="76835">
                    <a:moveTo>
                      <a:pt x="69303" y="0"/>
                    </a:moveTo>
                    <a:lnTo>
                      <a:pt x="0" y="52412"/>
                    </a:lnTo>
                    <a:lnTo>
                      <a:pt x="83515" y="76415"/>
                    </a:lnTo>
                    <a:lnTo>
                      <a:pt x="69303" y="0"/>
                    </a:lnTo>
                    <a:close/>
                  </a:path>
                </a:pathLst>
              </a:custGeom>
              <a:solidFill>
                <a:srgbClr val="006FC0"/>
              </a:solidFill>
            </p:spPr>
            <p:txBody>
              <a:bodyPr wrap="square" lIns="0" tIns="0" rIns="0" bIns="0" rtlCol="0"/>
              <a:lstStyle/>
              <a:p>
                <a:endParaRPr sz="1801" dirty="0"/>
              </a:p>
            </p:txBody>
          </p:sp>
        </p:grpSp>
        <p:sp>
          <p:nvSpPr>
            <p:cNvPr id="39" name="object 22">
              <a:extLst>
                <a:ext uri="{FF2B5EF4-FFF2-40B4-BE49-F238E27FC236}">
                  <a16:creationId xmlns:a16="http://schemas.microsoft.com/office/drawing/2014/main" id="{01A9A471-050B-DAD7-AEE8-A1FBC8668FAB}"/>
                </a:ext>
              </a:extLst>
            </p:cNvPr>
            <p:cNvSpPr txBox="1"/>
            <p:nvPr/>
          </p:nvSpPr>
          <p:spPr>
            <a:xfrm>
              <a:off x="1073960" y="4301621"/>
              <a:ext cx="10053639" cy="1577355"/>
            </a:xfrm>
            <a:prstGeom prst="rect">
              <a:avLst/>
            </a:prstGeom>
          </p:spPr>
          <p:txBody>
            <a:bodyPr vert="horz" wrap="square" lIns="0" tIns="12700" rIns="0" bIns="0" rtlCol="0">
              <a:spAutoFit/>
            </a:bodyPr>
            <a:lstStyle/>
            <a:p>
              <a:pPr marL="12701">
                <a:spcBef>
                  <a:spcPts val="100"/>
                </a:spcBef>
              </a:pPr>
              <a:r>
                <a:rPr sz="1000" b="1" dirty="0">
                  <a:latin typeface="Aptos" panose="020B0004020202020204" pitchFamily="34" charset="0"/>
                  <a:cs typeface="Verdana"/>
                </a:rPr>
                <a:t>Notes</a:t>
              </a:r>
              <a:r>
                <a:rPr sz="1000" b="1" spc="-36" dirty="0">
                  <a:latin typeface="Aptos" panose="020B0004020202020204" pitchFamily="34" charset="0"/>
                  <a:cs typeface="Verdana"/>
                </a:rPr>
                <a:t> </a:t>
              </a:r>
              <a:r>
                <a:rPr sz="1000" b="1" dirty="0">
                  <a:latin typeface="Aptos" panose="020B0004020202020204" pitchFamily="34" charset="0"/>
                  <a:cs typeface="Verdana"/>
                </a:rPr>
                <a:t>Box</a:t>
              </a:r>
              <a:r>
                <a:rPr sz="1000" b="1" spc="-25" dirty="0">
                  <a:latin typeface="Aptos" panose="020B0004020202020204" pitchFamily="34" charset="0"/>
                  <a:cs typeface="Verdana"/>
                </a:rPr>
                <a:t> </a:t>
              </a:r>
              <a:r>
                <a:rPr sz="1000" b="1" dirty="0">
                  <a:latin typeface="Aptos" panose="020B0004020202020204" pitchFamily="34" charset="0"/>
                  <a:cs typeface="Verdana"/>
                </a:rPr>
                <a:t>(bottom</a:t>
              </a:r>
              <a:r>
                <a:rPr sz="1000" b="1" spc="-25" dirty="0">
                  <a:latin typeface="Aptos" panose="020B0004020202020204" pitchFamily="34" charset="0"/>
                  <a:cs typeface="Verdana"/>
                </a:rPr>
                <a:t> </a:t>
              </a:r>
              <a:r>
                <a:rPr sz="1000" b="1" dirty="0">
                  <a:latin typeface="Aptos" panose="020B0004020202020204" pitchFamily="34" charset="0"/>
                  <a:cs typeface="Verdana"/>
                </a:rPr>
                <a:t>of</a:t>
              </a:r>
              <a:r>
                <a:rPr sz="1000" b="1" spc="-20" dirty="0">
                  <a:latin typeface="Aptos" panose="020B0004020202020204" pitchFamily="34" charset="0"/>
                  <a:cs typeface="Verdana"/>
                </a:rPr>
                <a:t> </a:t>
              </a:r>
              <a:r>
                <a:rPr sz="1000" b="1" dirty="0">
                  <a:latin typeface="Aptos" panose="020B0004020202020204" pitchFamily="34" charset="0"/>
                  <a:cs typeface="Verdana"/>
                </a:rPr>
                <a:t>each</a:t>
              </a:r>
              <a:r>
                <a:rPr sz="1000" b="1" spc="-25" dirty="0">
                  <a:latin typeface="Aptos" panose="020B0004020202020204" pitchFamily="34" charset="0"/>
                  <a:cs typeface="Verdana"/>
                </a:rPr>
                <a:t> </a:t>
              </a:r>
              <a:r>
                <a:rPr sz="1000" b="1" spc="-20" dirty="0">
                  <a:latin typeface="Aptos" panose="020B0004020202020204" pitchFamily="34" charset="0"/>
                  <a:cs typeface="Verdana"/>
                </a:rPr>
                <a:t>tab)</a:t>
              </a:r>
              <a:r>
                <a:rPr sz="1000" spc="-20" dirty="0">
                  <a:latin typeface="Aptos" panose="020B0004020202020204" pitchFamily="34" charset="0"/>
                  <a:cs typeface="Verdana"/>
                </a:rPr>
                <a:t>:</a:t>
              </a:r>
              <a:endParaRPr sz="1000" dirty="0">
                <a:latin typeface="Aptos" panose="020B0004020202020204" pitchFamily="34" charset="0"/>
                <a:cs typeface="Verdana"/>
              </a:endParaRPr>
            </a:p>
            <a:p>
              <a:pPr marL="12701"/>
              <a:r>
                <a:rPr sz="1000" spc="-30" dirty="0">
                  <a:latin typeface="Aptos" panose="020B0004020202020204" pitchFamily="34" charset="0"/>
                  <a:cs typeface="Verdana"/>
                </a:rPr>
                <a:t>To</a:t>
              </a:r>
              <a:r>
                <a:rPr sz="1000" spc="-25" dirty="0">
                  <a:latin typeface="Aptos" panose="020B0004020202020204" pitchFamily="34" charset="0"/>
                  <a:cs typeface="Verdana"/>
                </a:rPr>
                <a:t> </a:t>
              </a:r>
              <a:r>
                <a:rPr sz="1000" dirty="0">
                  <a:latin typeface="Aptos" panose="020B0004020202020204" pitchFamily="34" charset="0"/>
                  <a:cs typeface="Verdana"/>
                </a:rPr>
                <a:t>view</a:t>
              </a:r>
              <a:r>
                <a:rPr sz="1000" spc="-25" dirty="0">
                  <a:latin typeface="Aptos" panose="020B0004020202020204" pitchFamily="34" charset="0"/>
                  <a:cs typeface="Verdana"/>
                </a:rPr>
                <a:t> </a:t>
              </a:r>
              <a:r>
                <a:rPr sz="1000" dirty="0">
                  <a:latin typeface="Aptos" panose="020B0004020202020204" pitchFamily="34" charset="0"/>
                  <a:cs typeface="Verdana"/>
                </a:rPr>
                <a:t>all</a:t>
              </a:r>
              <a:r>
                <a:rPr sz="1000" spc="-20" dirty="0">
                  <a:latin typeface="Aptos" panose="020B0004020202020204" pitchFamily="34" charset="0"/>
                  <a:cs typeface="Verdana"/>
                </a:rPr>
                <a:t> </a:t>
              </a:r>
              <a:r>
                <a:rPr sz="1000" dirty="0">
                  <a:latin typeface="Aptos" panose="020B0004020202020204" pitchFamily="34" charset="0"/>
                  <a:cs typeface="Verdana"/>
                </a:rPr>
                <a:t>Notes</a:t>
              </a:r>
              <a:r>
                <a:rPr sz="1000" spc="-30" dirty="0">
                  <a:latin typeface="Aptos" panose="020B0004020202020204" pitchFamily="34" charset="0"/>
                  <a:cs typeface="Verdana"/>
                </a:rPr>
                <a:t> </a:t>
              </a:r>
              <a:r>
                <a:rPr sz="1000" dirty="0">
                  <a:latin typeface="Aptos" panose="020B0004020202020204" pitchFamily="34" charset="0"/>
                  <a:cs typeface="Verdana"/>
                </a:rPr>
                <a:t>on</a:t>
              </a:r>
              <a:r>
                <a:rPr sz="1000" spc="-36" dirty="0">
                  <a:latin typeface="Aptos" panose="020B0004020202020204" pitchFamily="34" charset="0"/>
                  <a:cs typeface="Verdana"/>
                </a:rPr>
                <a:t> </a:t>
              </a:r>
              <a:r>
                <a:rPr sz="1000" dirty="0">
                  <a:latin typeface="Aptos" panose="020B0004020202020204" pitchFamily="34" charset="0"/>
                  <a:cs typeface="Verdana"/>
                </a:rPr>
                <a:t>the</a:t>
              </a:r>
              <a:r>
                <a:rPr sz="1000" spc="-5" dirty="0">
                  <a:latin typeface="Aptos" panose="020B0004020202020204" pitchFamily="34" charset="0"/>
                  <a:cs typeface="Verdana"/>
                </a:rPr>
                <a:t> </a:t>
              </a:r>
              <a:r>
                <a:rPr sz="1000" dirty="0">
                  <a:latin typeface="Aptos" panose="020B0004020202020204" pitchFamily="34" charset="0"/>
                  <a:cs typeface="Verdana"/>
                </a:rPr>
                <a:t>grant, go</a:t>
              </a:r>
              <a:r>
                <a:rPr sz="1000" spc="-25" dirty="0">
                  <a:latin typeface="Aptos" panose="020B0004020202020204" pitchFamily="34" charset="0"/>
                  <a:cs typeface="Verdana"/>
                </a:rPr>
                <a:t> </a:t>
              </a:r>
              <a:r>
                <a:rPr sz="1000" dirty="0">
                  <a:latin typeface="Aptos" panose="020B0004020202020204" pitchFamily="34" charset="0"/>
                  <a:cs typeface="Verdana"/>
                </a:rPr>
                <a:t>to</a:t>
              </a:r>
              <a:r>
                <a:rPr sz="1000" spc="-14" dirty="0">
                  <a:latin typeface="Aptos" panose="020B0004020202020204" pitchFamily="34" charset="0"/>
                  <a:cs typeface="Verdana"/>
                </a:rPr>
                <a:t> </a:t>
              </a:r>
              <a:r>
                <a:rPr sz="1000" dirty="0">
                  <a:latin typeface="Aptos" panose="020B0004020202020204" pitchFamily="34" charset="0"/>
                  <a:cs typeface="Verdana"/>
                </a:rPr>
                <a:t>the</a:t>
              </a:r>
              <a:r>
                <a:rPr sz="1000" spc="-14" dirty="0">
                  <a:latin typeface="Aptos" panose="020B0004020202020204" pitchFamily="34" charset="0"/>
                  <a:cs typeface="Verdana"/>
                </a:rPr>
                <a:t> </a:t>
              </a:r>
              <a:r>
                <a:rPr sz="1000" spc="-11" dirty="0">
                  <a:latin typeface="Aptos" panose="020B0004020202020204" pitchFamily="34" charset="0"/>
                  <a:cs typeface="Verdana"/>
                </a:rPr>
                <a:t>Summary/Grant.Issues</a:t>
              </a:r>
              <a:r>
                <a:rPr sz="1000" spc="5" dirty="0">
                  <a:latin typeface="Aptos" panose="020B0004020202020204" pitchFamily="34" charset="0"/>
                  <a:cs typeface="Verdana"/>
                </a:rPr>
                <a:t> </a:t>
              </a:r>
              <a:r>
                <a:rPr sz="1000" dirty="0">
                  <a:latin typeface="Aptos" panose="020B0004020202020204" pitchFamily="34" charset="0"/>
                  <a:cs typeface="Verdana"/>
                </a:rPr>
                <a:t>tab.</a:t>
              </a:r>
              <a:r>
                <a:rPr sz="1000" spc="5" dirty="0">
                  <a:latin typeface="Aptos" panose="020B0004020202020204" pitchFamily="34" charset="0"/>
                  <a:cs typeface="Verdana"/>
                </a:rPr>
                <a:t> </a:t>
              </a:r>
              <a:r>
                <a:rPr sz="1000" dirty="0">
                  <a:latin typeface="Aptos" panose="020B0004020202020204" pitchFamily="34" charset="0"/>
                  <a:cs typeface="Verdana"/>
                </a:rPr>
                <a:t>The</a:t>
              </a:r>
              <a:r>
                <a:rPr sz="1000" spc="-25" dirty="0">
                  <a:latin typeface="Aptos" panose="020B0004020202020204" pitchFamily="34" charset="0"/>
                  <a:cs typeface="Verdana"/>
                </a:rPr>
                <a:t> </a:t>
              </a:r>
              <a:r>
                <a:rPr sz="1000" dirty="0">
                  <a:latin typeface="Aptos" panose="020B0004020202020204" pitchFamily="34" charset="0"/>
                  <a:cs typeface="Verdana"/>
                </a:rPr>
                <a:t>Notes</a:t>
              </a:r>
              <a:r>
                <a:rPr sz="1000" spc="-30" dirty="0">
                  <a:latin typeface="Aptos" panose="020B0004020202020204" pitchFamily="34" charset="0"/>
                  <a:cs typeface="Verdana"/>
                </a:rPr>
                <a:t> </a:t>
              </a:r>
              <a:r>
                <a:rPr sz="1000" dirty="0">
                  <a:latin typeface="Aptos" panose="020B0004020202020204" pitchFamily="34" charset="0"/>
                  <a:cs typeface="Verdana"/>
                </a:rPr>
                <a:t>feature</a:t>
              </a:r>
              <a:r>
                <a:rPr sz="1000" spc="-20" dirty="0">
                  <a:latin typeface="Aptos" panose="020B0004020202020204" pitchFamily="34" charset="0"/>
                  <a:cs typeface="Verdana"/>
                </a:rPr>
                <a:t> </a:t>
              </a:r>
              <a:r>
                <a:rPr sz="1000" dirty="0">
                  <a:latin typeface="Aptos" panose="020B0004020202020204" pitchFamily="34" charset="0"/>
                  <a:cs typeface="Verdana"/>
                </a:rPr>
                <a:t>is</a:t>
              </a:r>
              <a:r>
                <a:rPr sz="1000" spc="-20" dirty="0">
                  <a:latin typeface="Aptos" panose="020B0004020202020204" pitchFamily="34" charset="0"/>
                  <a:cs typeface="Verdana"/>
                </a:rPr>
                <a:t> </a:t>
              </a:r>
              <a:r>
                <a:rPr sz="1000" dirty="0">
                  <a:latin typeface="Aptos" panose="020B0004020202020204" pitchFamily="34" charset="0"/>
                  <a:cs typeface="Verdana"/>
                </a:rPr>
                <a:t>used</a:t>
              </a:r>
              <a:r>
                <a:rPr sz="1000" spc="-20" dirty="0">
                  <a:latin typeface="Aptos" panose="020B0004020202020204" pitchFamily="34" charset="0"/>
                  <a:cs typeface="Verdana"/>
                </a:rPr>
                <a:t> </a:t>
              </a:r>
              <a:r>
                <a:rPr sz="1000" dirty="0">
                  <a:latin typeface="Aptos" panose="020B0004020202020204" pitchFamily="34" charset="0"/>
                  <a:cs typeface="Verdana"/>
                </a:rPr>
                <a:t>for</a:t>
              </a:r>
              <a:r>
                <a:rPr sz="1000" spc="-20" dirty="0">
                  <a:latin typeface="Aptos" panose="020B0004020202020204" pitchFamily="34" charset="0"/>
                  <a:cs typeface="Verdana"/>
                </a:rPr>
                <a:t> </a:t>
              </a:r>
              <a:r>
                <a:rPr sz="1000" dirty="0">
                  <a:latin typeface="Aptos" panose="020B0004020202020204" pitchFamily="34" charset="0"/>
                  <a:cs typeface="Verdana"/>
                </a:rPr>
                <a:t>multiple</a:t>
              </a:r>
              <a:r>
                <a:rPr sz="1000" spc="-11" dirty="0">
                  <a:latin typeface="Aptos" panose="020B0004020202020204" pitchFamily="34" charset="0"/>
                  <a:cs typeface="Verdana"/>
                </a:rPr>
                <a:t> purposes:</a:t>
              </a:r>
              <a:endParaRPr sz="1000" dirty="0">
                <a:latin typeface="Aptos" panose="020B0004020202020204" pitchFamily="34" charset="0"/>
                <a:cs typeface="Verdana"/>
              </a:endParaRPr>
            </a:p>
            <a:p>
              <a:pPr marL="240668" indent="-227967">
                <a:buAutoNum type="arabicPeriod"/>
                <a:tabLst>
                  <a:tab pos="240668" algn="l"/>
                </a:tabLst>
              </a:pPr>
              <a:r>
                <a:rPr sz="1000" dirty="0">
                  <a:latin typeface="Aptos" panose="020B0004020202020204" pitchFamily="34" charset="0"/>
                  <a:cs typeface="Verdana"/>
                </a:rPr>
                <a:t>During</a:t>
              </a:r>
              <a:r>
                <a:rPr sz="1000" spc="-25" dirty="0">
                  <a:latin typeface="Aptos" panose="020B0004020202020204" pitchFamily="34" charset="0"/>
                  <a:cs typeface="Verdana"/>
                </a:rPr>
                <a:t> </a:t>
              </a:r>
              <a:r>
                <a:rPr sz="1000" dirty="0">
                  <a:latin typeface="Aptos" panose="020B0004020202020204" pitchFamily="34" charset="0"/>
                  <a:cs typeface="Verdana"/>
                </a:rPr>
                <a:t>application</a:t>
              </a:r>
              <a:r>
                <a:rPr sz="1000" spc="-5" dirty="0">
                  <a:latin typeface="Aptos" panose="020B0004020202020204" pitchFamily="34" charset="0"/>
                  <a:cs typeface="Verdana"/>
                </a:rPr>
                <a:t> </a:t>
              </a:r>
              <a:r>
                <a:rPr sz="1000" dirty="0">
                  <a:latin typeface="Aptos" panose="020B0004020202020204" pitchFamily="34" charset="0"/>
                  <a:cs typeface="Verdana"/>
                </a:rPr>
                <a:t>review,</a:t>
              </a:r>
              <a:r>
                <a:rPr sz="1000" spc="-44" dirty="0">
                  <a:latin typeface="Aptos" panose="020B0004020202020204" pitchFamily="34" charset="0"/>
                  <a:cs typeface="Verdana"/>
                </a:rPr>
                <a:t> </a:t>
              </a:r>
              <a:r>
                <a:rPr sz="1000" dirty="0">
                  <a:latin typeface="Aptos" panose="020B0004020202020204" pitchFamily="34" charset="0"/>
                  <a:cs typeface="Verdana"/>
                </a:rPr>
                <a:t>the</a:t>
              </a:r>
              <a:r>
                <a:rPr sz="1000" spc="-20" dirty="0">
                  <a:latin typeface="Aptos" panose="020B0004020202020204" pitchFamily="34" charset="0"/>
                  <a:cs typeface="Verdana"/>
                </a:rPr>
                <a:t> </a:t>
              </a:r>
              <a:r>
                <a:rPr sz="1000" dirty="0">
                  <a:latin typeface="Aptos" panose="020B0004020202020204" pitchFamily="34" charset="0"/>
                  <a:cs typeface="Verdana"/>
                </a:rPr>
                <a:t>Grant</a:t>
              </a:r>
              <a:r>
                <a:rPr sz="1000" spc="-30" dirty="0">
                  <a:latin typeface="Aptos" panose="020B0004020202020204" pitchFamily="34" charset="0"/>
                  <a:cs typeface="Verdana"/>
                </a:rPr>
                <a:t> </a:t>
              </a:r>
              <a:r>
                <a:rPr sz="1000" dirty="0">
                  <a:latin typeface="Aptos" panose="020B0004020202020204" pitchFamily="34" charset="0"/>
                  <a:cs typeface="Verdana"/>
                </a:rPr>
                <a:t>Manager</a:t>
              </a:r>
              <a:r>
                <a:rPr sz="1000" spc="-25" dirty="0">
                  <a:latin typeface="Aptos" panose="020B0004020202020204" pitchFamily="34" charset="0"/>
                  <a:cs typeface="Verdana"/>
                </a:rPr>
                <a:t> </a:t>
              </a:r>
              <a:r>
                <a:rPr sz="1000" dirty="0">
                  <a:latin typeface="Aptos" panose="020B0004020202020204" pitchFamily="34" charset="0"/>
                  <a:cs typeface="Verdana"/>
                </a:rPr>
                <a:t>(GM)</a:t>
              </a:r>
              <a:r>
                <a:rPr sz="1000" spc="-20" dirty="0">
                  <a:latin typeface="Aptos" panose="020B0004020202020204" pitchFamily="34" charset="0"/>
                  <a:cs typeface="Verdana"/>
                </a:rPr>
                <a:t> </a:t>
              </a:r>
              <a:r>
                <a:rPr sz="1000" dirty="0">
                  <a:latin typeface="Aptos" panose="020B0004020202020204" pitchFamily="34" charset="0"/>
                  <a:cs typeface="Verdana"/>
                </a:rPr>
                <a:t>may</a:t>
              </a:r>
              <a:r>
                <a:rPr sz="1000" spc="-30" dirty="0">
                  <a:latin typeface="Aptos" panose="020B0004020202020204" pitchFamily="34" charset="0"/>
                  <a:cs typeface="Verdana"/>
                </a:rPr>
                <a:t> </a:t>
              </a:r>
              <a:r>
                <a:rPr sz="1000" dirty="0">
                  <a:latin typeface="Aptos" panose="020B0004020202020204" pitchFamily="34" charset="0"/>
                  <a:cs typeface="Verdana"/>
                </a:rPr>
                <a:t>use</a:t>
              </a:r>
              <a:r>
                <a:rPr sz="1000" spc="-20" dirty="0">
                  <a:latin typeface="Aptos" panose="020B0004020202020204" pitchFamily="34" charset="0"/>
                  <a:cs typeface="Verdana"/>
                </a:rPr>
                <a:t> </a:t>
              </a:r>
              <a:r>
                <a:rPr sz="1000" dirty="0">
                  <a:latin typeface="Aptos" panose="020B0004020202020204" pitchFamily="34" charset="0"/>
                  <a:cs typeface="Verdana"/>
                </a:rPr>
                <a:t>this</a:t>
              </a:r>
              <a:r>
                <a:rPr sz="1000" spc="-25" dirty="0">
                  <a:latin typeface="Aptos" panose="020B0004020202020204" pitchFamily="34" charset="0"/>
                  <a:cs typeface="Verdana"/>
                </a:rPr>
                <a:t> </a:t>
              </a:r>
              <a:r>
                <a:rPr sz="1000" dirty="0">
                  <a:latin typeface="Aptos" panose="020B0004020202020204" pitchFamily="34" charset="0"/>
                  <a:cs typeface="Verdana"/>
                </a:rPr>
                <a:t>box</a:t>
              </a:r>
              <a:r>
                <a:rPr sz="1000" spc="-30" dirty="0">
                  <a:latin typeface="Aptos" panose="020B0004020202020204" pitchFamily="34" charset="0"/>
                  <a:cs typeface="Verdana"/>
                </a:rPr>
                <a:t> </a:t>
              </a:r>
              <a:r>
                <a:rPr sz="1000" dirty="0">
                  <a:latin typeface="Aptos" panose="020B0004020202020204" pitchFamily="34" charset="0"/>
                  <a:cs typeface="Verdana"/>
                </a:rPr>
                <a:t>to</a:t>
              </a:r>
              <a:r>
                <a:rPr sz="1000" spc="-36" dirty="0">
                  <a:latin typeface="Aptos" panose="020B0004020202020204" pitchFamily="34" charset="0"/>
                  <a:cs typeface="Verdana"/>
                </a:rPr>
                <a:t> </a:t>
              </a:r>
              <a:r>
                <a:rPr sz="1000" dirty="0">
                  <a:latin typeface="Aptos" panose="020B0004020202020204" pitchFamily="34" charset="0"/>
                  <a:cs typeface="Verdana"/>
                </a:rPr>
                <a:t>type</a:t>
              </a:r>
              <a:r>
                <a:rPr sz="1000" spc="-20" dirty="0">
                  <a:latin typeface="Aptos" panose="020B0004020202020204" pitchFamily="34" charset="0"/>
                  <a:cs typeface="Verdana"/>
                </a:rPr>
                <a:t> </a:t>
              </a:r>
              <a:r>
                <a:rPr sz="1000" dirty="0">
                  <a:latin typeface="Aptos" panose="020B0004020202020204" pitchFamily="34" charset="0"/>
                  <a:cs typeface="Verdana"/>
                </a:rPr>
                <a:t>a</a:t>
              </a:r>
              <a:r>
                <a:rPr sz="1000" spc="-30" dirty="0">
                  <a:latin typeface="Aptos" panose="020B0004020202020204" pitchFamily="34" charset="0"/>
                  <a:cs typeface="Verdana"/>
                </a:rPr>
                <a:t> </a:t>
              </a:r>
              <a:r>
                <a:rPr sz="1000" dirty="0">
                  <a:latin typeface="Aptos" panose="020B0004020202020204" pitchFamily="34" charset="0"/>
                  <a:cs typeface="Verdana"/>
                </a:rPr>
                <a:t>question</a:t>
              </a:r>
              <a:r>
                <a:rPr sz="1000" spc="-20" dirty="0">
                  <a:latin typeface="Aptos" panose="020B0004020202020204" pitchFamily="34" charset="0"/>
                  <a:cs typeface="Verdana"/>
                </a:rPr>
                <a:t> </a:t>
              </a:r>
              <a:r>
                <a:rPr sz="1000" dirty="0">
                  <a:latin typeface="Aptos" panose="020B0004020202020204" pitchFamily="34" charset="0"/>
                  <a:cs typeface="Verdana"/>
                </a:rPr>
                <a:t>or</a:t>
              </a:r>
              <a:r>
                <a:rPr sz="1000" spc="-44" dirty="0">
                  <a:latin typeface="Aptos" panose="020B0004020202020204" pitchFamily="34" charset="0"/>
                  <a:cs typeface="Verdana"/>
                </a:rPr>
                <a:t> </a:t>
              </a:r>
              <a:r>
                <a:rPr sz="1000" dirty="0">
                  <a:latin typeface="Aptos" panose="020B0004020202020204" pitchFamily="34" charset="0"/>
                  <a:cs typeface="Verdana"/>
                </a:rPr>
                <a:t>describe</a:t>
              </a:r>
              <a:r>
                <a:rPr sz="1000" spc="-36" dirty="0">
                  <a:latin typeface="Aptos" panose="020B0004020202020204" pitchFamily="34" charset="0"/>
                  <a:cs typeface="Verdana"/>
                </a:rPr>
                <a:t> </a:t>
              </a:r>
              <a:r>
                <a:rPr sz="1000" dirty="0">
                  <a:latin typeface="Aptos" panose="020B0004020202020204" pitchFamily="34" charset="0"/>
                  <a:cs typeface="Verdana"/>
                </a:rPr>
                <a:t>an</a:t>
              </a:r>
              <a:r>
                <a:rPr sz="1000" spc="-20" dirty="0">
                  <a:latin typeface="Aptos" panose="020B0004020202020204" pitchFamily="34" charset="0"/>
                  <a:cs typeface="Verdana"/>
                </a:rPr>
                <a:t> </a:t>
              </a:r>
              <a:r>
                <a:rPr sz="1000" dirty="0">
                  <a:latin typeface="Aptos" panose="020B0004020202020204" pitchFamily="34" charset="0"/>
                  <a:cs typeface="Verdana"/>
                </a:rPr>
                <a:t>item</a:t>
              </a:r>
              <a:r>
                <a:rPr sz="1000" spc="-44" dirty="0">
                  <a:latin typeface="Aptos" panose="020B0004020202020204" pitchFamily="34" charset="0"/>
                  <a:cs typeface="Verdana"/>
                </a:rPr>
                <a:t> </a:t>
              </a:r>
              <a:r>
                <a:rPr sz="1000" dirty="0">
                  <a:latin typeface="Aptos" panose="020B0004020202020204" pitchFamily="34" charset="0"/>
                  <a:cs typeface="Verdana"/>
                </a:rPr>
                <a:t>needing</a:t>
              </a:r>
              <a:r>
                <a:rPr sz="1000" spc="-25" dirty="0">
                  <a:latin typeface="Aptos" panose="020B0004020202020204" pitchFamily="34" charset="0"/>
                  <a:cs typeface="Verdana"/>
                </a:rPr>
                <a:t> </a:t>
              </a:r>
              <a:r>
                <a:rPr sz="1000" spc="-11" dirty="0">
                  <a:latin typeface="Aptos" panose="020B0004020202020204" pitchFamily="34" charset="0"/>
                  <a:cs typeface="Verdana"/>
                </a:rPr>
                <a:t>correction;</a:t>
              </a:r>
              <a:endParaRPr sz="1000" dirty="0">
                <a:latin typeface="Aptos" panose="020B0004020202020204" pitchFamily="34" charset="0"/>
                <a:cs typeface="Verdana"/>
              </a:endParaRPr>
            </a:p>
            <a:p>
              <a:pPr marL="240668" indent="-227967">
                <a:buAutoNum type="arabicPeriod"/>
                <a:tabLst>
                  <a:tab pos="240668" algn="l"/>
                </a:tabLst>
              </a:pPr>
              <a:r>
                <a:rPr sz="1000" dirty="0">
                  <a:latin typeface="Aptos" panose="020B0004020202020204" pitchFamily="34" charset="0"/>
                  <a:cs typeface="Verdana"/>
                </a:rPr>
                <a:t>Provide</a:t>
              </a:r>
              <a:r>
                <a:rPr sz="1000" spc="-44" dirty="0">
                  <a:latin typeface="Aptos" panose="020B0004020202020204" pitchFamily="34" charset="0"/>
                  <a:cs typeface="Verdana"/>
                </a:rPr>
                <a:t> </a:t>
              </a:r>
              <a:r>
                <a:rPr sz="1000" dirty="0">
                  <a:latin typeface="Aptos" panose="020B0004020202020204" pitchFamily="34" charset="0"/>
                  <a:cs typeface="Verdana"/>
                </a:rPr>
                <a:t>decisions</a:t>
              </a:r>
              <a:r>
                <a:rPr sz="1000" spc="-55" dirty="0">
                  <a:latin typeface="Aptos" panose="020B0004020202020204" pitchFamily="34" charset="0"/>
                  <a:cs typeface="Verdana"/>
                </a:rPr>
                <a:t> </a:t>
              </a:r>
              <a:r>
                <a:rPr sz="1000" dirty="0">
                  <a:latin typeface="Aptos" panose="020B0004020202020204" pitchFamily="34" charset="0"/>
                  <a:cs typeface="Verdana"/>
                </a:rPr>
                <a:t>regarding</a:t>
              </a:r>
              <a:r>
                <a:rPr sz="1000" spc="-41" dirty="0">
                  <a:latin typeface="Aptos" panose="020B0004020202020204" pitchFamily="34" charset="0"/>
                  <a:cs typeface="Verdana"/>
                </a:rPr>
                <a:t> </a:t>
              </a:r>
              <a:r>
                <a:rPr sz="1000" dirty="0">
                  <a:latin typeface="Aptos" panose="020B0004020202020204" pitchFamily="34" charset="0"/>
                  <a:cs typeface="Verdana"/>
                </a:rPr>
                <a:t>eligibility/allowability</a:t>
              </a:r>
              <a:r>
                <a:rPr sz="1000" spc="-11" dirty="0">
                  <a:latin typeface="Aptos" panose="020B0004020202020204" pitchFamily="34" charset="0"/>
                  <a:cs typeface="Verdana"/>
                </a:rPr>
                <a:t> </a:t>
              </a:r>
              <a:r>
                <a:rPr sz="1000" dirty="0">
                  <a:latin typeface="Aptos" panose="020B0004020202020204" pitchFamily="34" charset="0"/>
                  <a:cs typeface="Verdana"/>
                </a:rPr>
                <a:t>of</a:t>
              </a:r>
              <a:r>
                <a:rPr sz="1000" spc="-55" dirty="0">
                  <a:latin typeface="Aptos" panose="020B0004020202020204" pitchFamily="34" charset="0"/>
                  <a:cs typeface="Verdana"/>
                </a:rPr>
                <a:t> </a:t>
              </a:r>
              <a:r>
                <a:rPr sz="1000" dirty="0">
                  <a:latin typeface="Aptos" panose="020B0004020202020204" pitchFamily="34" charset="0"/>
                  <a:cs typeface="Verdana"/>
                </a:rPr>
                <a:t>activities</a:t>
              </a:r>
              <a:r>
                <a:rPr sz="1000" spc="-36" dirty="0">
                  <a:latin typeface="Aptos" panose="020B0004020202020204" pitchFamily="34" charset="0"/>
                  <a:cs typeface="Verdana"/>
                </a:rPr>
                <a:t> </a:t>
              </a:r>
              <a:r>
                <a:rPr sz="1000" dirty="0">
                  <a:latin typeface="Aptos" panose="020B0004020202020204" pitchFamily="34" charset="0"/>
                  <a:cs typeface="Verdana"/>
                </a:rPr>
                <a:t>or</a:t>
              </a:r>
              <a:r>
                <a:rPr sz="1000" spc="-60" dirty="0">
                  <a:latin typeface="Aptos" panose="020B0004020202020204" pitchFamily="34" charset="0"/>
                  <a:cs typeface="Verdana"/>
                </a:rPr>
                <a:t> </a:t>
              </a:r>
              <a:r>
                <a:rPr sz="1000" spc="-11" dirty="0">
                  <a:latin typeface="Aptos" panose="020B0004020202020204" pitchFamily="34" charset="0"/>
                  <a:cs typeface="Verdana"/>
                </a:rPr>
                <a:t>costs;</a:t>
              </a:r>
              <a:endParaRPr sz="1000" dirty="0">
                <a:latin typeface="Aptos" panose="020B0004020202020204" pitchFamily="34" charset="0"/>
                <a:cs typeface="Verdana"/>
              </a:endParaRPr>
            </a:p>
            <a:p>
              <a:pPr marL="240668" indent="-227967">
                <a:buAutoNum type="arabicPeriod"/>
                <a:tabLst>
                  <a:tab pos="240668" algn="l"/>
                </a:tabLst>
              </a:pPr>
              <a:r>
                <a:rPr sz="1000" dirty="0">
                  <a:latin typeface="Aptos" panose="020B0004020202020204" pitchFamily="34" charset="0"/>
                  <a:cs typeface="Verdana"/>
                </a:rPr>
                <a:t>Document</a:t>
              </a:r>
              <a:r>
                <a:rPr sz="1000" spc="-25" dirty="0">
                  <a:latin typeface="Aptos" panose="020B0004020202020204" pitchFamily="34" charset="0"/>
                  <a:cs typeface="Verdana"/>
                </a:rPr>
                <a:t> </a:t>
              </a:r>
              <a:r>
                <a:rPr sz="1000" dirty="0">
                  <a:latin typeface="Aptos" panose="020B0004020202020204" pitchFamily="34" charset="0"/>
                  <a:cs typeface="Verdana"/>
                </a:rPr>
                <a:t>changes</a:t>
              </a:r>
              <a:r>
                <a:rPr sz="1000" spc="-11" dirty="0">
                  <a:latin typeface="Aptos" panose="020B0004020202020204" pitchFamily="34" charset="0"/>
                  <a:cs typeface="Verdana"/>
                </a:rPr>
                <a:t> </a:t>
              </a:r>
              <a:r>
                <a:rPr sz="1000" dirty="0">
                  <a:latin typeface="Aptos" panose="020B0004020202020204" pitchFamily="34" charset="0"/>
                  <a:cs typeface="Verdana"/>
                </a:rPr>
                <a:t>made</a:t>
              </a:r>
              <a:r>
                <a:rPr sz="1000" spc="-25" dirty="0">
                  <a:latin typeface="Aptos" panose="020B0004020202020204" pitchFamily="34" charset="0"/>
                  <a:cs typeface="Verdana"/>
                </a:rPr>
                <a:t> </a:t>
              </a:r>
              <a:r>
                <a:rPr sz="1000" dirty="0">
                  <a:latin typeface="Aptos" panose="020B0004020202020204" pitchFamily="34" charset="0"/>
                  <a:cs typeface="Verdana"/>
                </a:rPr>
                <a:t>to</a:t>
              </a:r>
              <a:r>
                <a:rPr sz="1000" spc="-20" dirty="0">
                  <a:latin typeface="Aptos" panose="020B0004020202020204" pitchFamily="34" charset="0"/>
                  <a:cs typeface="Verdana"/>
                </a:rPr>
                <a:t> </a:t>
              </a:r>
              <a:r>
                <a:rPr sz="1000" dirty="0">
                  <a:latin typeface="Aptos" panose="020B0004020202020204" pitchFamily="34" charset="0"/>
                  <a:cs typeface="Verdana"/>
                </a:rPr>
                <a:t>entries</a:t>
              </a:r>
              <a:r>
                <a:rPr sz="1000" spc="-36" dirty="0">
                  <a:latin typeface="Aptos" panose="020B0004020202020204" pitchFamily="34" charset="0"/>
                  <a:cs typeface="Verdana"/>
                </a:rPr>
                <a:t> </a:t>
              </a:r>
              <a:r>
                <a:rPr sz="1000" dirty="0">
                  <a:latin typeface="Aptos" panose="020B0004020202020204" pitchFamily="34" charset="0"/>
                  <a:cs typeface="Verdana"/>
                </a:rPr>
                <a:t>on</a:t>
              </a:r>
              <a:r>
                <a:rPr sz="1000" spc="-36" dirty="0">
                  <a:latin typeface="Aptos" panose="020B0004020202020204" pitchFamily="34" charset="0"/>
                  <a:cs typeface="Verdana"/>
                </a:rPr>
                <a:t> </a:t>
              </a:r>
              <a:r>
                <a:rPr sz="1000" dirty="0">
                  <a:latin typeface="Aptos" panose="020B0004020202020204" pitchFamily="34" charset="0"/>
                  <a:cs typeface="Verdana"/>
                </a:rPr>
                <a:t>the</a:t>
              </a:r>
              <a:r>
                <a:rPr sz="1000" spc="-20" dirty="0">
                  <a:latin typeface="Aptos" panose="020B0004020202020204" pitchFamily="34" charset="0"/>
                  <a:cs typeface="Verdana"/>
                </a:rPr>
                <a:t> </a:t>
              </a:r>
              <a:r>
                <a:rPr sz="1000" dirty="0">
                  <a:latin typeface="Aptos" panose="020B0004020202020204" pitchFamily="34" charset="0"/>
                  <a:cs typeface="Verdana"/>
                </a:rPr>
                <a:t>tab; </a:t>
              </a:r>
              <a:r>
                <a:rPr sz="1000" spc="-25" dirty="0">
                  <a:latin typeface="Aptos" panose="020B0004020202020204" pitchFamily="34" charset="0"/>
                  <a:cs typeface="Verdana"/>
                </a:rPr>
                <a:t>or</a:t>
              </a:r>
              <a:endParaRPr sz="1000" dirty="0">
                <a:latin typeface="Aptos" panose="020B0004020202020204" pitchFamily="34" charset="0"/>
                <a:cs typeface="Verdana"/>
              </a:endParaRPr>
            </a:p>
            <a:p>
              <a:pPr marL="240668" indent="-227967">
                <a:buAutoNum type="arabicPeriod"/>
                <a:tabLst>
                  <a:tab pos="240668" algn="l"/>
                </a:tabLst>
              </a:pPr>
              <a:r>
                <a:rPr sz="1000" dirty="0">
                  <a:latin typeface="Aptos" panose="020B0004020202020204" pitchFamily="34" charset="0"/>
                  <a:cs typeface="Verdana"/>
                </a:rPr>
                <a:t>An</a:t>
              </a:r>
              <a:r>
                <a:rPr sz="1000" spc="-20" dirty="0">
                  <a:latin typeface="Aptos" panose="020B0004020202020204" pitchFamily="34" charset="0"/>
                  <a:cs typeface="Verdana"/>
                </a:rPr>
                <a:t> </a:t>
              </a:r>
              <a:r>
                <a:rPr sz="1000" dirty="0">
                  <a:latin typeface="Aptos" panose="020B0004020202020204" pitchFamily="34" charset="0"/>
                  <a:cs typeface="Verdana"/>
                </a:rPr>
                <a:t>area</a:t>
              </a:r>
              <a:r>
                <a:rPr sz="1000" spc="-36" dirty="0">
                  <a:latin typeface="Aptos" panose="020B0004020202020204" pitchFamily="34" charset="0"/>
                  <a:cs typeface="Verdana"/>
                </a:rPr>
                <a:t> </a:t>
              </a:r>
              <a:r>
                <a:rPr sz="1000" dirty="0">
                  <a:latin typeface="Aptos" panose="020B0004020202020204" pitchFamily="34" charset="0"/>
                  <a:cs typeface="Verdana"/>
                </a:rPr>
                <a:t>for</a:t>
              </a:r>
              <a:r>
                <a:rPr sz="1000" spc="-36" dirty="0">
                  <a:latin typeface="Aptos" panose="020B0004020202020204" pitchFamily="34" charset="0"/>
                  <a:cs typeface="Verdana"/>
                </a:rPr>
                <a:t> </a:t>
              </a:r>
              <a:r>
                <a:rPr sz="1000" dirty="0">
                  <a:latin typeface="Aptos" panose="020B0004020202020204" pitchFamily="34" charset="0"/>
                  <a:cs typeface="Verdana"/>
                </a:rPr>
                <a:t>applicants</a:t>
              </a:r>
              <a:r>
                <a:rPr sz="1000" spc="-5" dirty="0">
                  <a:latin typeface="Aptos" panose="020B0004020202020204" pitchFamily="34" charset="0"/>
                  <a:cs typeface="Verdana"/>
                </a:rPr>
                <a:t> </a:t>
              </a:r>
              <a:r>
                <a:rPr sz="1000" dirty="0">
                  <a:latin typeface="Aptos" panose="020B0004020202020204" pitchFamily="34" charset="0"/>
                  <a:cs typeface="Verdana"/>
                </a:rPr>
                <a:t>to</a:t>
              </a:r>
              <a:r>
                <a:rPr sz="1000" spc="-20" dirty="0">
                  <a:latin typeface="Aptos" panose="020B0004020202020204" pitchFamily="34" charset="0"/>
                  <a:cs typeface="Verdana"/>
                </a:rPr>
                <a:t> </a:t>
              </a:r>
              <a:r>
                <a:rPr sz="1000" dirty="0">
                  <a:latin typeface="Aptos" panose="020B0004020202020204" pitchFamily="34" charset="0"/>
                  <a:cs typeface="Verdana"/>
                </a:rPr>
                <a:t>respond</a:t>
              </a:r>
              <a:r>
                <a:rPr sz="1000" spc="-41" dirty="0">
                  <a:latin typeface="Aptos" panose="020B0004020202020204" pitchFamily="34" charset="0"/>
                  <a:cs typeface="Verdana"/>
                </a:rPr>
                <a:t> </a:t>
              </a:r>
              <a:r>
                <a:rPr sz="1000" dirty="0">
                  <a:latin typeface="Aptos" panose="020B0004020202020204" pitchFamily="34" charset="0"/>
                  <a:cs typeface="Verdana"/>
                </a:rPr>
                <a:t>to</a:t>
              </a:r>
              <a:r>
                <a:rPr sz="1000" spc="-25" dirty="0">
                  <a:latin typeface="Aptos" panose="020B0004020202020204" pitchFamily="34" charset="0"/>
                  <a:cs typeface="Verdana"/>
                </a:rPr>
                <a:t> </a:t>
              </a:r>
              <a:r>
                <a:rPr sz="1000" dirty="0">
                  <a:latin typeface="Aptos" panose="020B0004020202020204" pitchFamily="34" charset="0"/>
                  <a:cs typeface="Verdana"/>
                </a:rPr>
                <a:t>inquiries</a:t>
              </a:r>
              <a:r>
                <a:rPr sz="1000" spc="-25" dirty="0">
                  <a:latin typeface="Aptos" panose="020B0004020202020204" pitchFamily="34" charset="0"/>
                  <a:cs typeface="Verdana"/>
                </a:rPr>
                <a:t> </a:t>
              </a:r>
              <a:r>
                <a:rPr sz="1000" dirty="0">
                  <a:latin typeface="Aptos" panose="020B0004020202020204" pitchFamily="34" charset="0"/>
                  <a:cs typeface="Verdana"/>
                </a:rPr>
                <a:t>made</a:t>
              </a:r>
              <a:r>
                <a:rPr sz="1000" spc="-20" dirty="0">
                  <a:latin typeface="Aptos" panose="020B0004020202020204" pitchFamily="34" charset="0"/>
                  <a:cs typeface="Verdana"/>
                </a:rPr>
                <a:t> </a:t>
              </a:r>
              <a:r>
                <a:rPr sz="1000" dirty="0">
                  <a:latin typeface="Aptos" panose="020B0004020202020204" pitchFamily="34" charset="0"/>
                  <a:cs typeface="Verdana"/>
                </a:rPr>
                <a:t>by</a:t>
              </a:r>
              <a:r>
                <a:rPr sz="1000" spc="-30" dirty="0">
                  <a:latin typeface="Aptos" panose="020B0004020202020204" pitchFamily="34" charset="0"/>
                  <a:cs typeface="Verdana"/>
                </a:rPr>
                <a:t> </a:t>
              </a:r>
              <a:r>
                <a:rPr sz="1000" dirty="0">
                  <a:latin typeface="Aptos" panose="020B0004020202020204" pitchFamily="34" charset="0"/>
                  <a:cs typeface="Verdana"/>
                </a:rPr>
                <a:t>the</a:t>
              </a:r>
              <a:r>
                <a:rPr sz="1000" spc="-14" dirty="0">
                  <a:latin typeface="Aptos" panose="020B0004020202020204" pitchFamily="34" charset="0"/>
                  <a:cs typeface="Verdana"/>
                </a:rPr>
                <a:t> </a:t>
              </a:r>
              <a:r>
                <a:rPr sz="1000" spc="-25" dirty="0">
                  <a:latin typeface="Aptos" panose="020B0004020202020204" pitchFamily="34" charset="0"/>
                  <a:cs typeface="Verdana"/>
                </a:rPr>
                <a:t>GM.</a:t>
              </a:r>
              <a:endParaRPr sz="1000" dirty="0">
                <a:latin typeface="Aptos" panose="020B0004020202020204" pitchFamily="34" charset="0"/>
                <a:cs typeface="Verdana"/>
              </a:endParaRPr>
            </a:p>
            <a:p>
              <a:pPr marL="12701" marR="5081" algn="just">
                <a:spcBef>
                  <a:spcPts val="1440"/>
                </a:spcBef>
              </a:pPr>
              <a:r>
                <a:rPr sz="1000" dirty="0">
                  <a:latin typeface="Aptos" panose="020B0004020202020204" pitchFamily="34" charset="0"/>
                  <a:cs typeface="Verdana"/>
                </a:rPr>
                <a:t>The</a:t>
              </a:r>
              <a:r>
                <a:rPr sz="1000" spc="-36" dirty="0">
                  <a:latin typeface="Aptos" panose="020B0004020202020204" pitchFamily="34" charset="0"/>
                  <a:cs typeface="Verdana"/>
                </a:rPr>
                <a:t> </a:t>
              </a:r>
              <a:r>
                <a:rPr sz="1000" dirty="0">
                  <a:latin typeface="Aptos" panose="020B0004020202020204" pitchFamily="34" charset="0"/>
                  <a:cs typeface="Verdana"/>
                </a:rPr>
                <a:t>eGrants</a:t>
              </a:r>
              <a:r>
                <a:rPr sz="1000" spc="-36" dirty="0">
                  <a:latin typeface="Aptos" panose="020B0004020202020204" pitchFamily="34" charset="0"/>
                  <a:cs typeface="Verdana"/>
                </a:rPr>
                <a:t> </a:t>
              </a:r>
              <a:r>
                <a:rPr sz="1000" dirty="0">
                  <a:latin typeface="Aptos" panose="020B0004020202020204" pitchFamily="34" charset="0"/>
                  <a:cs typeface="Verdana"/>
                </a:rPr>
                <a:t>Notes</a:t>
              </a:r>
              <a:r>
                <a:rPr sz="1000" spc="-36" dirty="0">
                  <a:latin typeface="Aptos" panose="020B0004020202020204" pitchFamily="34" charset="0"/>
                  <a:cs typeface="Verdana"/>
                </a:rPr>
                <a:t> </a:t>
              </a:r>
              <a:r>
                <a:rPr sz="1000" dirty="0">
                  <a:latin typeface="Aptos" panose="020B0004020202020204" pitchFamily="34" charset="0"/>
                  <a:cs typeface="Verdana"/>
                </a:rPr>
                <a:t>boxes</a:t>
              </a:r>
              <a:r>
                <a:rPr sz="1000" spc="-36" dirty="0">
                  <a:latin typeface="Aptos" panose="020B0004020202020204" pitchFamily="34" charset="0"/>
                  <a:cs typeface="Verdana"/>
                </a:rPr>
                <a:t> </a:t>
              </a:r>
              <a:r>
                <a:rPr sz="1000" dirty="0">
                  <a:latin typeface="Aptos" panose="020B0004020202020204" pitchFamily="34" charset="0"/>
                  <a:cs typeface="Verdana"/>
                </a:rPr>
                <a:t>are</a:t>
              </a:r>
              <a:r>
                <a:rPr sz="1000" spc="-36" dirty="0">
                  <a:latin typeface="Aptos" panose="020B0004020202020204" pitchFamily="34" charset="0"/>
                  <a:cs typeface="Verdana"/>
                </a:rPr>
                <a:t> </a:t>
              </a:r>
              <a:r>
                <a:rPr sz="1000" dirty="0">
                  <a:latin typeface="Aptos" panose="020B0004020202020204" pitchFamily="34" charset="0"/>
                  <a:cs typeface="Verdana"/>
                </a:rPr>
                <a:t>not</a:t>
              </a:r>
              <a:r>
                <a:rPr sz="1000" spc="-25" dirty="0">
                  <a:latin typeface="Aptos" panose="020B0004020202020204" pitchFamily="34" charset="0"/>
                  <a:cs typeface="Verdana"/>
                </a:rPr>
                <a:t> </a:t>
              </a:r>
              <a:r>
                <a:rPr sz="1000" dirty="0">
                  <a:latin typeface="Aptos" panose="020B0004020202020204" pitchFamily="34" charset="0"/>
                  <a:cs typeface="Verdana"/>
                </a:rPr>
                <a:t>the</a:t>
              </a:r>
              <a:r>
                <a:rPr sz="1000" spc="-14" dirty="0">
                  <a:latin typeface="Aptos" panose="020B0004020202020204" pitchFamily="34" charset="0"/>
                  <a:cs typeface="Verdana"/>
                </a:rPr>
                <a:t> </a:t>
              </a:r>
              <a:r>
                <a:rPr sz="1000" dirty="0">
                  <a:latin typeface="Aptos" panose="020B0004020202020204" pitchFamily="34" charset="0"/>
                  <a:cs typeface="Verdana"/>
                </a:rPr>
                <a:t>most</a:t>
              </a:r>
              <a:r>
                <a:rPr sz="1000" spc="-41" dirty="0">
                  <a:latin typeface="Aptos" panose="020B0004020202020204" pitchFamily="34" charset="0"/>
                  <a:cs typeface="Verdana"/>
                </a:rPr>
                <a:t> </a:t>
              </a:r>
              <a:r>
                <a:rPr sz="1000" dirty="0">
                  <a:latin typeface="Aptos" panose="020B0004020202020204" pitchFamily="34" charset="0"/>
                  <a:cs typeface="Verdana"/>
                </a:rPr>
                <a:t>effective</a:t>
              </a:r>
              <a:r>
                <a:rPr sz="1000" spc="-20" dirty="0">
                  <a:latin typeface="Aptos" panose="020B0004020202020204" pitchFamily="34" charset="0"/>
                  <a:cs typeface="Verdana"/>
                </a:rPr>
                <a:t> </a:t>
              </a:r>
              <a:r>
                <a:rPr sz="1000" dirty="0">
                  <a:latin typeface="Aptos" panose="020B0004020202020204" pitchFamily="34" charset="0"/>
                  <a:cs typeface="Verdana"/>
                </a:rPr>
                <a:t>method</a:t>
              </a:r>
              <a:r>
                <a:rPr sz="1000" spc="-25" dirty="0">
                  <a:latin typeface="Aptos" panose="020B0004020202020204" pitchFamily="34" charset="0"/>
                  <a:cs typeface="Verdana"/>
                </a:rPr>
                <a:t> </a:t>
              </a:r>
              <a:r>
                <a:rPr sz="1000" dirty="0">
                  <a:latin typeface="Aptos" panose="020B0004020202020204" pitchFamily="34" charset="0"/>
                  <a:cs typeface="Verdana"/>
                </a:rPr>
                <a:t>of</a:t>
              </a:r>
              <a:r>
                <a:rPr sz="1000" spc="-36" dirty="0">
                  <a:latin typeface="Aptos" panose="020B0004020202020204" pitchFamily="34" charset="0"/>
                  <a:cs typeface="Verdana"/>
                </a:rPr>
                <a:t> </a:t>
              </a:r>
              <a:r>
                <a:rPr sz="1000" dirty="0">
                  <a:latin typeface="Aptos" panose="020B0004020202020204" pitchFamily="34" charset="0"/>
                  <a:cs typeface="Verdana"/>
                </a:rPr>
                <a:t>communicating</a:t>
              </a:r>
              <a:r>
                <a:rPr sz="1000" spc="-5" dirty="0">
                  <a:latin typeface="Aptos" panose="020B0004020202020204" pitchFamily="34" charset="0"/>
                  <a:cs typeface="Verdana"/>
                </a:rPr>
                <a:t> </a:t>
              </a:r>
              <a:r>
                <a:rPr sz="1000" dirty="0">
                  <a:latin typeface="Aptos" panose="020B0004020202020204" pitchFamily="34" charset="0"/>
                  <a:cs typeface="Verdana"/>
                </a:rPr>
                <a:t>with</a:t>
              </a:r>
              <a:r>
                <a:rPr sz="1000" spc="-20" dirty="0">
                  <a:latin typeface="Aptos" panose="020B0004020202020204" pitchFamily="34" charset="0"/>
                  <a:cs typeface="Verdana"/>
                </a:rPr>
                <a:t> </a:t>
              </a:r>
              <a:r>
                <a:rPr sz="1000" dirty="0">
                  <a:latin typeface="Aptos" panose="020B0004020202020204" pitchFamily="34" charset="0"/>
                  <a:cs typeface="Verdana"/>
                </a:rPr>
                <a:t>a</a:t>
              </a:r>
              <a:r>
                <a:rPr sz="1000" spc="-25" dirty="0">
                  <a:latin typeface="Aptos" panose="020B0004020202020204" pitchFamily="34" charset="0"/>
                  <a:cs typeface="Verdana"/>
                </a:rPr>
                <a:t> </a:t>
              </a:r>
              <a:r>
                <a:rPr sz="1000" dirty="0">
                  <a:latin typeface="Aptos" panose="020B0004020202020204" pitchFamily="34" charset="0"/>
                  <a:cs typeface="Verdana"/>
                </a:rPr>
                <a:t>PSO</a:t>
              </a:r>
              <a:r>
                <a:rPr sz="1000" spc="-20" dirty="0">
                  <a:latin typeface="Aptos" panose="020B0004020202020204" pitchFamily="34" charset="0"/>
                  <a:cs typeface="Verdana"/>
                </a:rPr>
                <a:t> </a:t>
              </a:r>
              <a:r>
                <a:rPr sz="1000" dirty="0">
                  <a:latin typeface="Aptos" panose="020B0004020202020204" pitchFamily="34" charset="0"/>
                  <a:cs typeface="Verdana"/>
                </a:rPr>
                <a:t>GM</a:t>
              </a:r>
              <a:r>
                <a:rPr sz="1000" spc="-41" dirty="0">
                  <a:latin typeface="Aptos" panose="020B0004020202020204" pitchFamily="34" charset="0"/>
                  <a:cs typeface="Verdana"/>
                </a:rPr>
                <a:t> </a:t>
              </a:r>
              <a:r>
                <a:rPr sz="1000" dirty="0">
                  <a:latin typeface="Aptos" panose="020B0004020202020204" pitchFamily="34" charset="0"/>
                  <a:cs typeface="Verdana"/>
                </a:rPr>
                <a:t>when</a:t>
              </a:r>
              <a:r>
                <a:rPr sz="1000" spc="-14" dirty="0">
                  <a:latin typeface="Aptos" panose="020B0004020202020204" pitchFamily="34" charset="0"/>
                  <a:cs typeface="Verdana"/>
                </a:rPr>
                <a:t> </a:t>
              </a:r>
              <a:r>
                <a:rPr sz="1000" dirty="0">
                  <a:latin typeface="Aptos" panose="020B0004020202020204" pitchFamily="34" charset="0"/>
                  <a:cs typeface="Verdana"/>
                </a:rPr>
                <a:t>you</a:t>
              </a:r>
              <a:r>
                <a:rPr sz="1000" spc="-41" dirty="0">
                  <a:latin typeface="Aptos" panose="020B0004020202020204" pitchFamily="34" charset="0"/>
                  <a:cs typeface="Verdana"/>
                </a:rPr>
                <a:t> </a:t>
              </a:r>
              <a:r>
                <a:rPr sz="1000" dirty="0">
                  <a:latin typeface="Aptos" panose="020B0004020202020204" pitchFamily="34" charset="0"/>
                  <a:cs typeface="Verdana"/>
                </a:rPr>
                <a:t>are</a:t>
              </a:r>
              <a:r>
                <a:rPr sz="1000" spc="-30" dirty="0">
                  <a:latin typeface="Aptos" panose="020B0004020202020204" pitchFamily="34" charset="0"/>
                  <a:cs typeface="Verdana"/>
                </a:rPr>
                <a:t> </a:t>
              </a:r>
              <a:r>
                <a:rPr sz="1000" dirty="0">
                  <a:latin typeface="Aptos" panose="020B0004020202020204" pitchFamily="34" charset="0"/>
                  <a:cs typeface="Verdana"/>
                </a:rPr>
                <a:t>seeking</a:t>
              </a:r>
              <a:r>
                <a:rPr sz="1000" spc="-30" dirty="0">
                  <a:latin typeface="Aptos" panose="020B0004020202020204" pitchFamily="34" charset="0"/>
                  <a:cs typeface="Verdana"/>
                </a:rPr>
                <a:t> </a:t>
              </a:r>
              <a:r>
                <a:rPr sz="1000" dirty="0">
                  <a:latin typeface="Aptos" panose="020B0004020202020204" pitchFamily="34" charset="0"/>
                  <a:cs typeface="Verdana"/>
                </a:rPr>
                <a:t>technical</a:t>
              </a:r>
              <a:r>
                <a:rPr sz="1000" spc="-14" dirty="0">
                  <a:latin typeface="Aptos" panose="020B0004020202020204" pitchFamily="34" charset="0"/>
                  <a:cs typeface="Verdana"/>
                </a:rPr>
                <a:t> </a:t>
              </a:r>
              <a:r>
                <a:rPr sz="1000" dirty="0">
                  <a:latin typeface="Aptos" panose="020B0004020202020204" pitchFamily="34" charset="0"/>
                  <a:cs typeface="Verdana"/>
                </a:rPr>
                <a:t>assistance</a:t>
              </a:r>
              <a:r>
                <a:rPr sz="1000" spc="-11" dirty="0">
                  <a:latin typeface="Aptos" panose="020B0004020202020204" pitchFamily="34" charset="0"/>
                  <a:cs typeface="Verdana"/>
                </a:rPr>
                <a:t> </a:t>
              </a:r>
              <a:r>
                <a:rPr sz="1000" spc="-25" dirty="0">
                  <a:latin typeface="Aptos" panose="020B0004020202020204" pitchFamily="34" charset="0"/>
                  <a:cs typeface="Verdana"/>
                </a:rPr>
                <a:t>or </a:t>
              </a:r>
              <a:r>
                <a:rPr sz="1000" dirty="0">
                  <a:latin typeface="Aptos" panose="020B0004020202020204" pitchFamily="34" charset="0"/>
                  <a:cs typeface="Verdana"/>
                </a:rPr>
                <a:t>in</a:t>
              </a:r>
              <a:r>
                <a:rPr sz="1000" spc="-20" dirty="0">
                  <a:latin typeface="Aptos" panose="020B0004020202020204" pitchFamily="34" charset="0"/>
                  <a:cs typeface="Verdana"/>
                </a:rPr>
                <a:t> </a:t>
              </a:r>
              <a:r>
                <a:rPr sz="1000" dirty="0">
                  <a:latin typeface="Aptos" panose="020B0004020202020204" pitchFamily="34" charset="0"/>
                  <a:cs typeface="Verdana"/>
                </a:rPr>
                <a:t>need</a:t>
              </a:r>
              <a:r>
                <a:rPr sz="1000" spc="-36" dirty="0">
                  <a:latin typeface="Aptos" panose="020B0004020202020204" pitchFamily="34" charset="0"/>
                  <a:cs typeface="Verdana"/>
                </a:rPr>
                <a:t> </a:t>
              </a:r>
              <a:r>
                <a:rPr sz="1000" dirty="0">
                  <a:latin typeface="Aptos" panose="020B0004020202020204" pitchFamily="34" charset="0"/>
                  <a:cs typeface="Verdana"/>
                </a:rPr>
                <a:t>of</a:t>
              </a:r>
              <a:r>
                <a:rPr sz="1000" spc="-30" dirty="0">
                  <a:latin typeface="Aptos" panose="020B0004020202020204" pitchFamily="34" charset="0"/>
                  <a:cs typeface="Verdana"/>
                </a:rPr>
                <a:t> </a:t>
              </a:r>
              <a:r>
                <a:rPr sz="1000" dirty="0">
                  <a:latin typeface="Aptos" panose="020B0004020202020204" pitchFamily="34" charset="0"/>
                  <a:cs typeface="Verdana"/>
                </a:rPr>
                <a:t>prompt</a:t>
              </a:r>
              <a:r>
                <a:rPr sz="1000" spc="-20" dirty="0">
                  <a:latin typeface="Aptos" panose="020B0004020202020204" pitchFamily="34" charset="0"/>
                  <a:cs typeface="Verdana"/>
                </a:rPr>
                <a:t> </a:t>
              </a:r>
              <a:r>
                <a:rPr sz="1000" dirty="0">
                  <a:latin typeface="Aptos" panose="020B0004020202020204" pitchFamily="34" charset="0"/>
                  <a:cs typeface="Verdana"/>
                </a:rPr>
                <a:t>information.</a:t>
              </a:r>
              <a:r>
                <a:rPr sz="1000" spc="400" dirty="0">
                  <a:latin typeface="Aptos" panose="020B0004020202020204" pitchFamily="34" charset="0"/>
                  <a:cs typeface="Verdana"/>
                </a:rPr>
                <a:t> </a:t>
              </a:r>
              <a:r>
                <a:rPr sz="1000" dirty="0">
                  <a:latin typeface="Aptos" panose="020B0004020202020204" pitchFamily="34" charset="0"/>
                  <a:cs typeface="Verdana"/>
                </a:rPr>
                <a:t>GM’s</a:t>
              </a:r>
              <a:r>
                <a:rPr sz="1000" spc="-30" dirty="0">
                  <a:latin typeface="Aptos" panose="020B0004020202020204" pitchFamily="34" charset="0"/>
                  <a:cs typeface="Verdana"/>
                </a:rPr>
                <a:t> </a:t>
              </a:r>
              <a:r>
                <a:rPr sz="1000" dirty="0">
                  <a:latin typeface="Aptos" panose="020B0004020202020204" pitchFamily="34" charset="0"/>
                  <a:cs typeface="Verdana"/>
                </a:rPr>
                <a:t>do</a:t>
              </a:r>
              <a:r>
                <a:rPr sz="1000" spc="-25" dirty="0">
                  <a:latin typeface="Aptos" panose="020B0004020202020204" pitchFamily="34" charset="0"/>
                  <a:cs typeface="Verdana"/>
                </a:rPr>
                <a:t> </a:t>
              </a:r>
              <a:r>
                <a:rPr sz="1000" dirty="0">
                  <a:latin typeface="Aptos" panose="020B0004020202020204" pitchFamily="34" charset="0"/>
                  <a:cs typeface="Verdana"/>
                </a:rPr>
                <a:t>not</a:t>
              </a:r>
              <a:r>
                <a:rPr sz="1000" spc="-20" dirty="0">
                  <a:latin typeface="Aptos" panose="020B0004020202020204" pitchFamily="34" charset="0"/>
                  <a:cs typeface="Verdana"/>
                </a:rPr>
                <a:t> </a:t>
              </a:r>
              <a:r>
                <a:rPr sz="1000" dirty="0">
                  <a:latin typeface="Aptos" panose="020B0004020202020204" pitchFamily="34" charset="0"/>
                  <a:cs typeface="Verdana"/>
                </a:rPr>
                <a:t>receive</a:t>
              </a:r>
              <a:r>
                <a:rPr sz="1000" spc="-36" dirty="0">
                  <a:latin typeface="Aptos" panose="020B0004020202020204" pitchFamily="34" charset="0"/>
                  <a:cs typeface="Verdana"/>
                </a:rPr>
                <a:t> </a:t>
              </a:r>
              <a:r>
                <a:rPr sz="1000" dirty="0">
                  <a:latin typeface="Aptos" panose="020B0004020202020204" pitchFamily="34" charset="0"/>
                  <a:cs typeface="Verdana"/>
                </a:rPr>
                <a:t>notification</a:t>
              </a:r>
              <a:r>
                <a:rPr sz="1000" spc="-11" dirty="0">
                  <a:latin typeface="Aptos" panose="020B0004020202020204" pitchFamily="34" charset="0"/>
                  <a:cs typeface="Verdana"/>
                </a:rPr>
                <a:t> </a:t>
              </a:r>
              <a:r>
                <a:rPr sz="1000" dirty="0">
                  <a:latin typeface="Aptos" panose="020B0004020202020204" pitchFamily="34" charset="0"/>
                  <a:cs typeface="Verdana"/>
                </a:rPr>
                <a:t>when</a:t>
              </a:r>
              <a:r>
                <a:rPr sz="1000" spc="-11" dirty="0">
                  <a:latin typeface="Aptos" panose="020B0004020202020204" pitchFamily="34" charset="0"/>
                  <a:cs typeface="Verdana"/>
                </a:rPr>
                <a:t> </a:t>
              </a:r>
              <a:r>
                <a:rPr sz="1000" dirty="0">
                  <a:latin typeface="Aptos" panose="020B0004020202020204" pitchFamily="34" charset="0"/>
                  <a:cs typeface="Verdana"/>
                </a:rPr>
                <a:t>Notes</a:t>
              </a:r>
              <a:r>
                <a:rPr sz="1000" spc="-41" dirty="0">
                  <a:latin typeface="Aptos" panose="020B0004020202020204" pitchFamily="34" charset="0"/>
                  <a:cs typeface="Verdana"/>
                </a:rPr>
                <a:t> </a:t>
              </a:r>
              <a:r>
                <a:rPr sz="1000" dirty="0">
                  <a:latin typeface="Aptos" panose="020B0004020202020204" pitchFamily="34" charset="0"/>
                  <a:cs typeface="Verdana"/>
                </a:rPr>
                <a:t>are</a:t>
              </a:r>
              <a:r>
                <a:rPr sz="1000" spc="-25" dirty="0">
                  <a:latin typeface="Aptos" panose="020B0004020202020204" pitchFamily="34" charset="0"/>
                  <a:cs typeface="Verdana"/>
                </a:rPr>
                <a:t> </a:t>
              </a:r>
              <a:r>
                <a:rPr sz="1000" dirty="0">
                  <a:latin typeface="Aptos" panose="020B0004020202020204" pitchFamily="34" charset="0"/>
                  <a:cs typeface="Verdana"/>
                </a:rPr>
                <a:t>entered</a:t>
              </a:r>
              <a:r>
                <a:rPr sz="1000" spc="-36" dirty="0">
                  <a:latin typeface="Aptos" panose="020B0004020202020204" pitchFamily="34" charset="0"/>
                  <a:cs typeface="Verdana"/>
                </a:rPr>
                <a:t> </a:t>
              </a:r>
              <a:r>
                <a:rPr sz="1000" dirty="0">
                  <a:latin typeface="Aptos" panose="020B0004020202020204" pitchFamily="34" charset="0"/>
                  <a:cs typeface="Verdana"/>
                </a:rPr>
                <a:t>and</a:t>
              </a:r>
              <a:r>
                <a:rPr sz="1000" spc="-11" dirty="0">
                  <a:latin typeface="Aptos" panose="020B0004020202020204" pitchFamily="34" charset="0"/>
                  <a:cs typeface="Verdana"/>
                </a:rPr>
                <a:t> </a:t>
              </a:r>
              <a:r>
                <a:rPr sz="1000" dirty="0">
                  <a:latin typeface="Aptos" panose="020B0004020202020204" pitchFamily="34" charset="0"/>
                  <a:cs typeface="Verdana"/>
                </a:rPr>
                <a:t>will</a:t>
              </a:r>
              <a:r>
                <a:rPr sz="1000" spc="-25" dirty="0">
                  <a:latin typeface="Aptos" panose="020B0004020202020204" pitchFamily="34" charset="0"/>
                  <a:cs typeface="Verdana"/>
                </a:rPr>
                <a:t> </a:t>
              </a:r>
              <a:r>
                <a:rPr sz="1000" dirty="0">
                  <a:latin typeface="Aptos" panose="020B0004020202020204" pitchFamily="34" charset="0"/>
                  <a:cs typeface="Verdana"/>
                </a:rPr>
                <a:t>not</a:t>
              </a:r>
              <a:r>
                <a:rPr sz="1000" spc="-20" dirty="0">
                  <a:latin typeface="Aptos" panose="020B0004020202020204" pitchFamily="34" charset="0"/>
                  <a:cs typeface="Verdana"/>
                </a:rPr>
                <a:t> </a:t>
              </a:r>
              <a:r>
                <a:rPr sz="1000" dirty="0">
                  <a:latin typeface="Aptos" panose="020B0004020202020204" pitchFamily="34" charset="0"/>
                  <a:cs typeface="Verdana"/>
                </a:rPr>
                <a:t>see</a:t>
              </a:r>
              <a:r>
                <a:rPr sz="1000" spc="-36" dirty="0">
                  <a:latin typeface="Aptos" panose="020B0004020202020204" pitchFamily="34" charset="0"/>
                  <a:cs typeface="Verdana"/>
                </a:rPr>
                <a:t> </a:t>
              </a:r>
              <a:r>
                <a:rPr sz="1000" dirty="0">
                  <a:latin typeface="Aptos" panose="020B0004020202020204" pitchFamily="34" charset="0"/>
                  <a:cs typeface="Verdana"/>
                </a:rPr>
                <a:t>your</a:t>
              </a:r>
              <a:r>
                <a:rPr sz="1000" spc="-14" dirty="0">
                  <a:latin typeface="Aptos" panose="020B0004020202020204" pitchFamily="34" charset="0"/>
                  <a:cs typeface="Verdana"/>
                </a:rPr>
                <a:t> </a:t>
              </a:r>
              <a:r>
                <a:rPr sz="1000" dirty="0">
                  <a:latin typeface="Aptos" panose="020B0004020202020204" pitchFamily="34" charset="0"/>
                  <a:cs typeface="Verdana"/>
                </a:rPr>
                <a:t>note</a:t>
              </a:r>
              <a:r>
                <a:rPr sz="1000" spc="-25" dirty="0">
                  <a:latin typeface="Aptos" panose="020B0004020202020204" pitchFamily="34" charset="0"/>
                  <a:cs typeface="Verdana"/>
                </a:rPr>
                <a:t> </a:t>
              </a:r>
              <a:r>
                <a:rPr sz="1000" dirty="0">
                  <a:latin typeface="Aptos" panose="020B0004020202020204" pitchFamily="34" charset="0"/>
                  <a:cs typeface="Verdana"/>
                </a:rPr>
                <a:t>until</a:t>
              </a:r>
              <a:r>
                <a:rPr sz="1000" spc="-11" dirty="0">
                  <a:latin typeface="Aptos" panose="020B0004020202020204" pitchFamily="34" charset="0"/>
                  <a:cs typeface="Verdana"/>
                </a:rPr>
                <a:t> </a:t>
              </a:r>
              <a:r>
                <a:rPr sz="1000" dirty="0">
                  <a:latin typeface="Aptos" panose="020B0004020202020204" pitchFamily="34" charset="0"/>
                  <a:cs typeface="Verdana"/>
                </a:rPr>
                <a:t>the</a:t>
              </a:r>
              <a:r>
                <a:rPr sz="1000" spc="-11" dirty="0">
                  <a:latin typeface="Aptos" panose="020B0004020202020204" pitchFamily="34" charset="0"/>
                  <a:cs typeface="Verdana"/>
                </a:rPr>
                <a:t> </a:t>
              </a:r>
              <a:r>
                <a:rPr sz="1000" dirty="0">
                  <a:latin typeface="Aptos" panose="020B0004020202020204" pitchFamily="34" charset="0"/>
                  <a:cs typeface="Verdana"/>
                </a:rPr>
                <a:t>next</a:t>
              </a:r>
              <a:r>
                <a:rPr sz="1000" spc="-11" dirty="0">
                  <a:latin typeface="Aptos" panose="020B0004020202020204" pitchFamily="34" charset="0"/>
                  <a:cs typeface="Verdana"/>
                </a:rPr>
                <a:t> </a:t>
              </a:r>
              <a:r>
                <a:rPr sz="1000" dirty="0">
                  <a:latin typeface="Aptos" panose="020B0004020202020204" pitchFamily="34" charset="0"/>
                  <a:cs typeface="Verdana"/>
                </a:rPr>
                <a:t>time</a:t>
              </a:r>
              <a:r>
                <a:rPr sz="1000" spc="-25" dirty="0">
                  <a:latin typeface="Aptos" panose="020B0004020202020204" pitchFamily="34" charset="0"/>
                  <a:cs typeface="Verdana"/>
                </a:rPr>
                <a:t> </a:t>
              </a:r>
              <a:r>
                <a:rPr sz="1000" spc="-20" dirty="0">
                  <a:latin typeface="Aptos" panose="020B0004020202020204" pitchFamily="34" charset="0"/>
                  <a:cs typeface="Verdana"/>
                </a:rPr>
                <a:t>they </a:t>
              </a:r>
              <a:r>
                <a:rPr sz="1000" dirty="0">
                  <a:latin typeface="Aptos" panose="020B0004020202020204" pitchFamily="34" charset="0"/>
                  <a:cs typeface="Verdana"/>
                </a:rPr>
                <a:t>open</a:t>
              </a:r>
              <a:r>
                <a:rPr sz="1000" spc="-41" dirty="0">
                  <a:latin typeface="Aptos" panose="020B0004020202020204" pitchFamily="34" charset="0"/>
                  <a:cs typeface="Verdana"/>
                </a:rPr>
                <a:t> </a:t>
              </a:r>
              <a:r>
                <a:rPr sz="1000" dirty="0">
                  <a:latin typeface="Aptos" panose="020B0004020202020204" pitchFamily="34" charset="0"/>
                  <a:cs typeface="Verdana"/>
                </a:rPr>
                <a:t>your</a:t>
              </a:r>
              <a:r>
                <a:rPr sz="1000" spc="-14" dirty="0">
                  <a:latin typeface="Aptos" panose="020B0004020202020204" pitchFamily="34" charset="0"/>
                  <a:cs typeface="Verdana"/>
                </a:rPr>
                <a:t> </a:t>
              </a:r>
              <a:r>
                <a:rPr sz="1000" dirty="0">
                  <a:latin typeface="Aptos" panose="020B0004020202020204" pitchFamily="34" charset="0"/>
                  <a:cs typeface="Verdana"/>
                </a:rPr>
                <a:t>application.</a:t>
              </a:r>
              <a:r>
                <a:rPr sz="1000" spc="190" dirty="0">
                  <a:latin typeface="Aptos" panose="020B0004020202020204" pitchFamily="34" charset="0"/>
                  <a:cs typeface="Verdana"/>
                </a:rPr>
                <a:t>  </a:t>
              </a:r>
              <a:r>
                <a:rPr sz="1000" dirty="0">
                  <a:latin typeface="Aptos" panose="020B0004020202020204" pitchFamily="34" charset="0"/>
                  <a:cs typeface="Verdana"/>
                </a:rPr>
                <a:t>A</a:t>
              </a:r>
              <a:r>
                <a:rPr sz="1000" spc="-25" dirty="0">
                  <a:latin typeface="Aptos" panose="020B0004020202020204" pitchFamily="34" charset="0"/>
                  <a:cs typeface="Verdana"/>
                </a:rPr>
                <a:t> </a:t>
              </a:r>
              <a:r>
                <a:rPr sz="1000" dirty="0">
                  <a:latin typeface="Aptos" panose="020B0004020202020204" pitchFamily="34" charset="0"/>
                  <a:cs typeface="Verdana"/>
                </a:rPr>
                <a:t>more</a:t>
              </a:r>
              <a:r>
                <a:rPr sz="1000" spc="-36" dirty="0">
                  <a:latin typeface="Aptos" panose="020B0004020202020204" pitchFamily="34" charset="0"/>
                  <a:cs typeface="Verdana"/>
                </a:rPr>
                <a:t> </a:t>
              </a:r>
              <a:r>
                <a:rPr sz="1000" dirty="0">
                  <a:latin typeface="Aptos" panose="020B0004020202020204" pitchFamily="34" charset="0"/>
                  <a:cs typeface="Verdana"/>
                </a:rPr>
                <a:t>effective</a:t>
              </a:r>
              <a:r>
                <a:rPr sz="1000" spc="-11" dirty="0">
                  <a:latin typeface="Aptos" panose="020B0004020202020204" pitchFamily="34" charset="0"/>
                  <a:cs typeface="Verdana"/>
                </a:rPr>
                <a:t> </a:t>
              </a:r>
              <a:r>
                <a:rPr sz="1000" dirty="0">
                  <a:latin typeface="Aptos" panose="020B0004020202020204" pitchFamily="34" charset="0"/>
                  <a:cs typeface="Verdana"/>
                </a:rPr>
                <a:t>method</a:t>
              </a:r>
              <a:r>
                <a:rPr sz="1000" spc="-25" dirty="0">
                  <a:latin typeface="Aptos" panose="020B0004020202020204" pitchFamily="34" charset="0"/>
                  <a:cs typeface="Verdana"/>
                </a:rPr>
                <a:t> </a:t>
              </a:r>
              <a:r>
                <a:rPr sz="1000" dirty="0">
                  <a:latin typeface="Aptos" panose="020B0004020202020204" pitchFamily="34" charset="0"/>
                  <a:cs typeface="Verdana"/>
                </a:rPr>
                <a:t>for</a:t>
              </a:r>
              <a:r>
                <a:rPr sz="1000" spc="-25" dirty="0">
                  <a:latin typeface="Aptos" panose="020B0004020202020204" pitchFamily="34" charset="0"/>
                  <a:cs typeface="Verdana"/>
                </a:rPr>
                <a:t> </a:t>
              </a:r>
              <a:r>
                <a:rPr sz="1000" dirty="0">
                  <a:latin typeface="Aptos" panose="020B0004020202020204" pitchFamily="34" charset="0"/>
                  <a:cs typeface="Verdana"/>
                </a:rPr>
                <a:t>routine</a:t>
              </a:r>
              <a:r>
                <a:rPr sz="1000" spc="-25" dirty="0">
                  <a:latin typeface="Aptos" panose="020B0004020202020204" pitchFamily="34" charset="0"/>
                  <a:cs typeface="Verdana"/>
                </a:rPr>
                <a:t> </a:t>
              </a:r>
              <a:r>
                <a:rPr sz="1000" dirty="0">
                  <a:latin typeface="Aptos" panose="020B0004020202020204" pitchFamily="34" charset="0"/>
                  <a:cs typeface="Verdana"/>
                </a:rPr>
                <a:t>communications</a:t>
              </a:r>
              <a:r>
                <a:rPr sz="1000" spc="-11" dirty="0">
                  <a:latin typeface="Aptos" panose="020B0004020202020204" pitchFamily="34" charset="0"/>
                  <a:cs typeface="Verdana"/>
                </a:rPr>
                <a:t> </a:t>
              </a:r>
              <a:r>
                <a:rPr sz="1000" dirty="0">
                  <a:latin typeface="Aptos" panose="020B0004020202020204" pitchFamily="34" charset="0"/>
                  <a:cs typeface="Verdana"/>
                </a:rPr>
                <a:t>is</a:t>
              </a:r>
              <a:r>
                <a:rPr sz="1000" spc="-20" dirty="0">
                  <a:latin typeface="Aptos" panose="020B0004020202020204" pitchFamily="34" charset="0"/>
                  <a:cs typeface="Verdana"/>
                </a:rPr>
                <a:t> </a:t>
              </a:r>
              <a:r>
                <a:rPr sz="1000" dirty="0">
                  <a:latin typeface="Aptos" panose="020B0004020202020204" pitchFamily="34" charset="0"/>
                  <a:cs typeface="Verdana"/>
                </a:rPr>
                <a:t>to</a:t>
              </a:r>
              <a:r>
                <a:rPr sz="1000" spc="-25" dirty="0">
                  <a:latin typeface="Aptos" panose="020B0004020202020204" pitchFamily="34" charset="0"/>
                  <a:cs typeface="Verdana"/>
                </a:rPr>
                <a:t> </a:t>
              </a:r>
              <a:r>
                <a:rPr sz="1000" dirty="0">
                  <a:latin typeface="Aptos" panose="020B0004020202020204" pitchFamily="34" charset="0"/>
                  <a:cs typeface="Verdana"/>
                </a:rPr>
                <a:t>send</a:t>
              </a:r>
              <a:r>
                <a:rPr sz="1000" spc="-25" dirty="0">
                  <a:latin typeface="Aptos" panose="020B0004020202020204" pitchFamily="34" charset="0"/>
                  <a:cs typeface="Verdana"/>
                </a:rPr>
                <a:t> </a:t>
              </a:r>
              <a:r>
                <a:rPr sz="1000" dirty="0">
                  <a:latin typeface="Aptos" panose="020B0004020202020204" pitchFamily="34" charset="0"/>
                  <a:cs typeface="Verdana"/>
                </a:rPr>
                <a:t>an</a:t>
              </a:r>
              <a:r>
                <a:rPr sz="1000" spc="-11" dirty="0">
                  <a:latin typeface="Aptos" panose="020B0004020202020204" pitchFamily="34" charset="0"/>
                  <a:cs typeface="Verdana"/>
                </a:rPr>
                <a:t> </a:t>
              </a:r>
              <a:r>
                <a:rPr sz="1000" dirty="0">
                  <a:latin typeface="Aptos" panose="020B0004020202020204" pitchFamily="34" charset="0"/>
                  <a:cs typeface="Verdana"/>
                </a:rPr>
                <a:t>email</a:t>
              </a:r>
              <a:r>
                <a:rPr sz="1000" spc="-36" dirty="0">
                  <a:latin typeface="Aptos" panose="020B0004020202020204" pitchFamily="34" charset="0"/>
                  <a:cs typeface="Verdana"/>
                </a:rPr>
                <a:t> </a:t>
              </a:r>
              <a:r>
                <a:rPr sz="1000" dirty="0">
                  <a:latin typeface="Aptos" panose="020B0004020202020204" pitchFamily="34" charset="0"/>
                  <a:cs typeface="Verdana"/>
                </a:rPr>
                <a:t>to</a:t>
              </a:r>
              <a:r>
                <a:rPr sz="1000" spc="-30" dirty="0">
                  <a:latin typeface="Aptos" panose="020B0004020202020204" pitchFamily="34" charset="0"/>
                  <a:cs typeface="Verdana"/>
                </a:rPr>
                <a:t> </a:t>
              </a:r>
              <a:r>
                <a:rPr sz="1000" dirty="0">
                  <a:latin typeface="Aptos" panose="020B0004020202020204" pitchFamily="34" charset="0"/>
                  <a:cs typeface="Verdana"/>
                </a:rPr>
                <a:t>the</a:t>
              </a:r>
              <a:r>
                <a:rPr sz="1000" spc="-11" dirty="0">
                  <a:latin typeface="Aptos" panose="020B0004020202020204" pitchFamily="34" charset="0"/>
                  <a:cs typeface="Verdana"/>
                </a:rPr>
                <a:t> </a:t>
              </a:r>
              <a:r>
                <a:rPr sz="1000" spc="-25" dirty="0">
                  <a:latin typeface="Aptos" panose="020B0004020202020204" pitchFamily="34" charset="0"/>
                  <a:cs typeface="Verdana"/>
                </a:rPr>
                <a:t>GM.</a:t>
              </a:r>
              <a:endParaRPr sz="1000" dirty="0">
                <a:latin typeface="Aptos" panose="020B0004020202020204" pitchFamily="34" charset="0"/>
                <a:cs typeface="Verdana"/>
              </a:endParaRPr>
            </a:p>
          </p:txBody>
        </p:sp>
        <p:cxnSp>
          <p:nvCxnSpPr>
            <p:cNvPr id="3" name="Straight Connector 2">
              <a:extLst>
                <a:ext uri="{FF2B5EF4-FFF2-40B4-BE49-F238E27FC236}">
                  <a16:creationId xmlns:a16="http://schemas.microsoft.com/office/drawing/2014/main" id="{EFDA48A2-6737-4F6D-B674-BC1CABAA0FE0}"/>
                </a:ext>
              </a:extLst>
            </p:cNvPr>
            <p:cNvCxnSpPr>
              <a:cxnSpLocks/>
            </p:cNvCxnSpPr>
            <p:nvPr/>
          </p:nvCxnSpPr>
          <p:spPr>
            <a:xfrm flipV="1">
              <a:off x="7113149" y="4025383"/>
              <a:ext cx="119699" cy="2762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Title 1">
            <a:extLst>
              <a:ext uri="{FF2B5EF4-FFF2-40B4-BE49-F238E27FC236}">
                <a16:creationId xmlns:a16="http://schemas.microsoft.com/office/drawing/2014/main" id="{67BA2786-B1B2-67E0-3AC4-DCBF1B63BD8A}"/>
              </a:ext>
            </a:extLst>
          </p:cNvPr>
          <p:cNvSpPr>
            <a:spLocks noGrp="1"/>
          </p:cNvSpPr>
          <p:nvPr>
            <p:ph type="title"/>
          </p:nvPr>
        </p:nvSpPr>
        <p:spPr>
          <a:xfrm>
            <a:off x="968025" y="965165"/>
            <a:ext cx="10277857" cy="780605"/>
          </a:xfrm>
        </p:spPr>
        <p:txBody>
          <a:bodyPr vert="horz" lIns="91440" tIns="45720" rIns="91440" bIns="45720" rtlCol="0" anchor="ctr">
            <a:normAutofit/>
          </a:bodyPr>
          <a:lstStyle/>
          <a:p>
            <a:pPr defTabSz="914400"/>
            <a:r>
              <a:rPr lang="en-US" sz="2800" b="1" dirty="0">
                <a:latin typeface="Aptos" panose="020B0004020202020204" pitchFamily="34" charset="0"/>
              </a:rPr>
              <a:t>Navigating eGrants</a:t>
            </a:r>
          </a:p>
        </p:txBody>
      </p:sp>
    </p:spTree>
    <p:extLst>
      <p:ext uri="{BB962C8B-B14F-4D97-AF65-F5344CB8AC3E}">
        <p14:creationId xmlns:p14="http://schemas.microsoft.com/office/powerpoint/2010/main" val="23966965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4" y="1334452"/>
            <a:ext cx="7317698"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Profile Details Tab</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79342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17" name="Group 16">
            <a:extLst>
              <a:ext uri="{FF2B5EF4-FFF2-40B4-BE49-F238E27FC236}">
                <a16:creationId xmlns:a16="http://schemas.microsoft.com/office/drawing/2014/main" id="{9D511D48-4031-E61D-58EF-4313E32B2266}"/>
              </a:ext>
            </a:extLst>
          </p:cNvPr>
          <p:cNvGrpSpPr/>
          <p:nvPr/>
        </p:nvGrpSpPr>
        <p:grpSpPr>
          <a:xfrm>
            <a:off x="1122174" y="1745770"/>
            <a:ext cx="9958604" cy="3996406"/>
            <a:chOff x="1122174" y="1745770"/>
            <a:chExt cx="9958604" cy="3996406"/>
          </a:xfrm>
        </p:grpSpPr>
        <p:sp>
          <p:nvSpPr>
            <p:cNvPr id="16" name="TextBox 15">
              <a:extLst>
                <a:ext uri="{FF2B5EF4-FFF2-40B4-BE49-F238E27FC236}">
                  <a16:creationId xmlns:a16="http://schemas.microsoft.com/office/drawing/2014/main" id="{071C421D-A402-A1D8-0BC7-D09ECE9059F3}"/>
                </a:ext>
              </a:extLst>
            </p:cNvPr>
            <p:cNvSpPr txBox="1"/>
            <p:nvPr/>
          </p:nvSpPr>
          <p:spPr>
            <a:xfrm>
              <a:off x="6261100" y="2457844"/>
              <a:ext cx="4819678" cy="1938992"/>
            </a:xfrm>
            <a:prstGeom prst="rect">
              <a:avLst/>
            </a:prstGeom>
            <a:noFill/>
          </p:spPr>
          <p:txBody>
            <a:bodyPr wrap="square" rtlCol="0">
              <a:spAutoFit/>
            </a:bodyPr>
            <a:lstStyle/>
            <a:p>
              <a:pPr>
                <a:buClr>
                  <a:schemeClr val="accent1"/>
                </a:buClr>
              </a:pPr>
              <a:r>
                <a:rPr lang="en-US" sz="2000" dirty="0">
                  <a:latin typeface="Aptos" panose="020B0004020202020204" pitchFamily="34" charset="0"/>
                </a:rPr>
                <a:t>The </a:t>
              </a:r>
              <a:r>
                <a:rPr lang="en-US" sz="2000" b="1" dirty="0">
                  <a:latin typeface="Aptos" panose="020B0004020202020204" pitchFamily="34" charset="0"/>
                </a:rPr>
                <a:t>Profile Details tab </a:t>
              </a:r>
              <a:r>
                <a:rPr lang="en-US" sz="2000" dirty="0">
                  <a:latin typeface="Aptos" panose="020B0004020202020204" pitchFamily="34" charset="0"/>
                </a:rPr>
                <a:t>is where you will enter the basic information about the applying organization, the length of time the proposed project will take to complete, and the area this project will benefit.</a:t>
              </a:r>
            </a:p>
          </p:txBody>
        </p:sp>
        <p:pic>
          <p:nvPicPr>
            <p:cNvPr id="25" name="Picture 24">
              <a:extLst>
                <a:ext uri="{FF2B5EF4-FFF2-40B4-BE49-F238E27FC236}">
                  <a16:creationId xmlns:a16="http://schemas.microsoft.com/office/drawing/2014/main" id="{08230BB3-979E-84C8-05C0-EF50A879AFBA}"/>
                </a:ext>
              </a:extLst>
            </p:cNvPr>
            <p:cNvPicPr>
              <a:picLocks noChangeAspect="1"/>
            </p:cNvPicPr>
            <p:nvPr/>
          </p:nvPicPr>
          <p:blipFill>
            <a:blip r:embed="rId3"/>
            <a:stretch>
              <a:fillRect/>
            </a:stretch>
          </p:blipFill>
          <p:spPr>
            <a:xfrm>
              <a:off x="1122174" y="1745770"/>
              <a:ext cx="4973825" cy="3996406"/>
            </a:xfrm>
            <a:prstGeom prst="rect">
              <a:avLst/>
            </a:prstGeom>
          </p:spPr>
        </p:pic>
      </p:grpSp>
      <p:pic>
        <p:nvPicPr>
          <p:cNvPr id="3" name="Picture 2">
            <a:extLst>
              <a:ext uri="{FF2B5EF4-FFF2-40B4-BE49-F238E27FC236}">
                <a16:creationId xmlns:a16="http://schemas.microsoft.com/office/drawing/2014/main" id="{1F1B0A20-9301-1E90-C8BA-E21FF39451EB}"/>
              </a:ext>
            </a:extLst>
          </p:cNvPr>
          <p:cNvPicPr>
            <a:picLocks noChangeAspect="1"/>
          </p:cNvPicPr>
          <p:nvPr/>
        </p:nvPicPr>
        <p:blipFill rotWithShape="1">
          <a:blip r:embed="rId4"/>
          <a:srcRect t="9322" r="134" b="9836"/>
          <a:stretch/>
        </p:blipFill>
        <p:spPr>
          <a:xfrm>
            <a:off x="968024" y="326924"/>
            <a:ext cx="10277855" cy="313156"/>
          </a:xfrm>
          <a:prstGeom prst="rect">
            <a:avLst/>
          </a:prstGeom>
        </p:spPr>
      </p:pic>
      <p:sp>
        <p:nvSpPr>
          <p:cNvPr id="15" name="Title 1">
            <a:extLst>
              <a:ext uri="{FF2B5EF4-FFF2-40B4-BE49-F238E27FC236}">
                <a16:creationId xmlns:a16="http://schemas.microsoft.com/office/drawing/2014/main" id="{F57DA4C3-5312-E12F-C720-1F3C26EC1E1D}"/>
              </a:ext>
            </a:extLst>
          </p:cNvPr>
          <p:cNvSpPr>
            <a:spLocks noGrp="1"/>
          </p:cNvSpPr>
          <p:nvPr>
            <p:ph type="title"/>
          </p:nvPr>
        </p:nvSpPr>
        <p:spPr>
          <a:xfrm>
            <a:off x="968025" y="965165"/>
            <a:ext cx="10277854" cy="780605"/>
          </a:xfrm>
        </p:spPr>
        <p:txBody>
          <a:bodyPr vert="horz" lIns="91440" tIns="45720" rIns="91440" bIns="45720" rtlCol="0" anchor="ctr">
            <a:normAutofit/>
          </a:bodyPr>
          <a:lstStyle/>
          <a:p>
            <a:pPr defTabSz="914400"/>
            <a:r>
              <a:rPr lang="en-US" sz="2800" b="1" dirty="0">
                <a:latin typeface="Aptos" panose="020B0004020202020204" pitchFamily="34" charset="0"/>
              </a:rPr>
              <a:t>Profile / Details Tab</a:t>
            </a:r>
          </a:p>
        </p:txBody>
      </p:sp>
    </p:spTree>
    <p:extLst>
      <p:ext uri="{BB962C8B-B14F-4D97-AF65-F5344CB8AC3E}">
        <p14:creationId xmlns:p14="http://schemas.microsoft.com/office/powerpoint/2010/main" val="18406979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19" name="Group 18">
            <a:extLst>
              <a:ext uri="{FF2B5EF4-FFF2-40B4-BE49-F238E27FC236}">
                <a16:creationId xmlns:a16="http://schemas.microsoft.com/office/drawing/2014/main" id="{57D1AD77-A736-3F7C-1E64-DA60558BD43F}"/>
              </a:ext>
            </a:extLst>
          </p:cNvPr>
          <p:cNvGrpSpPr/>
          <p:nvPr/>
        </p:nvGrpSpPr>
        <p:grpSpPr>
          <a:xfrm>
            <a:off x="1127680" y="1745770"/>
            <a:ext cx="9936640" cy="3996406"/>
            <a:chOff x="1127680" y="1745770"/>
            <a:chExt cx="9936640" cy="3996406"/>
          </a:xfrm>
        </p:grpSpPr>
        <p:sp>
          <p:nvSpPr>
            <p:cNvPr id="16" name="TextBox 15">
              <a:extLst>
                <a:ext uri="{FF2B5EF4-FFF2-40B4-BE49-F238E27FC236}">
                  <a16:creationId xmlns:a16="http://schemas.microsoft.com/office/drawing/2014/main" id="{071C421D-A402-A1D8-0BC7-D09ECE9059F3}"/>
                </a:ext>
              </a:extLst>
            </p:cNvPr>
            <p:cNvSpPr txBox="1"/>
            <p:nvPr/>
          </p:nvSpPr>
          <p:spPr>
            <a:xfrm>
              <a:off x="6240440" y="1745770"/>
              <a:ext cx="4823880" cy="3985706"/>
            </a:xfrm>
            <a:prstGeom prst="rect">
              <a:avLst/>
            </a:prstGeom>
            <a:noFill/>
          </p:spPr>
          <p:txBody>
            <a:bodyPr wrap="square" rtlCol="0">
              <a:spAutoFit/>
            </a:bodyPr>
            <a:lstStyle/>
            <a:p>
              <a:pPr>
                <a:buClr>
                  <a:schemeClr val="accent1"/>
                </a:buClr>
              </a:pPr>
              <a:r>
                <a:rPr lang="en-US" sz="1400" dirty="0">
                  <a:latin typeface="Aptos" panose="020B0004020202020204" pitchFamily="34" charset="0"/>
                </a:rPr>
                <a:t>The </a:t>
              </a:r>
              <a:r>
                <a:rPr lang="en-US" sz="1400" b="1" dirty="0">
                  <a:latin typeface="Aptos" panose="020B0004020202020204" pitchFamily="34" charset="0"/>
                </a:rPr>
                <a:t>Identifying Information </a:t>
              </a:r>
              <a:r>
                <a:rPr lang="en-US" sz="1400" dirty="0">
                  <a:latin typeface="Aptos" panose="020B0004020202020204" pitchFamily="34" charset="0"/>
                </a:rPr>
                <a:t>section requests the following information:</a:t>
              </a:r>
            </a:p>
            <a:p>
              <a:pPr>
                <a:buClr>
                  <a:schemeClr val="accent1"/>
                </a:buClr>
              </a:pPr>
              <a:endParaRPr lang="en-US" sz="500" dirty="0">
                <a:latin typeface="Aptos" panose="020B0004020202020204" pitchFamily="34" charset="0"/>
              </a:endParaRPr>
            </a:p>
            <a:p>
              <a:pPr marL="171450" indent="-171450">
                <a:buSzPct val="70000"/>
                <a:buFont typeface="Arial" panose="020B0604020202020204" pitchFamily="34" charset="0"/>
                <a:buChar char="•"/>
              </a:pPr>
              <a:r>
                <a:rPr lang="en-US" sz="1000" b="1" dirty="0">
                  <a:latin typeface="Aptos" panose="020B0004020202020204" pitchFamily="34" charset="0"/>
                </a:rPr>
                <a:t>Applicant Agency Name</a:t>
              </a:r>
              <a:endParaRPr lang="en-US" sz="1000" dirty="0">
                <a:latin typeface="Aptos" panose="020B0004020202020204" pitchFamily="34" charset="0"/>
              </a:endParaRPr>
            </a:p>
            <a:p>
              <a:pPr marL="287338" lvl="1">
                <a:buSzPct val="70000"/>
              </a:pPr>
              <a:r>
                <a:rPr lang="en-US" sz="1000" dirty="0">
                  <a:latin typeface="Aptos" panose="020B0004020202020204" pitchFamily="34" charset="0"/>
                </a:rPr>
                <a:t>Applicants enter the legal name of the agency requesting funding. Local governments should enter the legal name of a city (“Sample, City of”) or county government (“Sample County”).  Applicants should use this standard format so all records within the system can be located by Agency Name in a consistent manner.</a:t>
              </a:r>
            </a:p>
            <a:p>
              <a:pPr marL="171450" indent="-171450">
                <a:buSzPct val="70000"/>
                <a:buFont typeface="Arial" panose="020B0604020202020204" pitchFamily="34" charset="0"/>
                <a:buChar char="•"/>
              </a:pPr>
              <a:r>
                <a:rPr lang="en-US" sz="1000" b="1" dirty="0">
                  <a:latin typeface="Aptos" panose="020B0004020202020204" pitchFamily="34" charset="0"/>
                </a:rPr>
                <a:t>Project Title</a:t>
              </a:r>
              <a:endParaRPr lang="en-US" sz="1000" dirty="0">
                <a:latin typeface="Aptos" panose="020B0004020202020204" pitchFamily="34" charset="0"/>
              </a:endParaRPr>
            </a:p>
            <a:p>
              <a:pPr marL="287338" lvl="1">
                <a:buSzPct val="70000"/>
              </a:pPr>
              <a:r>
                <a:rPr lang="en-US" sz="1000" dirty="0">
                  <a:latin typeface="Aptos" panose="020B0004020202020204" pitchFamily="34" charset="0"/>
                </a:rPr>
                <a:t>The project title should provide an indication of what the project is (Examples: Interoperable Communications, Planning, Fusion Center Sustainment, Special Team Sustainment, etc.).</a:t>
              </a:r>
            </a:p>
            <a:p>
              <a:pPr marL="171450" indent="-171450">
                <a:buSzPct val="70000"/>
                <a:buFont typeface="Arial" panose="020B0604020202020204" pitchFamily="34" charset="0"/>
                <a:buChar char="•"/>
              </a:pPr>
              <a:r>
                <a:rPr lang="en-US" sz="1000" b="1" dirty="0">
                  <a:latin typeface="Aptos" panose="020B0004020202020204" pitchFamily="34" charset="0"/>
                </a:rPr>
                <a:t>Division or Unit to Administer the Project</a:t>
              </a:r>
              <a:endParaRPr lang="en-US" sz="1000" dirty="0">
                <a:latin typeface="Aptos" panose="020B0004020202020204" pitchFamily="34" charset="0"/>
              </a:endParaRPr>
            </a:p>
            <a:p>
              <a:pPr marL="287338" lvl="1">
                <a:buSzPct val="70000"/>
              </a:pPr>
              <a:r>
                <a:rPr lang="en-US" sz="1000" dirty="0">
                  <a:latin typeface="Aptos" panose="020B0004020202020204" pitchFamily="34" charset="0"/>
                </a:rPr>
                <a:t>This information tells the PSO who, within the applying agency will be administering the grant.</a:t>
              </a:r>
            </a:p>
            <a:p>
              <a:pPr marL="171450" indent="-171450">
                <a:buSzPct val="70000"/>
                <a:buFont typeface="Arial" panose="020B0604020202020204" pitchFamily="34" charset="0"/>
                <a:buChar char="•"/>
              </a:pPr>
              <a:r>
                <a:rPr lang="en-US" sz="1000" b="1" dirty="0">
                  <a:latin typeface="Aptos" panose="020B0004020202020204" pitchFamily="34" charset="0"/>
                </a:rPr>
                <a:t>Agency Address</a:t>
              </a:r>
            </a:p>
            <a:p>
              <a:pPr marL="287338">
                <a:buSzPct val="70000"/>
              </a:pPr>
              <a:r>
                <a:rPr lang="en-US" sz="1000" dirty="0">
                  <a:latin typeface="Aptos" panose="020B0004020202020204" pitchFamily="34" charset="0"/>
                </a:rPr>
                <a:t>This is the physical address for the applying agency and must include the zip code plus four. (Applicants can get this information from the local post office if it is unknown). </a:t>
              </a:r>
              <a:endParaRPr lang="en-US" sz="1000" b="1" i="1" dirty="0">
                <a:latin typeface="Aptos" panose="020B0004020202020204" pitchFamily="34" charset="0"/>
              </a:endParaRPr>
            </a:p>
            <a:p>
              <a:pPr marL="171450" indent="-171450">
                <a:buSzPct val="70000"/>
                <a:buFont typeface="Arial" panose="020B0604020202020204" pitchFamily="34" charset="0"/>
                <a:buChar char="•"/>
              </a:pPr>
              <a:r>
                <a:rPr lang="en-US" sz="1000" b="1" dirty="0">
                  <a:latin typeface="Aptos" panose="020B0004020202020204" pitchFamily="34" charset="0"/>
                </a:rPr>
                <a:t>Agency Address Line 1</a:t>
              </a:r>
            </a:p>
            <a:p>
              <a:pPr marL="287338">
                <a:buSzPct val="70000"/>
              </a:pPr>
              <a:r>
                <a:rPr lang="en-US" sz="1000" dirty="0">
                  <a:latin typeface="Aptos" panose="020B0004020202020204" pitchFamily="34" charset="0"/>
                </a:rPr>
                <a:t>Enter the physical address for this project. If your organization is required to keep this information confidential, please enter a mailing address instead for this project.</a:t>
              </a:r>
            </a:p>
            <a:p>
              <a:pPr marL="460375" lvl="1">
                <a:buSzPct val="70000"/>
              </a:pPr>
              <a:r>
                <a:rPr lang="en-US" sz="1000" b="1" dirty="0">
                  <a:latin typeface="Aptos" panose="020B0004020202020204" pitchFamily="34" charset="0"/>
                </a:rPr>
                <a:t>*</a:t>
              </a:r>
              <a:r>
                <a:rPr lang="en-US" sz="1000" b="1" i="1" dirty="0">
                  <a:latin typeface="Aptos" panose="020B0004020202020204" pitchFamily="34" charset="0"/>
                </a:rPr>
                <a:t>Common Error</a:t>
              </a:r>
              <a:r>
                <a:rPr lang="en-US" sz="1000" i="1" dirty="0">
                  <a:latin typeface="Aptos" panose="020B0004020202020204" pitchFamily="34" charset="0"/>
                </a:rPr>
                <a:t>: Entering 0000 in the zip plus four.</a:t>
              </a:r>
            </a:p>
          </p:txBody>
        </p:sp>
        <p:pic>
          <p:nvPicPr>
            <p:cNvPr id="3" name="Picture 2">
              <a:extLst>
                <a:ext uri="{FF2B5EF4-FFF2-40B4-BE49-F238E27FC236}">
                  <a16:creationId xmlns:a16="http://schemas.microsoft.com/office/drawing/2014/main" id="{43882A17-6807-BAFE-B59A-8A01D78A4ED3}"/>
                </a:ext>
              </a:extLst>
            </p:cNvPr>
            <p:cNvPicPr>
              <a:picLocks noChangeAspect="1"/>
            </p:cNvPicPr>
            <p:nvPr/>
          </p:nvPicPr>
          <p:blipFill>
            <a:blip r:embed="rId3"/>
            <a:stretch>
              <a:fillRect/>
            </a:stretch>
          </p:blipFill>
          <p:spPr>
            <a:xfrm>
              <a:off x="1127680" y="1745770"/>
              <a:ext cx="4968319" cy="3996406"/>
            </a:xfrm>
            <a:prstGeom prst="rect">
              <a:avLst/>
            </a:prstGeom>
          </p:spPr>
        </p:pic>
      </p:grpSp>
      <p:pic>
        <p:nvPicPr>
          <p:cNvPr id="7" name="Picture 6">
            <a:extLst>
              <a:ext uri="{FF2B5EF4-FFF2-40B4-BE49-F238E27FC236}">
                <a16:creationId xmlns:a16="http://schemas.microsoft.com/office/drawing/2014/main" id="{903FA0C7-1B8E-71E3-E61B-3A9A9BC9EF12}"/>
              </a:ext>
            </a:extLst>
          </p:cNvPr>
          <p:cNvPicPr>
            <a:picLocks noChangeAspect="1"/>
          </p:cNvPicPr>
          <p:nvPr/>
        </p:nvPicPr>
        <p:blipFill rotWithShape="1">
          <a:blip r:embed="rId4"/>
          <a:srcRect t="9322" r="134" b="9836"/>
          <a:stretch/>
        </p:blipFill>
        <p:spPr>
          <a:xfrm>
            <a:off x="968024" y="326924"/>
            <a:ext cx="10277855" cy="313156"/>
          </a:xfrm>
          <a:prstGeom prst="rect">
            <a:avLst/>
          </a:prstGeom>
        </p:spPr>
      </p:pic>
      <p:sp>
        <p:nvSpPr>
          <p:cNvPr id="17" name="Title 1">
            <a:extLst>
              <a:ext uri="{FF2B5EF4-FFF2-40B4-BE49-F238E27FC236}">
                <a16:creationId xmlns:a16="http://schemas.microsoft.com/office/drawing/2014/main" id="{83D7B815-D4EE-528B-7C14-1CCB995EFDDB}"/>
              </a:ext>
            </a:extLst>
          </p:cNvPr>
          <p:cNvSpPr>
            <a:spLocks noGrp="1"/>
          </p:cNvSpPr>
          <p:nvPr>
            <p:ph type="title"/>
          </p:nvPr>
        </p:nvSpPr>
        <p:spPr>
          <a:xfrm>
            <a:off x="968025" y="965165"/>
            <a:ext cx="10277854" cy="780605"/>
          </a:xfrm>
        </p:spPr>
        <p:txBody>
          <a:bodyPr vert="horz" lIns="91440" tIns="45720" rIns="91440" bIns="45720" rtlCol="0" anchor="ctr">
            <a:normAutofit/>
          </a:bodyPr>
          <a:lstStyle/>
          <a:p>
            <a:pPr defTabSz="914400"/>
            <a:r>
              <a:rPr lang="en-US" sz="2800" b="1" dirty="0">
                <a:latin typeface="Aptos" panose="020B0004020202020204" pitchFamily="34" charset="0"/>
              </a:rPr>
              <a:t>Profile / Details Tab</a:t>
            </a:r>
          </a:p>
        </p:txBody>
      </p:sp>
    </p:spTree>
    <p:extLst>
      <p:ext uri="{BB962C8B-B14F-4D97-AF65-F5344CB8AC3E}">
        <p14:creationId xmlns:p14="http://schemas.microsoft.com/office/powerpoint/2010/main" val="25373694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6" name="Group 5">
            <a:extLst>
              <a:ext uri="{FF2B5EF4-FFF2-40B4-BE49-F238E27FC236}">
                <a16:creationId xmlns:a16="http://schemas.microsoft.com/office/drawing/2014/main" id="{D2BFA6F2-CAB6-7D98-1E13-087DEE9330BA}"/>
              </a:ext>
            </a:extLst>
          </p:cNvPr>
          <p:cNvGrpSpPr/>
          <p:nvPr/>
        </p:nvGrpSpPr>
        <p:grpSpPr>
          <a:xfrm>
            <a:off x="1069936" y="1633336"/>
            <a:ext cx="10055450" cy="4248336"/>
            <a:chOff x="1069936" y="1633336"/>
            <a:chExt cx="10055450" cy="4248336"/>
          </a:xfrm>
        </p:grpSpPr>
        <p:sp>
          <p:nvSpPr>
            <p:cNvPr id="16" name="TextBox 15">
              <a:extLst>
                <a:ext uri="{FF2B5EF4-FFF2-40B4-BE49-F238E27FC236}">
                  <a16:creationId xmlns:a16="http://schemas.microsoft.com/office/drawing/2014/main" id="{071C421D-A402-A1D8-0BC7-D09ECE9059F3}"/>
                </a:ext>
              </a:extLst>
            </p:cNvPr>
            <p:cNvSpPr txBox="1"/>
            <p:nvPr/>
          </p:nvSpPr>
          <p:spPr>
            <a:xfrm>
              <a:off x="6222911" y="1633336"/>
              <a:ext cx="4860999" cy="39474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4472C4"/>
                </a:buClr>
                <a:buSzTx/>
                <a:buFontTx/>
                <a:buNone/>
                <a:tabLst/>
                <a:defRPr/>
              </a:pPr>
              <a:r>
                <a:rPr kumimoji="0" lang="en-US" sz="1200" b="0" i="0" u="none" strike="noStrike" kern="1200" cap="none" spc="0" normalizeH="0" baseline="0" noProof="0" dirty="0">
                  <a:ln>
                    <a:noFill/>
                  </a:ln>
                  <a:effectLst/>
                  <a:uLnTx/>
                  <a:uFillTx/>
                  <a:latin typeface="Aptos" panose="020B0004020202020204" pitchFamily="34" charset="0"/>
                </a:rPr>
                <a:t>Project Period of performance Start and end dates:</a:t>
              </a: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endParaRPr kumimoji="0" lang="en-US" sz="800" b="0" i="0" u="none" strike="noStrike" kern="1200" cap="none" spc="0" normalizeH="0" baseline="0" noProof="0" dirty="0">
                <a:ln>
                  <a:noFill/>
                </a:ln>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r>
                <a:rPr kumimoji="0" lang="en-US" sz="1000" b="0" i="0" u="none" strike="noStrike" kern="1200" cap="none" spc="0" normalizeH="0" baseline="0" noProof="0" dirty="0">
                  <a:ln>
                    <a:noFill/>
                  </a:ln>
                  <a:effectLst/>
                  <a:uLnTx/>
                  <a:uFillTx/>
                  <a:latin typeface="Aptos" panose="020B0004020202020204" pitchFamily="34" charset="0"/>
                </a:rPr>
                <a:t>The </a:t>
              </a:r>
              <a:r>
                <a:rPr kumimoji="0" lang="en-US" sz="1000" b="1" i="0" u="none" strike="noStrike" kern="1200" cap="none" spc="0" normalizeH="0" baseline="0" noProof="0" dirty="0">
                  <a:ln>
                    <a:noFill/>
                  </a:ln>
                  <a:effectLst/>
                  <a:uLnTx/>
                  <a:uFillTx/>
                  <a:latin typeface="Aptos" panose="020B0004020202020204" pitchFamily="34" charset="0"/>
                </a:rPr>
                <a:t>period of performance </a:t>
              </a:r>
              <a:r>
                <a:rPr kumimoji="0" lang="en-US" sz="1000" b="0" i="0" u="none" strike="noStrike" kern="1200" cap="none" spc="0" normalizeH="0" baseline="0" noProof="0" dirty="0">
                  <a:ln>
                    <a:noFill/>
                  </a:ln>
                  <a:effectLst/>
                  <a:uLnTx/>
                  <a:uFillTx/>
                  <a:latin typeface="Aptos" panose="020B0004020202020204" pitchFamily="34" charset="0"/>
                </a:rPr>
                <a:t>is the time in which the project can be completed. </a:t>
              </a: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endParaRPr kumimoji="0" lang="en-US" sz="1000" b="0" i="0" u="none" strike="noStrike" kern="1200" cap="none" spc="0" normalizeH="0" baseline="0" noProof="0" dirty="0">
                <a:ln>
                  <a:noFill/>
                </a:ln>
                <a:solidFill>
                  <a:srgbClr val="44546A"/>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ptos" panose="020B0004020202020204" pitchFamily="34" charset="0"/>
                </a:rPr>
                <a:t>Start/End Dates</a:t>
              </a: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Applications for the FY2025 </a:t>
              </a:r>
              <a:r>
                <a:rPr lang="en-US" sz="1000" dirty="0">
                  <a:solidFill>
                    <a:prstClr val="black"/>
                  </a:solidFill>
                  <a:latin typeface="Aptos" panose="020B0004020202020204" pitchFamily="34" charset="0"/>
                </a:rPr>
                <a:t>SHSP must provide a project start and completion date. Project start dates </a:t>
              </a: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must begin between </a:t>
              </a:r>
              <a:r>
                <a:rPr kumimoji="0" lang="en-US" sz="1000" b="1" i="0" u="none" strike="noStrike" kern="1200" cap="none" spc="0" normalizeH="0" baseline="0" noProof="0" dirty="0">
                  <a:ln>
                    <a:noFill/>
                  </a:ln>
                  <a:solidFill>
                    <a:prstClr val="black"/>
                  </a:solidFill>
                  <a:effectLst/>
                  <a:uLnTx/>
                  <a:uFillTx/>
                  <a:latin typeface="Aptos" panose="020B0004020202020204" pitchFamily="34" charset="0"/>
                </a:rPr>
                <a:t>September 1, 2025,</a:t>
              </a: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 and </a:t>
              </a:r>
              <a:r>
                <a:rPr kumimoji="0" lang="en-US" sz="1000" b="1" i="0" u="none" strike="noStrike" kern="1200" cap="none" spc="0" normalizeH="0" baseline="0" noProof="0" dirty="0">
                  <a:ln>
                    <a:noFill/>
                  </a:ln>
                  <a:solidFill>
                    <a:prstClr val="black"/>
                  </a:solidFill>
                  <a:effectLst/>
                  <a:uLnTx/>
                  <a:uFillTx/>
                  <a:latin typeface="Aptos" panose="020B0004020202020204" pitchFamily="34" charset="0"/>
                </a:rPr>
                <a:t>March 1, 2026</a:t>
              </a: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 and must be completed no later than </a:t>
              </a:r>
              <a:r>
                <a:rPr kumimoji="0" lang="en-US" sz="1000" b="1" i="0" u="none" strike="noStrike" kern="1200" cap="none" spc="0" normalizeH="0" baseline="0" noProof="0" dirty="0">
                  <a:ln>
                    <a:noFill/>
                  </a:ln>
                  <a:solidFill>
                    <a:prstClr val="black"/>
                  </a:solidFill>
                  <a:effectLst/>
                  <a:uLnTx/>
                  <a:uFillTx/>
                  <a:latin typeface="Aptos" panose="020B0004020202020204" pitchFamily="34" charset="0"/>
                </a:rPr>
                <a:t>August 31, </a:t>
              </a:r>
              <a:r>
                <a:rPr lang="en-US" sz="1000" b="1" dirty="0">
                  <a:solidFill>
                    <a:prstClr val="black"/>
                  </a:solidFill>
                  <a:latin typeface="Aptos" panose="020B0004020202020204" pitchFamily="34" charset="0"/>
                </a:rPr>
                <a:t>2027.</a:t>
              </a: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Additional guidelines are noted below:</a:t>
              </a:r>
            </a:p>
            <a:p>
              <a:pPr marL="230774" marR="0" lvl="0" indent="-230774"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Project periods should be structured so that projects that include grant-funded salaries and/or annual recurring costs do not overlap with the project periods of previous or future grant awards with the same costs</a:t>
              </a:r>
            </a:p>
            <a:p>
              <a:pPr marL="230774" marR="0" lvl="0" indent="-230774"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Project periods should be structured so that grants with annual recurring grant-funded expenses are on a 12 or 24-month grant cycle/performance period. </a:t>
              </a:r>
            </a:p>
            <a:p>
              <a:pPr marL="230774" marR="0" lvl="0" indent="-230774"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Project periods for equipment only projects are generally awarded for a 6-to-12-month grant period. </a:t>
              </a:r>
            </a:p>
            <a:p>
              <a:pPr marL="230774" marR="0" lvl="0" indent="-230774"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HSGD will consider proposed start or end dates following outside of these guidelines on a case-by-case basis.</a:t>
              </a:r>
            </a:p>
            <a:p>
              <a:pPr marL="230774" marR="0" lvl="0" indent="-230774" algn="l" defTabSz="914400" rtl="0" eaLnBrk="1" fontAlgn="auto" latinLnBrk="0" hangingPunct="1">
                <a:lnSpc>
                  <a:spcPct val="100000"/>
                </a:lnSpc>
                <a:spcBef>
                  <a:spcPts val="0"/>
                </a:spcBef>
                <a:spcAft>
                  <a:spcPts val="0"/>
                </a:spcAft>
                <a:buClrTx/>
                <a:buSzTx/>
                <a:buFont typeface="+mj-lt"/>
                <a:buAutoNum type="arabicPeriod"/>
                <a:tabLst/>
                <a:defRPr/>
              </a:pPr>
              <a:r>
                <a:rPr lang="en-US" sz="1000" dirty="0">
                  <a:solidFill>
                    <a:prstClr val="black"/>
                  </a:solidFill>
                  <a:latin typeface="Aptos" panose="020B0004020202020204" pitchFamily="34" charset="0"/>
                </a:rPr>
                <a:t>A</a:t>
              </a:r>
              <a:r>
                <a:rPr kumimoji="0" lang="en-US" sz="1000" i="0" u="none" strike="noStrike" kern="1200" cap="none" spc="0" normalizeH="0" baseline="0" noProof="0" dirty="0">
                  <a:ln>
                    <a:noFill/>
                  </a:ln>
                  <a:solidFill>
                    <a:prstClr val="black"/>
                  </a:solidFill>
                  <a:effectLst/>
                  <a:uLnTx/>
                  <a:uFillTx/>
                  <a:latin typeface="Aptos" panose="020B0004020202020204" pitchFamily="34" charset="0"/>
                </a:rPr>
                <a:t>wards to subrecipients are typically released in mid October in the year of the application. Applicants should consider a start date of </a:t>
              </a:r>
              <a:r>
                <a:rPr kumimoji="0" lang="en-US" sz="1000" b="1" i="0" u="none" strike="noStrike" kern="1200" cap="none" spc="0" normalizeH="0" baseline="0" noProof="0" dirty="0">
                  <a:ln>
                    <a:noFill/>
                  </a:ln>
                  <a:solidFill>
                    <a:prstClr val="black"/>
                  </a:solidFill>
                  <a:effectLst/>
                  <a:uLnTx/>
                  <a:uFillTx/>
                  <a:latin typeface="Aptos" panose="020B0004020202020204" pitchFamily="34" charset="0"/>
                </a:rPr>
                <a:t>10/01/2025 </a:t>
              </a:r>
              <a:r>
                <a:rPr kumimoji="0" lang="en-US" sz="1000" i="0" u="none" strike="noStrike" kern="1200" cap="none" spc="0" normalizeH="0" baseline="0" noProof="0" dirty="0">
                  <a:ln>
                    <a:noFill/>
                  </a:ln>
                  <a:solidFill>
                    <a:prstClr val="black"/>
                  </a:solidFill>
                  <a:effectLst/>
                  <a:uLnTx/>
                  <a:uFillTx/>
                  <a:latin typeface="Aptos" panose="020B0004020202020204" pitchFamily="34" charset="0"/>
                </a:rPr>
                <a:t>as to minimize any loss of performance period if you were considering </a:t>
              </a:r>
              <a:r>
                <a:rPr kumimoji="0" lang="en-US" sz="1000" b="1" i="0" u="none" strike="noStrike" kern="1200" cap="none" spc="0" normalizeH="0" baseline="0" noProof="0" dirty="0">
                  <a:ln>
                    <a:noFill/>
                  </a:ln>
                  <a:solidFill>
                    <a:prstClr val="black"/>
                  </a:solidFill>
                  <a:effectLst/>
                  <a:uLnTx/>
                  <a:uFillTx/>
                  <a:latin typeface="Aptos" panose="020B0004020202020204" pitchFamily="34" charset="0"/>
                </a:rPr>
                <a:t>9/1/2025</a:t>
              </a:r>
              <a:r>
                <a:rPr kumimoji="0" lang="en-US" sz="1000" i="0" u="none" strike="noStrike" kern="1200" cap="none" spc="0" normalizeH="0" baseline="0" noProof="0" dirty="0">
                  <a:ln>
                    <a:noFill/>
                  </a:ln>
                  <a:solidFill>
                    <a:prstClr val="black"/>
                  </a:solidFill>
                  <a:effectLst/>
                  <a:uLnTx/>
                  <a:uFillTx/>
                  <a:latin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51"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a:buClr>
                  <a:schemeClr val="accent1"/>
                </a:buClr>
              </a:pPr>
              <a:endParaRPr lang="en-US" sz="1801" dirty="0">
                <a:solidFill>
                  <a:schemeClr val="tx2"/>
                </a:solidFill>
              </a:endParaRPr>
            </a:p>
          </p:txBody>
        </p:sp>
        <p:pic>
          <p:nvPicPr>
            <p:cNvPr id="7" name="Picture 6">
              <a:extLst>
                <a:ext uri="{FF2B5EF4-FFF2-40B4-BE49-F238E27FC236}">
                  <a16:creationId xmlns:a16="http://schemas.microsoft.com/office/drawing/2014/main" id="{2B609F06-6A2A-BB6B-3DD0-1A4A9612CC05}"/>
                </a:ext>
              </a:extLst>
            </p:cNvPr>
            <p:cNvPicPr>
              <a:picLocks noChangeAspect="1"/>
            </p:cNvPicPr>
            <p:nvPr/>
          </p:nvPicPr>
          <p:blipFill>
            <a:blip r:embed="rId3"/>
            <a:stretch>
              <a:fillRect/>
            </a:stretch>
          </p:blipFill>
          <p:spPr>
            <a:xfrm>
              <a:off x="1069936" y="1651424"/>
              <a:ext cx="4899155" cy="4139785"/>
            </a:xfrm>
            <a:prstGeom prst="rect">
              <a:avLst/>
            </a:prstGeom>
          </p:spPr>
        </p:pic>
        <p:sp>
          <p:nvSpPr>
            <p:cNvPr id="17" name="TextBox 16">
              <a:extLst>
                <a:ext uri="{FF2B5EF4-FFF2-40B4-BE49-F238E27FC236}">
                  <a16:creationId xmlns:a16="http://schemas.microsoft.com/office/drawing/2014/main" id="{884492FC-A192-A02F-AACD-948A23294A65}"/>
                </a:ext>
              </a:extLst>
            </p:cNvPr>
            <p:cNvSpPr txBox="1"/>
            <p:nvPr/>
          </p:nvSpPr>
          <p:spPr>
            <a:xfrm>
              <a:off x="6106951" y="5112231"/>
              <a:ext cx="5018435" cy="769441"/>
            </a:xfrm>
            <a:prstGeom prst="rect">
              <a:avLst/>
            </a:prstGeom>
            <a:noFill/>
          </p:spPr>
          <p:txBody>
            <a:bodyPr wrap="square">
              <a:spAutoFit/>
            </a:bodyPr>
            <a:lstStyle/>
            <a:p>
              <a:pPr marL="0" marR="0" lvl="0" indent="0" algn="ctr" defTabSz="923098" rtl="0" eaLnBrk="1" fontAlgn="auto" latinLnBrk="0" hangingPunct="1">
                <a:lnSpc>
                  <a:spcPct val="100000"/>
                </a:lnSpc>
                <a:spcBef>
                  <a:spcPts val="0"/>
                </a:spcBef>
                <a:spcAft>
                  <a:spcPts val="0"/>
                </a:spcAft>
                <a:buClrTx/>
                <a:buSzTx/>
                <a:buFontTx/>
                <a:buNone/>
                <a:tabLst/>
                <a:defRPr/>
              </a:pPr>
              <a:r>
                <a:rPr kumimoji="0" lang="en-US" sz="1100" b="1" i="1" u="sng" strike="noStrike" kern="1200" cap="none" spc="0" normalizeH="0" baseline="0" noProof="0" dirty="0">
                  <a:ln>
                    <a:noFill/>
                  </a:ln>
                  <a:solidFill>
                    <a:srgbClr val="C00000"/>
                  </a:solidFill>
                  <a:effectLst/>
                  <a:uLnTx/>
                  <a:uFillTx/>
                  <a:latin typeface="Calibri" panose="020F0502020204030204"/>
                  <a:ea typeface="+mn-ea"/>
                  <a:cs typeface="+mn-cs"/>
                </a:rPr>
                <a:t>WARNING</a:t>
              </a:r>
              <a:r>
                <a:rPr kumimoji="0" lang="en-US" sz="1100" b="1" i="1" u="none" strike="noStrike" kern="1200" cap="none" spc="0" normalizeH="0" baseline="0" noProof="0" dirty="0">
                  <a:ln>
                    <a:noFill/>
                  </a:ln>
                  <a:solidFill>
                    <a:srgbClr val="C00000"/>
                  </a:solidFill>
                  <a:effectLst/>
                  <a:uLnTx/>
                  <a:uFillTx/>
                  <a:latin typeface="Calibri" panose="020F0502020204030204"/>
                  <a:ea typeface="+mn-ea"/>
                  <a:cs typeface="+mn-cs"/>
                </a:rPr>
                <a:t>: The PSO is unable to provide reimbursements for activities that are incurred before or after the period of performance. Do not begin grant funded activities until you receive the award and are on or past the first day of the Performance period start date.</a:t>
              </a:r>
              <a:endParaRPr kumimoji="0" lang="en-US" sz="11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217698A2-11C8-38D5-C583-3C14C2144916}"/>
              </a:ext>
            </a:extLst>
          </p:cNvPr>
          <p:cNvPicPr>
            <a:picLocks noChangeAspect="1"/>
          </p:cNvPicPr>
          <p:nvPr/>
        </p:nvPicPr>
        <p:blipFill rotWithShape="1">
          <a:blip r:embed="rId4"/>
          <a:srcRect t="9322" r="134" b="9836"/>
          <a:stretch/>
        </p:blipFill>
        <p:spPr>
          <a:xfrm>
            <a:off x="968024" y="326924"/>
            <a:ext cx="10277855" cy="313156"/>
          </a:xfrm>
          <a:prstGeom prst="rect">
            <a:avLst/>
          </a:prstGeom>
        </p:spPr>
      </p:pic>
      <p:sp>
        <p:nvSpPr>
          <p:cNvPr id="5" name="Title 1">
            <a:extLst>
              <a:ext uri="{FF2B5EF4-FFF2-40B4-BE49-F238E27FC236}">
                <a16:creationId xmlns:a16="http://schemas.microsoft.com/office/drawing/2014/main" id="{7B210A39-0E0B-1D79-D62B-16A8EF2E9437}"/>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Profile / Details Tab</a:t>
            </a:r>
          </a:p>
        </p:txBody>
      </p:sp>
    </p:spTree>
    <p:extLst>
      <p:ext uri="{BB962C8B-B14F-4D97-AF65-F5344CB8AC3E}">
        <p14:creationId xmlns:p14="http://schemas.microsoft.com/office/powerpoint/2010/main" val="23178236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7" name="Group 6">
            <a:extLst>
              <a:ext uri="{FF2B5EF4-FFF2-40B4-BE49-F238E27FC236}">
                <a16:creationId xmlns:a16="http://schemas.microsoft.com/office/drawing/2014/main" id="{EB8A6C2E-076A-7DE8-B7DA-8E4D75112346}"/>
              </a:ext>
            </a:extLst>
          </p:cNvPr>
          <p:cNvGrpSpPr/>
          <p:nvPr/>
        </p:nvGrpSpPr>
        <p:grpSpPr>
          <a:xfrm>
            <a:off x="1093442" y="1683397"/>
            <a:ext cx="10016067" cy="4090751"/>
            <a:chOff x="1093442" y="1683397"/>
            <a:chExt cx="10016067" cy="4090751"/>
          </a:xfrm>
        </p:grpSpPr>
        <p:sp>
          <p:nvSpPr>
            <p:cNvPr id="16" name="TextBox 15">
              <a:extLst>
                <a:ext uri="{FF2B5EF4-FFF2-40B4-BE49-F238E27FC236}">
                  <a16:creationId xmlns:a16="http://schemas.microsoft.com/office/drawing/2014/main" id="{071C421D-A402-A1D8-0BC7-D09ECE9059F3}"/>
                </a:ext>
              </a:extLst>
            </p:cNvPr>
            <p:cNvSpPr txBox="1"/>
            <p:nvPr/>
          </p:nvSpPr>
          <p:spPr>
            <a:xfrm>
              <a:off x="6106951" y="1683397"/>
              <a:ext cx="5002558" cy="38492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4472C4"/>
                </a:buClr>
                <a:buSzTx/>
                <a:buFontTx/>
                <a:buNone/>
                <a:tabLst/>
                <a:defRPr/>
              </a:pPr>
              <a:r>
                <a:rPr kumimoji="0" lang="en-US" sz="1200" b="0" i="0" u="none" strike="noStrike" kern="1200" cap="none" spc="0" normalizeH="0" baseline="0" noProof="0" dirty="0">
                  <a:ln>
                    <a:noFill/>
                  </a:ln>
                  <a:effectLst/>
                  <a:uLnTx/>
                  <a:uFillTx/>
                  <a:latin typeface="Aptos" panose="020B0004020202020204" pitchFamily="34" charset="0"/>
                </a:rPr>
                <a:t>The </a:t>
              </a:r>
              <a:r>
                <a:rPr kumimoji="0" lang="en-US" sz="1200" b="1" i="0" u="none" strike="noStrike" kern="1200" cap="none" spc="0" normalizeH="0" baseline="0" noProof="0" dirty="0">
                  <a:ln>
                    <a:noFill/>
                  </a:ln>
                  <a:effectLst/>
                  <a:uLnTx/>
                  <a:uFillTx/>
                  <a:latin typeface="Aptos" panose="020B0004020202020204" pitchFamily="34" charset="0"/>
                </a:rPr>
                <a:t>Target Area Information </a:t>
              </a:r>
              <a:r>
                <a:rPr kumimoji="0" lang="en-US" sz="1200" b="0" i="0" u="none" strike="noStrike" kern="1200" cap="none" spc="0" normalizeH="0" baseline="0" noProof="0" dirty="0">
                  <a:ln>
                    <a:noFill/>
                  </a:ln>
                  <a:effectLst/>
                  <a:uLnTx/>
                  <a:uFillTx/>
                  <a:latin typeface="Aptos" panose="020B0004020202020204" pitchFamily="34" charset="0"/>
                </a:rPr>
                <a:t>section requests the following information:</a:t>
              </a: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endParaRPr kumimoji="0" lang="en-US" sz="1050" b="0" i="0" u="none" strike="noStrike" kern="1200" cap="none" spc="0" normalizeH="0" baseline="0" noProof="0" dirty="0">
                <a:ln>
                  <a:noFill/>
                </a:ln>
                <a:solidFill>
                  <a:srgbClr val="44546A"/>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r>
                <a:rPr lang="en-US" sz="1100" dirty="0">
                  <a:latin typeface="Aptos" panose="020B0004020202020204" pitchFamily="34" charset="0"/>
                </a:rPr>
                <a:t>The </a:t>
              </a:r>
              <a:r>
                <a:rPr lang="en-US" sz="1100" b="1" dirty="0">
                  <a:latin typeface="Aptos" panose="020B0004020202020204" pitchFamily="34" charset="0"/>
                </a:rPr>
                <a:t>Target Area </a:t>
              </a:r>
              <a:r>
                <a:rPr lang="en-US" sz="1100" dirty="0">
                  <a:latin typeface="Aptos" panose="020B0004020202020204" pitchFamily="34" charset="0"/>
                </a:rPr>
                <a:t>refers to the specific geographical region that the project aims to impact.</a:t>
              </a: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endParaRPr kumimoji="0" lang="en-US" sz="1050" b="0" i="0" u="none" strike="noStrike" kern="1200" cap="none" spc="0" normalizeH="0" baseline="0" noProof="0" dirty="0">
                <a:ln>
                  <a:noFill/>
                </a:ln>
                <a:solidFill>
                  <a:srgbClr val="44546A"/>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sng" strike="noStrike" kern="1200" cap="none" spc="0" normalizeH="0" baseline="0" noProof="0" dirty="0">
                  <a:ln>
                    <a:noFill/>
                  </a:ln>
                  <a:solidFill>
                    <a:prstClr val="black"/>
                  </a:solidFill>
                  <a:effectLst/>
                  <a:uLnTx/>
                  <a:uFillTx/>
                  <a:latin typeface="Aptos" panose="020B0004020202020204" pitchFamily="34" charset="0"/>
                </a:rPr>
                <a:t>Select your Projects Geographic Impact</a:t>
              </a:r>
              <a:r>
                <a:rPr kumimoji="0" lang="en-US" sz="1051" b="1" i="0" strike="noStrike" kern="1200" cap="none" spc="0" normalizeH="0" baseline="0" noProof="0" dirty="0">
                  <a:ln>
                    <a:noFill/>
                  </a:ln>
                  <a:solidFill>
                    <a:prstClr val="black"/>
                  </a:solidFill>
                  <a:effectLst/>
                  <a:uLnTx/>
                  <a:uFillTx/>
                  <a:latin typeface="Aptos" panose="020B00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prstClr val="black"/>
                  </a:solidFill>
                  <a:effectLst/>
                  <a:uLnTx/>
                  <a:uFillTx/>
                  <a:latin typeface="Aptos" panose="020B0004020202020204" pitchFamily="34" charset="0"/>
                </a:rPr>
                <a:t>Please select the geographical impact of the services or equipment. These are defined as:</a:t>
              </a:r>
            </a:p>
            <a:p>
              <a:pPr marL="403225" lvl="1" indent="-171450">
                <a:buSzPct val="70000"/>
                <a:buFont typeface="Arial" panose="020B0604020202020204" pitchFamily="34" charset="0"/>
                <a:buChar char="•"/>
                <a:defRPr/>
              </a:pPr>
              <a:r>
                <a:rPr kumimoji="0" lang="en-US" sz="1051" b="1" i="0" u="none" strike="noStrike" kern="1200" cap="none" spc="0" normalizeH="0" baseline="0" noProof="0" dirty="0">
                  <a:ln>
                    <a:noFill/>
                  </a:ln>
                  <a:solidFill>
                    <a:prstClr val="black"/>
                  </a:solidFill>
                  <a:effectLst/>
                  <a:uLnTx/>
                  <a:uFillTx/>
                  <a:latin typeface="Aptos" panose="020B0004020202020204" pitchFamily="34" charset="0"/>
                </a:rPr>
                <a:t>Local </a:t>
              </a:r>
              <a:r>
                <a:rPr kumimoji="0" lang="en-US" sz="1051" b="0" i="0" u="none" strike="noStrike" kern="1200" cap="none" spc="0" normalizeH="0" baseline="0" noProof="0" dirty="0">
                  <a:ln>
                    <a:noFill/>
                  </a:ln>
                  <a:solidFill>
                    <a:prstClr val="black"/>
                  </a:solidFill>
                  <a:effectLst/>
                  <a:uLnTx/>
                  <a:uFillTx/>
                  <a:latin typeface="Aptos" panose="020B0004020202020204" pitchFamily="34" charset="0"/>
                </a:rPr>
                <a:t>– Impacting one County </a:t>
              </a:r>
            </a:p>
            <a:p>
              <a:pPr marL="403225" lvl="1" indent="-171450">
                <a:buSzPct val="70000"/>
                <a:buFont typeface="Arial" panose="020B0604020202020204" pitchFamily="34" charset="0"/>
                <a:buChar char="•"/>
                <a:defRPr/>
              </a:pPr>
              <a:r>
                <a:rPr kumimoji="0" lang="en-US" sz="1051" b="1" i="0" u="none" strike="noStrike" kern="1200" cap="none" spc="0" normalizeH="0" baseline="0" noProof="0" dirty="0">
                  <a:ln>
                    <a:noFill/>
                  </a:ln>
                  <a:solidFill>
                    <a:prstClr val="black"/>
                  </a:solidFill>
                  <a:effectLst/>
                  <a:uLnTx/>
                  <a:uFillTx/>
                  <a:latin typeface="Aptos" panose="020B0004020202020204" pitchFamily="34" charset="0"/>
                </a:rPr>
                <a:t>Regional</a:t>
              </a:r>
              <a:r>
                <a:rPr kumimoji="0" lang="en-US" sz="1051" b="0" i="0" u="none" strike="noStrike" kern="1200" cap="none" spc="0" normalizeH="0" baseline="0" noProof="0" dirty="0">
                  <a:ln>
                    <a:noFill/>
                  </a:ln>
                  <a:solidFill>
                    <a:prstClr val="black"/>
                  </a:solidFill>
                  <a:effectLst/>
                  <a:uLnTx/>
                  <a:uFillTx/>
                  <a:latin typeface="Aptos" panose="020B0004020202020204" pitchFamily="34" charset="0"/>
                </a:rPr>
                <a:t> – Impacting more than one County</a:t>
              </a:r>
            </a:p>
            <a:p>
              <a:pPr marL="403225" lvl="1" indent="-171450">
                <a:buSzPct val="70000"/>
                <a:buFont typeface="Arial" panose="020B0604020202020204" pitchFamily="34" charset="0"/>
                <a:buChar char="•"/>
                <a:defRPr/>
              </a:pPr>
              <a:r>
                <a:rPr kumimoji="0" lang="en-US" sz="1051" b="1" i="0" u="none" strike="noStrike" kern="1200" cap="none" spc="0" normalizeH="0" baseline="0" noProof="0" dirty="0">
                  <a:ln>
                    <a:noFill/>
                  </a:ln>
                  <a:solidFill>
                    <a:prstClr val="black"/>
                  </a:solidFill>
                  <a:effectLst/>
                  <a:uLnTx/>
                  <a:uFillTx/>
                  <a:latin typeface="Aptos" panose="020B0004020202020204" pitchFamily="34" charset="0"/>
                </a:rPr>
                <a:t>Statewide</a:t>
              </a:r>
              <a:r>
                <a:rPr kumimoji="0" lang="en-US" sz="1051" b="0" i="0" u="none" strike="noStrike" kern="1200" cap="none" spc="0" normalizeH="0" baseline="0" noProof="0" dirty="0">
                  <a:ln>
                    <a:noFill/>
                  </a:ln>
                  <a:solidFill>
                    <a:prstClr val="black"/>
                  </a:solidFill>
                  <a:effectLst/>
                  <a:uLnTx/>
                  <a:uFillTx/>
                  <a:latin typeface="Aptos" panose="020B0004020202020204" pitchFamily="34" charset="0"/>
                </a:rPr>
                <a:t> – Impacting the entire state (typically state agency 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1" b="0" i="0" u="none" strike="noStrike" kern="1200" cap="none" spc="0" normalizeH="0" baseline="0" noProof="0" dirty="0">
                <a:ln>
                  <a:noFill/>
                </a:ln>
                <a:solidFill>
                  <a:prstClr val="black"/>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sng" strike="noStrike" kern="1200" cap="none" spc="0" normalizeH="0" baseline="0" noProof="0" dirty="0">
                  <a:ln>
                    <a:noFill/>
                  </a:ln>
                  <a:solidFill>
                    <a:prstClr val="black"/>
                  </a:solidFill>
                  <a:effectLst/>
                  <a:uLnTx/>
                  <a:uFillTx/>
                  <a:latin typeface="Aptos" panose="020B0004020202020204" pitchFamily="34" charset="0"/>
                </a:rPr>
                <a:t>Select Your Primary Service County</a:t>
              </a:r>
              <a:r>
                <a:rPr kumimoji="0" lang="en-US" sz="1051" b="1" i="0" strike="noStrike" kern="1200" cap="none" spc="0" normalizeH="0" baseline="0" noProof="0" dirty="0">
                  <a:ln>
                    <a:noFill/>
                  </a:ln>
                  <a:solidFill>
                    <a:prstClr val="black"/>
                  </a:solidFill>
                  <a:effectLst/>
                  <a:uLnTx/>
                  <a:uFillTx/>
                  <a:latin typeface="Aptos" panose="020B00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latin typeface="Aptos" panose="020B0004020202020204" pitchFamily="34" charset="0"/>
                </a:rPr>
                <a:t>Please select the county where the services or equipment will have the greatest impact or where they will be primarily located.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1" b="0" i="0" u="none" strike="noStrike" kern="1200" cap="none" spc="0" normalizeH="0" baseline="0" noProof="0" dirty="0">
                <a:ln>
                  <a:noFill/>
                </a:ln>
                <a:solidFill>
                  <a:prstClr val="black"/>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sng" strike="noStrike" kern="1200" cap="none" spc="0" normalizeH="0" baseline="0" noProof="0" dirty="0">
                  <a:ln>
                    <a:noFill/>
                  </a:ln>
                  <a:solidFill>
                    <a:prstClr val="black"/>
                  </a:solidFill>
                  <a:effectLst/>
                  <a:uLnTx/>
                  <a:uFillTx/>
                  <a:latin typeface="Aptos" panose="020B0004020202020204" pitchFamily="34" charset="0"/>
                </a:rPr>
                <a:t>Select all of the counties within the projects service area</a:t>
              </a:r>
              <a:r>
                <a:rPr kumimoji="0" lang="en-US" sz="1051" b="1" i="0" strike="noStrike" kern="1200" cap="none" spc="0" normalizeH="0" baseline="0" noProof="0" dirty="0">
                  <a:ln>
                    <a:noFill/>
                  </a:ln>
                  <a:solidFill>
                    <a:prstClr val="black"/>
                  </a:solidFill>
                  <a:effectLst/>
                  <a:uLnTx/>
                  <a:uFillTx/>
                  <a:latin typeface="Aptos" panose="020B00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prstClr val="black"/>
                  </a:solidFill>
                  <a:effectLst/>
                  <a:uLnTx/>
                  <a:uFillTx/>
                  <a:latin typeface="Aptos" panose="020B0004020202020204" pitchFamily="34" charset="0"/>
                </a:rPr>
                <a:t>Please select the all the counties that will be impacted by these grant funded activities.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1" b="0" i="0" u="none" strike="noStrike" kern="1200" cap="none" spc="0" normalizeH="0" baseline="0" noProof="0" dirty="0">
                <a:ln>
                  <a:noFill/>
                </a:ln>
                <a:solidFill>
                  <a:prstClr val="black"/>
                </a:solidFill>
                <a:effectLst/>
                <a:uLnTx/>
                <a:uFillTx/>
                <a:latin typeface="Aptos" panose="020B00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dirty="0">
                  <a:ln>
                    <a:noFill/>
                  </a:ln>
                  <a:solidFill>
                    <a:srgbClr val="C00000"/>
                  </a:solidFill>
                  <a:effectLst/>
                  <a:uLnTx/>
                  <a:uFillTx/>
                  <a:latin typeface="Aptos" panose="020B0004020202020204" pitchFamily="34" charset="0"/>
                </a:rPr>
                <a:t>*</a:t>
              </a:r>
              <a:r>
                <a:rPr kumimoji="0" lang="en-US" sz="1051" b="1" i="1" u="none" strike="noStrike" kern="1200" cap="none" spc="0" normalizeH="0" baseline="0" noProof="0" dirty="0">
                  <a:ln>
                    <a:noFill/>
                  </a:ln>
                  <a:solidFill>
                    <a:srgbClr val="C00000"/>
                  </a:solidFill>
                  <a:effectLst/>
                  <a:uLnTx/>
                  <a:uFillTx/>
                  <a:latin typeface="Aptos" panose="020B0004020202020204" pitchFamily="34" charset="0"/>
                </a:rPr>
                <a:t>NOTE: </a:t>
              </a:r>
              <a:r>
                <a:rPr kumimoji="0" lang="en-US" sz="1051" b="0" i="1" u="none" strike="noStrike" kern="1200" cap="none" spc="0" normalizeH="0" baseline="0" noProof="0" dirty="0">
                  <a:ln>
                    <a:noFill/>
                  </a:ln>
                  <a:solidFill>
                    <a:srgbClr val="C00000"/>
                  </a:solidFill>
                  <a:effectLst/>
                  <a:uLnTx/>
                  <a:uFillTx/>
                  <a:latin typeface="Aptos" panose="020B0004020202020204" pitchFamily="34" charset="0"/>
                </a:rPr>
                <a:t>If the Impact is Local, only one County should be listed under the Service Area.  If the Impact is Regional, more than one County should be listed under the Service Area.</a:t>
              </a:r>
            </a:p>
          </p:txBody>
        </p:sp>
        <p:pic>
          <p:nvPicPr>
            <p:cNvPr id="3" name="Picture 2">
              <a:extLst>
                <a:ext uri="{FF2B5EF4-FFF2-40B4-BE49-F238E27FC236}">
                  <a16:creationId xmlns:a16="http://schemas.microsoft.com/office/drawing/2014/main" id="{91357675-EE1D-FEDA-829A-E0501F1C99B1}"/>
                </a:ext>
              </a:extLst>
            </p:cNvPr>
            <p:cNvPicPr>
              <a:picLocks noChangeAspect="1"/>
            </p:cNvPicPr>
            <p:nvPr/>
          </p:nvPicPr>
          <p:blipFill>
            <a:blip r:embed="rId3"/>
            <a:stretch>
              <a:fillRect/>
            </a:stretch>
          </p:blipFill>
          <p:spPr>
            <a:xfrm>
              <a:off x="1093442" y="1683397"/>
              <a:ext cx="4802043" cy="4090751"/>
            </a:xfrm>
            <a:prstGeom prst="rect">
              <a:avLst/>
            </a:prstGeom>
          </p:spPr>
        </p:pic>
      </p:grpSp>
      <p:pic>
        <p:nvPicPr>
          <p:cNvPr id="2" name="Picture 1">
            <a:extLst>
              <a:ext uri="{FF2B5EF4-FFF2-40B4-BE49-F238E27FC236}">
                <a16:creationId xmlns:a16="http://schemas.microsoft.com/office/drawing/2014/main" id="{78BBCA90-AFD0-61B0-09F5-3A032392759A}"/>
              </a:ext>
            </a:extLst>
          </p:cNvPr>
          <p:cNvPicPr>
            <a:picLocks noChangeAspect="1"/>
          </p:cNvPicPr>
          <p:nvPr/>
        </p:nvPicPr>
        <p:blipFill rotWithShape="1">
          <a:blip r:embed="rId4"/>
          <a:srcRect t="9322" r="134" b="9836"/>
          <a:stretch/>
        </p:blipFill>
        <p:spPr>
          <a:xfrm>
            <a:off x="968024" y="326924"/>
            <a:ext cx="10277855" cy="313156"/>
          </a:xfrm>
          <a:prstGeom prst="rect">
            <a:avLst/>
          </a:prstGeom>
        </p:spPr>
      </p:pic>
      <p:sp>
        <p:nvSpPr>
          <p:cNvPr id="6" name="Title 1">
            <a:extLst>
              <a:ext uri="{FF2B5EF4-FFF2-40B4-BE49-F238E27FC236}">
                <a16:creationId xmlns:a16="http://schemas.microsoft.com/office/drawing/2014/main" id="{79E111D3-2B97-6B5B-EB73-588E436E861F}"/>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Profile / Details Tab</a:t>
            </a:r>
          </a:p>
        </p:txBody>
      </p:sp>
    </p:spTree>
    <p:extLst>
      <p:ext uri="{BB962C8B-B14F-4D97-AF65-F5344CB8AC3E}">
        <p14:creationId xmlns:p14="http://schemas.microsoft.com/office/powerpoint/2010/main" val="36595455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6" name="Group 5">
            <a:extLst>
              <a:ext uri="{FF2B5EF4-FFF2-40B4-BE49-F238E27FC236}">
                <a16:creationId xmlns:a16="http://schemas.microsoft.com/office/drawing/2014/main" id="{47740403-E37D-945B-A3FE-C46366636672}"/>
              </a:ext>
            </a:extLst>
          </p:cNvPr>
          <p:cNvGrpSpPr/>
          <p:nvPr/>
        </p:nvGrpSpPr>
        <p:grpSpPr>
          <a:xfrm>
            <a:off x="1089068" y="1623721"/>
            <a:ext cx="9844393" cy="4131243"/>
            <a:chOff x="1089068" y="1623721"/>
            <a:chExt cx="9844393" cy="4131243"/>
          </a:xfrm>
        </p:grpSpPr>
        <p:sp>
          <p:nvSpPr>
            <p:cNvPr id="16" name="TextBox 15">
              <a:extLst>
                <a:ext uri="{FF2B5EF4-FFF2-40B4-BE49-F238E27FC236}">
                  <a16:creationId xmlns:a16="http://schemas.microsoft.com/office/drawing/2014/main" id="{071C421D-A402-A1D8-0BC7-D09ECE9059F3}"/>
                </a:ext>
              </a:extLst>
            </p:cNvPr>
            <p:cNvSpPr txBox="1"/>
            <p:nvPr/>
          </p:nvSpPr>
          <p:spPr>
            <a:xfrm>
              <a:off x="6072462" y="2214964"/>
              <a:ext cx="4860999" cy="29487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4472C4"/>
                </a:buClr>
                <a:buSzTx/>
                <a:buFontTx/>
                <a:buNone/>
                <a:tabLst/>
                <a:defRPr/>
              </a:pPr>
              <a:r>
                <a:rPr kumimoji="0" lang="en-US" sz="1200" b="0" i="0" u="none" strike="noStrike" kern="1200" cap="none" spc="0" normalizeH="0" baseline="0" noProof="0" dirty="0">
                  <a:ln>
                    <a:noFill/>
                  </a:ln>
                  <a:effectLst/>
                  <a:uLnTx/>
                  <a:uFillTx/>
                  <a:latin typeface="Aptos" panose="020B0004020202020204" pitchFamily="34" charset="0"/>
                </a:rPr>
                <a:t>The </a:t>
              </a:r>
              <a:r>
                <a:rPr kumimoji="0" lang="en-US" sz="1200" b="1" i="0" u="none" strike="noStrike" kern="1200" cap="none" spc="0" normalizeH="0" baseline="0" noProof="0" dirty="0">
                  <a:ln>
                    <a:noFill/>
                  </a:ln>
                  <a:effectLst/>
                  <a:uLnTx/>
                  <a:uFillTx/>
                  <a:latin typeface="Aptos" panose="020B0004020202020204" pitchFamily="34" charset="0"/>
                </a:rPr>
                <a:t>Grant Officials Information </a:t>
              </a:r>
              <a:r>
                <a:rPr kumimoji="0" lang="en-US" sz="1200" b="0" i="0" u="none" strike="noStrike" kern="1200" cap="none" spc="0" normalizeH="0" baseline="0" noProof="0" dirty="0">
                  <a:ln>
                    <a:noFill/>
                  </a:ln>
                  <a:effectLst/>
                  <a:uLnTx/>
                  <a:uFillTx/>
                  <a:latin typeface="Aptos" panose="020B0004020202020204" pitchFamily="34" charset="0"/>
                </a:rPr>
                <a:t>section requests the following information:</a:t>
              </a: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endParaRPr kumimoji="0" lang="en-US" sz="1050" b="0" i="0" u="none" strike="noStrike" kern="1200" cap="none" spc="0" normalizeH="0" baseline="0" noProof="0" dirty="0">
                <a:ln>
                  <a:noFill/>
                </a:ln>
                <a:solidFill>
                  <a:srgbClr val="44546A"/>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r>
                <a:rPr kumimoji="0" lang="en-US" sz="1051" b="0" i="0" u="none" strike="noStrike" kern="1200" cap="none" spc="0" normalizeH="0" baseline="0" noProof="0" dirty="0">
                  <a:ln>
                    <a:noFill/>
                  </a:ln>
                  <a:solidFill>
                    <a:prstClr val="black"/>
                  </a:solidFill>
                  <a:effectLst/>
                  <a:uLnTx/>
                  <a:uFillTx/>
                  <a:latin typeface="Aptos" panose="020B0004020202020204" pitchFamily="34" charset="0"/>
                </a:rPr>
                <a:t>You must assign* </a:t>
              </a:r>
              <a:r>
                <a:rPr kumimoji="0" lang="en-US" sz="1051" b="1" i="0" u="none" strike="noStrike" kern="1200" cap="none" spc="0" normalizeH="0" baseline="0" noProof="0" dirty="0">
                  <a:ln>
                    <a:noFill/>
                  </a:ln>
                  <a:solidFill>
                    <a:prstClr val="black"/>
                  </a:solidFill>
                  <a:effectLst/>
                  <a:uLnTx/>
                  <a:uFillTx/>
                  <a:latin typeface="Aptos" panose="020B0004020202020204" pitchFamily="34" charset="0"/>
                </a:rPr>
                <a:t>four</a:t>
              </a:r>
              <a:r>
                <a:rPr kumimoji="0" lang="en-US" sz="1051" b="0" i="0" u="none" strike="noStrike" kern="1200" cap="none" spc="0" normalizeH="0" baseline="0" noProof="0" dirty="0">
                  <a:ln>
                    <a:noFill/>
                  </a:ln>
                  <a:solidFill>
                    <a:prstClr val="black"/>
                  </a:solidFill>
                  <a:effectLst/>
                  <a:uLnTx/>
                  <a:uFillTx/>
                  <a:latin typeface="Aptos" panose="020B0004020202020204" pitchFamily="34" charset="0"/>
                </a:rPr>
                <a:t> Grant Officials to the application. Insert the email address linked to the designated official’s eGrants account. If the designated official does not have an account, one will need to be established for them. Applicants should use official organizational email addresses only. </a:t>
              </a: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endParaRPr kumimoji="0" lang="en-US" sz="1051" b="0" i="0" u="none" strike="noStrike" kern="1200" cap="none" spc="0" normalizeH="0" baseline="0" noProof="0" dirty="0">
                <a:ln>
                  <a:noFill/>
                </a:ln>
                <a:solidFill>
                  <a:prstClr val="black"/>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r>
                <a:rPr kumimoji="0" lang="en-US" sz="1051" b="0" i="0" u="none" strike="noStrike" kern="1200" cap="none" spc="0" normalizeH="0" baseline="0" noProof="0" dirty="0">
                  <a:ln>
                    <a:noFill/>
                  </a:ln>
                  <a:solidFill>
                    <a:prstClr val="black"/>
                  </a:solidFill>
                  <a:effectLst/>
                  <a:uLnTx/>
                  <a:uFillTx/>
                  <a:latin typeface="Aptos" panose="020B0004020202020204" pitchFamily="34" charset="0"/>
                </a:rPr>
                <a:t>These officials must be at least three different people within your organization, the grant writer can be the same person as any of the other officials. </a:t>
              </a: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endParaRPr kumimoji="0" lang="en-US" sz="1051" b="0" i="0" u="none" strike="noStrike" kern="1200" cap="none" spc="0" normalizeH="0" baseline="0" noProof="0" dirty="0">
                <a:ln>
                  <a:noFill/>
                </a:ln>
                <a:solidFill>
                  <a:prstClr val="black"/>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r>
                <a:rPr kumimoji="0" lang="en-US" sz="1051" b="0" i="0" u="none" strike="noStrike" kern="1200" cap="none" spc="0" normalizeH="0" baseline="0" noProof="0" dirty="0">
                  <a:ln>
                    <a:noFill/>
                  </a:ln>
                  <a:solidFill>
                    <a:prstClr val="black"/>
                  </a:solidFill>
                  <a:effectLst/>
                  <a:uLnTx/>
                  <a:uFillTx/>
                  <a:latin typeface="Aptos" panose="020B0004020202020204" pitchFamily="34" charset="0"/>
                </a:rPr>
                <a:t>Grant officials </a:t>
              </a:r>
              <a:r>
                <a:rPr kumimoji="0" lang="en-US" sz="1051" b="1" i="1" u="sng" strike="noStrike" kern="1200" cap="none" spc="0" normalizeH="0" baseline="0" noProof="0" dirty="0">
                  <a:ln>
                    <a:noFill/>
                  </a:ln>
                  <a:solidFill>
                    <a:srgbClr val="C00000"/>
                  </a:solidFill>
                  <a:effectLst/>
                  <a:uLnTx/>
                  <a:uFillTx/>
                  <a:latin typeface="Aptos" panose="020B0004020202020204" pitchFamily="34" charset="0"/>
                </a:rPr>
                <a:t>must not </a:t>
              </a:r>
              <a:r>
                <a:rPr kumimoji="0" lang="en-US" sz="1051" b="0" i="0" u="none" strike="noStrike" kern="1200" cap="none" spc="0" normalizeH="0" baseline="0" noProof="0" dirty="0">
                  <a:ln>
                    <a:noFill/>
                  </a:ln>
                  <a:solidFill>
                    <a:prstClr val="black"/>
                  </a:solidFill>
                  <a:effectLst/>
                  <a:uLnTx/>
                  <a:uFillTx/>
                  <a:latin typeface="Aptos" panose="020B0004020202020204" pitchFamily="34" charset="0"/>
                </a:rPr>
                <a:t>be related to each other by blood or marriage or have any relationship that creates an actual, potential, or apparent conflict of interest. </a:t>
              </a: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endParaRPr kumimoji="0" lang="en-US" sz="1051" b="0" i="0" u="none" strike="noStrike" kern="1200" cap="none" spc="0" normalizeH="0" baseline="0" noProof="0" dirty="0">
                <a:ln>
                  <a:noFill/>
                </a:ln>
                <a:solidFill>
                  <a:prstClr val="black"/>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endParaRPr kumimoji="0" lang="en-US" sz="1051" b="0" i="0" u="none" strike="noStrike" kern="1200" cap="none" spc="0" normalizeH="0" baseline="0" noProof="0" dirty="0">
                <a:ln>
                  <a:noFill/>
                </a:ln>
                <a:solidFill>
                  <a:prstClr val="black"/>
                </a:solidFill>
                <a:effectLst/>
                <a:uLnTx/>
                <a:uFillTx/>
                <a:latin typeface="Aptos" panose="020B0004020202020204" pitchFamily="34" charset="0"/>
              </a:endParaRPr>
            </a:p>
            <a:p>
              <a:pPr marL="0" marR="0" lvl="0" indent="0" algn="ctr" defTabSz="914400" rtl="0" eaLnBrk="1" fontAlgn="auto" latinLnBrk="0" hangingPunct="1">
                <a:lnSpc>
                  <a:spcPct val="100000"/>
                </a:lnSpc>
                <a:spcBef>
                  <a:spcPts val="0"/>
                </a:spcBef>
                <a:spcAft>
                  <a:spcPts val="0"/>
                </a:spcAft>
                <a:buClr>
                  <a:srgbClr val="4472C4"/>
                </a:buClr>
                <a:buSzTx/>
                <a:buFontTx/>
                <a:buNone/>
                <a:tabLst/>
                <a:defRPr/>
              </a:pPr>
              <a:r>
                <a:rPr kumimoji="0" lang="en-US" sz="1051" b="1" i="0" u="none" strike="noStrike" kern="1200" cap="none" spc="0" normalizeH="0" baseline="0" noProof="0" dirty="0">
                  <a:ln>
                    <a:noFill/>
                  </a:ln>
                  <a:solidFill>
                    <a:srgbClr val="C00000"/>
                  </a:solidFill>
                  <a:effectLst/>
                  <a:uLnTx/>
                  <a:uFillTx/>
                  <a:latin typeface="Aptos" panose="020B0004020202020204" pitchFamily="34" charset="0"/>
                </a:rPr>
                <a:t>*</a:t>
              </a:r>
              <a:r>
                <a:rPr kumimoji="0" lang="en-US" sz="1051" b="1" i="1" u="sng" strike="noStrike" kern="1200" cap="none" spc="0" normalizeH="0" baseline="0" noProof="0" dirty="0">
                  <a:ln>
                    <a:noFill/>
                  </a:ln>
                  <a:solidFill>
                    <a:srgbClr val="C00000"/>
                  </a:solidFill>
                  <a:effectLst/>
                  <a:uLnTx/>
                  <a:uFillTx/>
                  <a:latin typeface="Aptos" panose="020B0004020202020204" pitchFamily="34" charset="0"/>
                </a:rPr>
                <a:t>NOTE</a:t>
              </a:r>
              <a:r>
                <a:rPr kumimoji="0" lang="en-US" sz="1051" b="1" i="1" strike="noStrike" kern="1200" cap="none" spc="0" normalizeH="0" baseline="0" noProof="0" dirty="0">
                  <a:ln>
                    <a:noFill/>
                  </a:ln>
                  <a:solidFill>
                    <a:srgbClr val="C00000"/>
                  </a:solidFill>
                  <a:effectLst/>
                  <a:uLnTx/>
                  <a:uFillTx/>
                  <a:latin typeface="Aptos" panose="020B0004020202020204" pitchFamily="34" charset="0"/>
                </a:rPr>
                <a:t>: </a:t>
              </a:r>
              <a:r>
                <a:rPr kumimoji="0" lang="en-US" sz="1051" b="0" i="1" strike="noStrike" kern="1200" cap="none" spc="0" normalizeH="0" baseline="0" noProof="0" dirty="0">
                  <a:ln>
                    <a:noFill/>
                  </a:ln>
                  <a:solidFill>
                    <a:srgbClr val="C00000"/>
                  </a:solidFill>
                  <a:effectLst/>
                  <a:uLnTx/>
                  <a:uFillTx/>
                  <a:latin typeface="Aptos" panose="020B0004020202020204" pitchFamily="34" charset="0"/>
                </a:rPr>
                <a:t>Each official must have registered for an eGrants account; you will enter their email address and click “Assign” to link them to the application.</a:t>
              </a:r>
            </a:p>
          </p:txBody>
        </p:sp>
        <p:pic>
          <p:nvPicPr>
            <p:cNvPr id="7" name="Picture 6">
              <a:extLst>
                <a:ext uri="{FF2B5EF4-FFF2-40B4-BE49-F238E27FC236}">
                  <a16:creationId xmlns:a16="http://schemas.microsoft.com/office/drawing/2014/main" id="{BC8F1D90-85DD-32E6-1ED0-B1DB8A567544}"/>
                </a:ext>
              </a:extLst>
            </p:cNvPr>
            <p:cNvPicPr>
              <a:picLocks noChangeAspect="1"/>
            </p:cNvPicPr>
            <p:nvPr/>
          </p:nvPicPr>
          <p:blipFill>
            <a:blip r:embed="rId3"/>
            <a:stretch>
              <a:fillRect/>
            </a:stretch>
          </p:blipFill>
          <p:spPr>
            <a:xfrm>
              <a:off x="1089068" y="1623721"/>
              <a:ext cx="4670976" cy="4131243"/>
            </a:xfrm>
            <a:prstGeom prst="rect">
              <a:avLst/>
            </a:prstGeom>
          </p:spPr>
        </p:pic>
      </p:grpSp>
      <p:pic>
        <p:nvPicPr>
          <p:cNvPr id="14" name="Picture 13">
            <a:extLst>
              <a:ext uri="{FF2B5EF4-FFF2-40B4-BE49-F238E27FC236}">
                <a16:creationId xmlns:a16="http://schemas.microsoft.com/office/drawing/2014/main" id="{CE472646-C68C-BD4C-DCC4-67CC720C42FC}"/>
              </a:ext>
            </a:extLst>
          </p:cNvPr>
          <p:cNvPicPr>
            <a:picLocks noChangeAspect="1"/>
          </p:cNvPicPr>
          <p:nvPr/>
        </p:nvPicPr>
        <p:blipFill rotWithShape="1">
          <a:blip r:embed="rId4"/>
          <a:srcRect t="9322" r="134" b="9836"/>
          <a:stretch/>
        </p:blipFill>
        <p:spPr>
          <a:xfrm>
            <a:off x="968024" y="326924"/>
            <a:ext cx="10277855" cy="313156"/>
          </a:xfrm>
          <a:prstGeom prst="rect">
            <a:avLst/>
          </a:prstGeom>
        </p:spPr>
      </p:pic>
      <p:sp>
        <p:nvSpPr>
          <p:cNvPr id="5" name="Title 1">
            <a:extLst>
              <a:ext uri="{FF2B5EF4-FFF2-40B4-BE49-F238E27FC236}">
                <a16:creationId xmlns:a16="http://schemas.microsoft.com/office/drawing/2014/main" id="{4DB9CB83-31B3-47C3-9B42-FC1D26381628}"/>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Profile / Details Tab</a:t>
            </a:r>
          </a:p>
        </p:txBody>
      </p:sp>
    </p:spTree>
    <p:extLst>
      <p:ext uri="{BB962C8B-B14F-4D97-AF65-F5344CB8AC3E}">
        <p14:creationId xmlns:p14="http://schemas.microsoft.com/office/powerpoint/2010/main" val="35042420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TextBox 14">
            <a:extLst>
              <a:ext uri="{FF2B5EF4-FFF2-40B4-BE49-F238E27FC236}">
                <a16:creationId xmlns:a16="http://schemas.microsoft.com/office/drawing/2014/main" id="{A2BFA0E1-2CF0-840B-B92D-46DA4888BEF0}"/>
              </a:ext>
            </a:extLst>
          </p:cNvPr>
          <p:cNvSpPr txBox="1"/>
          <p:nvPr/>
        </p:nvSpPr>
        <p:spPr>
          <a:xfrm>
            <a:off x="6096000" y="2921158"/>
            <a:ext cx="5127974" cy="1015663"/>
          </a:xfrm>
          <a:prstGeom prst="rect">
            <a:avLst/>
          </a:prstGeom>
          <a:noFill/>
        </p:spPr>
        <p:txBody>
          <a:bodyPr wrap="square">
            <a:spAutoFit/>
          </a:bodyPr>
          <a:lstStyle/>
          <a:p>
            <a:pPr algn="ctr"/>
            <a:r>
              <a:rPr lang="en-US" sz="2000" dirty="0">
                <a:solidFill>
                  <a:srgbClr val="000000"/>
                </a:solidFill>
                <a:latin typeface="Aptos" panose="020B0004020202020204" pitchFamily="34" charset="0"/>
              </a:rPr>
              <a:t>The </a:t>
            </a:r>
            <a:r>
              <a:rPr lang="en-US" sz="2000" b="1" dirty="0">
                <a:solidFill>
                  <a:srgbClr val="000000"/>
                </a:solidFill>
                <a:latin typeface="Aptos" panose="020B0004020202020204" pitchFamily="34" charset="0"/>
              </a:rPr>
              <a:t>Authorized Official (AO) </a:t>
            </a:r>
            <a:r>
              <a:rPr lang="en-US" sz="2000" dirty="0">
                <a:solidFill>
                  <a:srgbClr val="000000"/>
                </a:solidFill>
                <a:latin typeface="Aptos" panose="020B0004020202020204" pitchFamily="34" charset="0"/>
              </a:rPr>
              <a:t>is usually a chairman of a non-profit board, executive director, etc. </a:t>
            </a:r>
            <a:endParaRPr lang="en-US" sz="2000" dirty="0">
              <a:latin typeface="Aptos" panose="020B0004020202020204" pitchFamily="34" charset="0"/>
            </a:endParaRPr>
          </a:p>
        </p:txBody>
      </p:sp>
      <p:pic>
        <p:nvPicPr>
          <p:cNvPr id="3" name="Picture 2">
            <a:extLst>
              <a:ext uri="{FF2B5EF4-FFF2-40B4-BE49-F238E27FC236}">
                <a16:creationId xmlns:a16="http://schemas.microsoft.com/office/drawing/2014/main" id="{742FD508-6F4E-73C2-CBCD-BD52D78BCF21}"/>
              </a:ext>
            </a:extLst>
          </p:cNvPr>
          <p:cNvPicPr>
            <a:picLocks noChangeAspect="1"/>
          </p:cNvPicPr>
          <p:nvPr/>
        </p:nvPicPr>
        <p:blipFill rotWithShape="1">
          <a:blip r:embed="rId3"/>
          <a:srcRect t="9322" r="134" b="9836"/>
          <a:stretch/>
        </p:blipFill>
        <p:spPr>
          <a:xfrm>
            <a:off x="968024" y="326924"/>
            <a:ext cx="10277855" cy="313156"/>
          </a:xfrm>
          <a:prstGeom prst="rect">
            <a:avLst/>
          </a:prstGeom>
        </p:spPr>
      </p:pic>
      <p:sp>
        <p:nvSpPr>
          <p:cNvPr id="5" name="Title 1">
            <a:extLst>
              <a:ext uri="{FF2B5EF4-FFF2-40B4-BE49-F238E27FC236}">
                <a16:creationId xmlns:a16="http://schemas.microsoft.com/office/drawing/2014/main" id="{40659FBA-4546-AABC-010A-7DA09D826FC8}"/>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Profile / Details Tab</a:t>
            </a:r>
          </a:p>
        </p:txBody>
      </p:sp>
      <p:graphicFrame>
        <p:nvGraphicFramePr>
          <p:cNvPr id="6" name="Table 5">
            <a:extLst>
              <a:ext uri="{FF2B5EF4-FFF2-40B4-BE49-F238E27FC236}">
                <a16:creationId xmlns:a16="http://schemas.microsoft.com/office/drawing/2014/main" id="{9D34CD13-8A89-CF60-99AA-AE63C54762B9}"/>
              </a:ext>
            </a:extLst>
          </p:cNvPr>
          <p:cNvGraphicFramePr>
            <a:graphicFrameLocks noGrp="1"/>
          </p:cNvGraphicFramePr>
          <p:nvPr>
            <p:extLst>
              <p:ext uri="{D42A27DB-BD31-4B8C-83A1-F6EECF244321}">
                <p14:modId xmlns:p14="http://schemas.microsoft.com/office/powerpoint/2010/main" val="1754047540"/>
              </p:ext>
            </p:extLst>
          </p:nvPr>
        </p:nvGraphicFramePr>
        <p:xfrm>
          <a:off x="1260840" y="1903507"/>
          <a:ext cx="5001647" cy="3261370"/>
        </p:xfrm>
        <a:graphic>
          <a:graphicData uri="http://schemas.openxmlformats.org/drawingml/2006/table">
            <a:tbl>
              <a:tblPr firstRow="1" bandRow="1">
                <a:tableStyleId>{2D5ABB26-0587-4C30-8999-92F81FD0307C}</a:tableStyleId>
              </a:tblPr>
              <a:tblGrid>
                <a:gridCol w="5001647">
                  <a:extLst>
                    <a:ext uri="{9D8B030D-6E8A-4147-A177-3AD203B41FA5}">
                      <a16:colId xmlns:a16="http://schemas.microsoft.com/office/drawing/2014/main" val="3591218295"/>
                    </a:ext>
                  </a:extLst>
                </a:gridCol>
              </a:tblGrid>
              <a:tr h="0">
                <a:tc>
                  <a:txBody>
                    <a:bodyPr/>
                    <a:lstStyle/>
                    <a:p>
                      <a:pPr algn="ctr"/>
                      <a:r>
                        <a:rPr lang="en-US" sz="2400" b="1" dirty="0">
                          <a:solidFill>
                            <a:schemeClr val="bg1"/>
                          </a:solidFill>
                          <a:latin typeface="Aptos" panose="020B0004020202020204" pitchFamily="34" charset="0"/>
                        </a:rPr>
                        <a:t>Authorized Official (AO)</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810748136"/>
                  </a:ext>
                </a:extLst>
              </a:tr>
              <a:tr h="0">
                <a:tc>
                  <a:txBody>
                    <a:bodyPr/>
                    <a:lstStyle/>
                    <a:p>
                      <a:pPr marL="171450" indent="-171450" algn="l">
                        <a:buSzPct val="70000"/>
                        <a:buFont typeface="Arial" panose="020B0604020202020204" pitchFamily="34" charset="0"/>
                        <a:buChar char="•"/>
                      </a:pPr>
                      <a:r>
                        <a:rPr lang="en-US" sz="2000" dirty="0">
                          <a:latin typeface="Aptos" panose="020B0004020202020204" pitchFamily="34" charset="0"/>
                        </a:rPr>
                        <a:t>Appointed/authorized by the governing body of the organization.</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9663009"/>
                  </a:ext>
                </a:extLst>
              </a:tr>
              <a:tr h="0">
                <a:tc>
                  <a:txBody>
                    <a:bodyPr/>
                    <a:lstStyle/>
                    <a:p>
                      <a:pPr marL="171450" marR="0" lvl="0" indent="-171450" algn="l" defTabSz="914411"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lang="en-US" sz="2000" dirty="0">
                          <a:latin typeface="Aptos" panose="020B0004020202020204" pitchFamily="34" charset="0"/>
                        </a:rPr>
                        <a:t>Authorized individuals are generally the county judge, mayor, chairperson, etc.</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0680247"/>
                  </a:ext>
                </a:extLst>
              </a:tr>
              <a:tr h="0">
                <a:tc>
                  <a:txBody>
                    <a:bodyPr/>
                    <a:lstStyle/>
                    <a:p>
                      <a:pPr marL="171450" marR="0" lvl="0" indent="-171450" algn="l" defTabSz="914411"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lang="en-US" sz="2000" dirty="0">
                          <a:latin typeface="Aptos" panose="020B0004020202020204" pitchFamily="34" charset="0"/>
                        </a:rPr>
                        <a:t>Authorized to apply for, accept, reject, alter, or terminate the grant.</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0328642"/>
                  </a:ext>
                </a:extLst>
              </a:tr>
              <a:tr h="0">
                <a:tc>
                  <a:txBody>
                    <a:bodyPr/>
                    <a:lstStyle/>
                    <a:p>
                      <a:pPr marL="171450" marR="0" lvl="0" indent="-171450" algn="l" defTabSz="914411"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lang="en-US" sz="2000" dirty="0">
                          <a:latin typeface="Aptos" panose="020B0004020202020204" pitchFamily="34" charset="0"/>
                        </a:rPr>
                        <a:t>Responsible for certifying changes made to applications or grants.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4795327"/>
                  </a:ext>
                </a:extLst>
              </a:tr>
            </a:tbl>
          </a:graphicData>
        </a:graphic>
      </p:graphicFrame>
    </p:spTree>
    <p:extLst>
      <p:ext uri="{BB962C8B-B14F-4D97-AF65-F5344CB8AC3E}">
        <p14:creationId xmlns:p14="http://schemas.microsoft.com/office/powerpoint/2010/main" val="1506863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A071F2-44E1-CFFE-14BE-2C97E0AEFFDB}"/>
              </a:ext>
            </a:extLst>
          </p:cNvPr>
          <p:cNvSpPr>
            <a:spLocks noGrp="1"/>
          </p:cNvSpPr>
          <p:nvPr>
            <p:ph type="title"/>
          </p:nvPr>
        </p:nvSpPr>
        <p:spPr>
          <a:xfrm>
            <a:off x="1371599" y="557072"/>
            <a:ext cx="9895951" cy="1033669"/>
          </a:xfrm>
        </p:spPr>
        <p:txBody>
          <a:bodyPr>
            <a:normAutofit/>
          </a:bodyPr>
          <a:lstStyle/>
          <a:p>
            <a:r>
              <a:rPr lang="en-US" sz="3400" dirty="0">
                <a:solidFill>
                  <a:srgbClr val="FFFFFF"/>
                </a:solidFill>
                <a:latin typeface="Aptos" panose="020B0004020202020204" pitchFamily="34" charset="0"/>
              </a:rPr>
              <a:t>(1) What is the State Homeland Security Grant Program?</a:t>
            </a:r>
          </a:p>
        </p:txBody>
      </p:sp>
      <p:sp>
        <p:nvSpPr>
          <p:cNvPr id="42" name="Content Placeholder 2">
            <a:extLst>
              <a:ext uri="{FF2B5EF4-FFF2-40B4-BE49-F238E27FC236}">
                <a16:creationId xmlns:a16="http://schemas.microsoft.com/office/drawing/2014/main" id="{1377CF28-A481-CA72-DAD6-8506A54F0812}"/>
              </a:ext>
            </a:extLst>
          </p:cNvPr>
          <p:cNvSpPr>
            <a:spLocks noGrp="1"/>
          </p:cNvSpPr>
          <p:nvPr>
            <p:ph idx="1"/>
          </p:nvPr>
        </p:nvSpPr>
        <p:spPr>
          <a:xfrm>
            <a:off x="1371598" y="2007200"/>
            <a:ext cx="9895951" cy="4593431"/>
          </a:xfrm>
        </p:spPr>
        <p:txBody>
          <a:bodyPr anchor="ctr">
            <a:normAutofit lnSpcReduction="10000"/>
          </a:bodyPr>
          <a:lstStyle/>
          <a:p>
            <a:pPr marL="0" indent="0">
              <a:lnSpc>
                <a:spcPct val="100000"/>
              </a:lnSpc>
              <a:spcBef>
                <a:spcPts val="1200"/>
              </a:spcBef>
              <a:buNone/>
              <a:defRPr/>
            </a:pPr>
            <a:r>
              <a:rPr lang="en-US" sz="1400" dirty="0">
                <a:latin typeface="Aptos" panose="020B0004020202020204" pitchFamily="34" charset="0"/>
              </a:rPr>
              <a:t>The State Homeland Security Grant Program </a:t>
            </a:r>
            <a:r>
              <a:rPr lang="en-US" sz="1400" b="1" dirty="0">
                <a:latin typeface="Aptos" panose="020B0004020202020204" pitchFamily="34" charset="0"/>
              </a:rPr>
              <a:t>(SHSP) </a:t>
            </a:r>
            <a:r>
              <a:rPr lang="en-US" sz="1400" dirty="0">
                <a:latin typeface="Aptos" panose="020B0004020202020204" pitchFamily="34" charset="0"/>
              </a:rPr>
              <a:t>is included in a suite of grants that make up the Homeland Security Grant Program </a:t>
            </a:r>
            <a:r>
              <a:rPr lang="en-US" sz="1400" b="1" dirty="0">
                <a:latin typeface="Aptos" panose="020B0004020202020204" pitchFamily="34" charset="0"/>
              </a:rPr>
              <a:t>(HSGP). </a:t>
            </a:r>
            <a:r>
              <a:rPr lang="en-US" sz="1400" dirty="0">
                <a:latin typeface="Aptos" panose="020B0004020202020204" pitchFamily="34" charset="0"/>
              </a:rPr>
              <a:t>These grant programs assist state, local, tribal and territorial governments efforts in preventing, protecting against, mitigating, and responding to acts of terrorism and other threats. This grant provides grantees with the resources required for implementation of the National Preparedness System and working toward the National Preparedness Goal of a secure and resilient nation. These grant programs are part of a comprehensive set of measures authorized by Congress and implemented by the Department of Homeland Security (DHS) to help strengthen the Nation’s communities against potential </a:t>
            </a:r>
            <a:r>
              <a:rPr lang="en-US" sz="1400" u="sng" dirty="0">
                <a:latin typeface="Aptos" panose="020B0004020202020204" pitchFamily="34" charset="0"/>
              </a:rPr>
              <a:t>terrorist attacks</a:t>
            </a:r>
            <a:r>
              <a:rPr lang="en-US" sz="1400" dirty="0">
                <a:latin typeface="Aptos" panose="020B0004020202020204" pitchFamily="34" charset="0"/>
              </a:rPr>
              <a:t>.</a:t>
            </a:r>
          </a:p>
          <a:p>
            <a:pPr marL="0" indent="0">
              <a:lnSpc>
                <a:spcPct val="100000"/>
              </a:lnSpc>
              <a:spcBef>
                <a:spcPts val="1200"/>
              </a:spcBef>
              <a:buNone/>
              <a:defRPr/>
            </a:pPr>
            <a:r>
              <a:rPr lang="en-US" sz="1400" dirty="0">
                <a:latin typeface="Aptos" panose="020B0004020202020204" pitchFamily="34" charset="0"/>
              </a:rPr>
              <a:t>The purpose of the SHSP is to support state, tribal and local preparedness activities that address high-priority preparedness gaps across all </a:t>
            </a:r>
            <a:r>
              <a:rPr lang="en-US" sz="1400" u="sng" dirty="0">
                <a:latin typeface="Aptos" panose="020B0004020202020204" pitchFamily="34" charset="0"/>
              </a:rPr>
              <a:t>core capabilities </a:t>
            </a:r>
            <a:r>
              <a:rPr lang="en-US" sz="1400" dirty="0">
                <a:latin typeface="Aptos" panose="020B0004020202020204" pitchFamily="34" charset="0"/>
              </a:rPr>
              <a:t>where a </a:t>
            </a:r>
            <a:r>
              <a:rPr lang="en-US" sz="1400" b="1" u="sng" dirty="0">
                <a:latin typeface="Aptos" panose="020B0004020202020204" pitchFamily="34" charset="0"/>
              </a:rPr>
              <a:t>nexus to terrorism exists</a:t>
            </a:r>
            <a:r>
              <a:rPr lang="en-US" sz="1400" dirty="0">
                <a:latin typeface="Aptos" panose="020B0004020202020204" pitchFamily="34" charset="0"/>
              </a:rPr>
              <a:t>.  All investments must be consistent with capability targets set during the Threat and Hazard Identification and Risk Assessment (THIRA) process, and gaps identified in the Stakeholder Preparedness Review (SPR).</a:t>
            </a:r>
          </a:p>
          <a:p>
            <a:pPr marL="0" indent="0">
              <a:spcBef>
                <a:spcPts val="1200"/>
              </a:spcBef>
              <a:buNone/>
              <a:defRPr/>
            </a:pPr>
            <a:r>
              <a:rPr lang="en-US" sz="1400" dirty="0">
                <a:latin typeface="Aptos" panose="020B0004020202020204" pitchFamily="34" charset="0"/>
              </a:rPr>
              <a:t> </a:t>
            </a:r>
          </a:p>
          <a:p>
            <a:pPr marL="0" indent="0">
              <a:spcBef>
                <a:spcPts val="1200"/>
              </a:spcBef>
              <a:buNone/>
              <a:defRPr/>
            </a:pPr>
            <a:r>
              <a:rPr lang="en-US" sz="1400" dirty="0">
                <a:latin typeface="Aptos" panose="020B0004020202020204" pitchFamily="34" charset="0"/>
              </a:rPr>
              <a:t>The </a:t>
            </a:r>
            <a:r>
              <a:rPr lang="en-US" sz="1400" b="1" dirty="0">
                <a:latin typeface="Aptos" panose="020B0004020202020204" pitchFamily="34" charset="0"/>
              </a:rPr>
              <a:t>SHSP</a:t>
            </a:r>
            <a:r>
              <a:rPr lang="en-US" sz="1400" dirty="0">
                <a:latin typeface="Aptos" panose="020B0004020202020204" pitchFamily="34" charset="0"/>
              </a:rPr>
              <a:t> is intended to support investments that improve the ability of jurisdictions to:</a:t>
            </a:r>
          </a:p>
          <a:p>
            <a:pPr marL="285753" indent="-285753">
              <a:spcBef>
                <a:spcPts val="1200"/>
              </a:spcBef>
              <a:defRPr/>
            </a:pPr>
            <a:r>
              <a:rPr lang="en-US" sz="1400" dirty="0">
                <a:latin typeface="Aptos" panose="020B0004020202020204" pitchFamily="34" charset="0"/>
              </a:rPr>
              <a:t>Prevent a threatened or an actual act of terrorism;</a:t>
            </a:r>
          </a:p>
          <a:p>
            <a:pPr marL="285753" indent="-285753">
              <a:spcBef>
                <a:spcPts val="1200"/>
              </a:spcBef>
              <a:defRPr/>
            </a:pPr>
            <a:r>
              <a:rPr lang="en-US" sz="1400" dirty="0">
                <a:latin typeface="Aptos" panose="020B0004020202020204" pitchFamily="34" charset="0"/>
              </a:rPr>
              <a:t>Protect its citizens, residents, visitors, and assets against the greatest threats and hazards;</a:t>
            </a:r>
          </a:p>
          <a:p>
            <a:pPr marL="285753" indent="-285753">
              <a:spcBef>
                <a:spcPts val="1200"/>
              </a:spcBef>
              <a:defRPr/>
            </a:pPr>
            <a:r>
              <a:rPr lang="en-US" sz="1400" dirty="0">
                <a:latin typeface="Aptos" panose="020B0004020202020204" pitchFamily="34" charset="0"/>
              </a:rPr>
              <a:t>Mitigate the loss of life and property by lessening the impact of future catastrophic events;</a:t>
            </a:r>
          </a:p>
          <a:p>
            <a:pPr marL="285753" indent="-285753">
              <a:spcBef>
                <a:spcPts val="1200"/>
              </a:spcBef>
              <a:defRPr/>
            </a:pPr>
            <a:r>
              <a:rPr lang="en-US" sz="1400" dirty="0">
                <a:latin typeface="Aptos" panose="020B0004020202020204" pitchFamily="34" charset="0"/>
              </a:rPr>
              <a:t>Respond quickly to save lives, protect property and the environment, and meet basic human needs in the aftermath of a catastrophic incident</a:t>
            </a:r>
            <a:endParaRPr lang="en-US" sz="1100" dirty="0"/>
          </a:p>
        </p:txBody>
      </p:sp>
    </p:spTree>
    <p:extLst>
      <p:ext uri="{BB962C8B-B14F-4D97-AF65-F5344CB8AC3E}">
        <p14:creationId xmlns:p14="http://schemas.microsoft.com/office/powerpoint/2010/main" val="25075619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TextBox 14">
            <a:extLst>
              <a:ext uri="{FF2B5EF4-FFF2-40B4-BE49-F238E27FC236}">
                <a16:creationId xmlns:a16="http://schemas.microsoft.com/office/drawing/2014/main" id="{A2BFA0E1-2CF0-840B-B92D-46DA4888BEF0}"/>
              </a:ext>
            </a:extLst>
          </p:cNvPr>
          <p:cNvSpPr txBox="1"/>
          <p:nvPr/>
        </p:nvSpPr>
        <p:spPr>
          <a:xfrm>
            <a:off x="6061823" y="2212559"/>
            <a:ext cx="5129784" cy="120084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1801" b="1" i="0" u="none" strike="noStrike" kern="1200" cap="none" spc="0" normalizeH="0" baseline="0" noProof="0" dirty="0">
                <a:ln>
                  <a:noFill/>
                </a:ln>
                <a:solidFill>
                  <a:prstClr val="black"/>
                </a:solidFill>
                <a:effectLst/>
                <a:uLnTx/>
                <a:uFillTx/>
                <a:latin typeface="Calibri" panose="020F0502020204030204"/>
                <a:ea typeface="+mn-ea"/>
                <a:cs typeface="+mn-cs"/>
              </a:rPr>
              <a:t>Financial Official (FO) </a:t>
            </a:r>
            <a:r>
              <a:rPr kumimoji="0" lang="en-US" sz="1801" b="0" i="0" u="none" strike="noStrike" kern="1200" cap="none" spc="0" normalizeH="0" baseline="0" noProof="0" dirty="0">
                <a:ln>
                  <a:noFill/>
                </a:ln>
                <a:solidFill>
                  <a:prstClr val="black"/>
                </a:solidFill>
                <a:effectLst/>
                <a:uLnTx/>
                <a:uFillTx/>
                <a:latin typeface="Calibri" panose="020F0502020204030204"/>
                <a:ea typeface="+mn-ea"/>
                <a:cs typeface="+mn-cs"/>
              </a:rPr>
              <a:t>must be either an employee or board member and should be the Chief Financial Officer, Auditor, or Treasurer of the Board for the organization.</a:t>
            </a:r>
          </a:p>
        </p:txBody>
      </p:sp>
      <p:pic>
        <p:nvPicPr>
          <p:cNvPr id="7" name="Picture 6">
            <a:extLst>
              <a:ext uri="{FF2B5EF4-FFF2-40B4-BE49-F238E27FC236}">
                <a16:creationId xmlns:a16="http://schemas.microsoft.com/office/drawing/2014/main" id="{16DFC270-DC1A-8067-BB7C-0FCEE8AD058C}"/>
              </a:ext>
            </a:extLst>
          </p:cNvPr>
          <p:cNvPicPr>
            <a:picLocks noChangeAspect="1"/>
          </p:cNvPicPr>
          <p:nvPr/>
        </p:nvPicPr>
        <p:blipFill rotWithShape="1">
          <a:blip r:embed="rId3"/>
          <a:srcRect t="9322" r="134" b="9836"/>
          <a:stretch/>
        </p:blipFill>
        <p:spPr>
          <a:xfrm>
            <a:off x="968024" y="326924"/>
            <a:ext cx="10277855" cy="313156"/>
          </a:xfrm>
          <a:prstGeom prst="rect">
            <a:avLst/>
          </a:prstGeom>
        </p:spPr>
      </p:pic>
      <p:graphicFrame>
        <p:nvGraphicFramePr>
          <p:cNvPr id="2" name="Table 1">
            <a:extLst>
              <a:ext uri="{FF2B5EF4-FFF2-40B4-BE49-F238E27FC236}">
                <a16:creationId xmlns:a16="http://schemas.microsoft.com/office/drawing/2014/main" id="{6B00A4FD-4428-C60E-0AAD-5896FB2EA6D0}"/>
              </a:ext>
            </a:extLst>
          </p:cNvPr>
          <p:cNvGraphicFramePr>
            <a:graphicFrameLocks noGrp="1"/>
          </p:cNvGraphicFramePr>
          <p:nvPr>
            <p:extLst>
              <p:ext uri="{D42A27DB-BD31-4B8C-83A1-F6EECF244321}">
                <p14:modId xmlns:p14="http://schemas.microsoft.com/office/powerpoint/2010/main" val="3718931174"/>
              </p:ext>
            </p:extLst>
          </p:nvPr>
        </p:nvGraphicFramePr>
        <p:xfrm>
          <a:off x="1259031" y="1746176"/>
          <a:ext cx="4696095" cy="2133608"/>
        </p:xfrm>
        <a:graphic>
          <a:graphicData uri="http://schemas.openxmlformats.org/drawingml/2006/table">
            <a:tbl>
              <a:tblPr firstRow="1" bandRow="1">
                <a:tableStyleId>{2D5ABB26-0587-4C30-8999-92F81FD0307C}</a:tableStyleId>
              </a:tblPr>
              <a:tblGrid>
                <a:gridCol w="4696095">
                  <a:extLst>
                    <a:ext uri="{9D8B030D-6E8A-4147-A177-3AD203B41FA5}">
                      <a16:colId xmlns:a16="http://schemas.microsoft.com/office/drawing/2014/main" val="3591218295"/>
                    </a:ext>
                  </a:extLst>
                </a:gridCol>
              </a:tblGrid>
              <a:tr h="0">
                <a:tc>
                  <a:txBody>
                    <a:bodyPr/>
                    <a:lstStyle/>
                    <a:p>
                      <a:pPr algn="ctr"/>
                      <a:r>
                        <a:rPr lang="en-US" sz="1800" b="1" dirty="0">
                          <a:solidFill>
                            <a:schemeClr val="bg1"/>
                          </a:solidFill>
                          <a:latin typeface="Aptos" panose="020B0004020202020204" pitchFamily="34" charset="0"/>
                        </a:rPr>
                        <a:t>Financial Official (FO)</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810748136"/>
                  </a:ext>
                </a:extLst>
              </a:tr>
              <a:tr h="0">
                <a:tc>
                  <a:txBody>
                    <a:bodyPr/>
                    <a:lstStyle/>
                    <a:p>
                      <a:pPr marL="171450" indent="-171450" algn="l">
                        <a:buSzPct val="70000"/>
                        <a:buFont typeface="Arial" panose="020B0604020202020204" pitchFamily="34" charset="0"/>
                        <a:buChar char="•"/>
                      </a:pPr>
                      <a:r>
                        <a:rPr lang="en-US" sz="1400" dirty="0">
                          <a:latin typeface="Aptos" panose="020B0004020202020204" pitchFamily="34" charset="0"/>
                        </a:rPr>
                        <a:t>Required to be the chief financial officer (or designee) for the grantee agency.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9663009"/>
                  </a:ext>
                </a:extLst>
              </a:tr>
              <a:tr h="0">
                <a:tc>
                  <a:txBody>
                    <a:bodyPr/>
                    <a:lstStyle/>
                    <a:p>
                      <a:pPr marL="171450" marR="0" lvl="0" indent="-171450" algn="l" defTabSz="914411"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lang="en-US" sz="1400" dirty="0">
                          <a:latin typeface="Aptos" panose="020B0004020202020204" pitchFamily="34" charset="0"/>
                        </a:rPr>
                        <a:t>Responsible for maintaining the financial records to account for all grant funds.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0680247"/>
                  </a:ext>
                </a:extLst>
              </a:tr>
              <a:tr h="0">
                <a:tc>
                  <a:txBody>
                    <a:bodyPr/>
                    <a:lstStyle/>
                    <a:p>
                      <a:pPr marL="171450" marR="0" lvl="0" indent="-171450" algn="l" defTabSz="914411"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lang="en-US" sz="1400" dirty="0">
                          <a:latin typeface="Aptos" panose="020B0004020202020204" pitchFamily="34" charset="0"/>
                        </a:rPr>
                        <a:t>Responsible for requesting funds and the completion of required financial reporting at least quarterly (unless otherwise instructed by the PSO) in eGrants.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0328642"/>
                  </a:ext>
                </a:extLst>
              </a:tr>
            </a:tbl>
          </a:graphicData>
        </a:graphic>
      </p:graphicFrame>
      <p:sp>
        <p:nvSpPr>
          <p:cNvPr id="6" name="Title 1">
            <a:extLst>
              <a:ext uri="{FF2B5EF4-FFF2-40B4-BE49-F238E27FC236}">
                <a16:creationId xmlns:a16="http://schemas.microsoft.com/office/drawing/2014/main" id="{D38BFD66-0E8E-44E0-A577-6F1B3DE30900}"/>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Profile / Details Tab</a:t>
            </a:r>
          </a:p>
        </p:txBody>
      </p:sp>
      <p:graphicFrame>
        <p:nvGraphicFramePr>
          <p:cNvPr id="8" name="Table 7">
            <a:extLst>
              <a:ext uri="{FF2B5EF4-FFF2-40B4-BE49-F238E27FC236}">
                <a16:creationId xmlns:a16="http://schemas.microsoft.com/office/drawing/2014/main" id="{D4DFB8A1-A0D3-4064-91F2-BDDA9DA51CDA}"/>
              </a:ext>
            </a:extLst>
          </p:cNvPr>
          <p:cNvGraphicFramePr>
            <a:graphicFrameLocks noGrp="1"/>
          </p:cNvGraphicFramePr>
          <p:nvPr>
            <p:extLst>
              <p:ext uri="{D42A27DB-BD31-4B8C-83A1-F6EECF244321}">
                <p14:modId xmlns:p14="http://schemas.microsoft.com/office/powerpoint/2010/main" val="3295594854"/>
              </p:ext>
            </p:extLst>
          </p:nvPr>
        </p:nvGraphicFramePr>
        <p:xfrm>
          <a:off x="1259030" y="4183812"/>
          <a:ext cx="4696095" cy="1280168"/>
        </p:xfrm>
        <a:graphic>
          <a:graphicData uri="http://schemas.openxmlformats.org/drawingml/2006/table">
            <a:tbl>
              <a:tblPr firstRow="1" bandRow="1">
                <a:tableStyleId>{2D5ABB26-0587-4C30-8999-92F81FD0307C}</a:tableStyleId>
              </a:tblPr>
              <a:tblGrid>
                <a:gridCol w="4696095">
                  <a:extLst>
                    <a:ext uri="{9D8B030D-6E8A-4147-A177-3AD203B41FA5}">
                      <a16:colId xmlns:a16="http://schemas.microsoft.com/office/drawing/2014/main" val="3591218295"/>
                    </a:ext>
                  </a:extLst>
                </a:gridCol>
              </a:tblGrid>
              <a:tr h="0">
                <a:tc>
                  <a:txBody>
                    <a:bodyPr/>
                    <a:lstStyle/>
                    <a:p>
                      <a:pPr algn="ctr"/>
                      <a:r>
                        <a:rPr lang="en-US" sz="1800" b="1" dirty="0">
                          <a:solidFill>
                            <a:schemeClr val="bg1"/>
                          </a:solidFill>
                          <a:latin typeface="Aptos" panose="020B0004020202020204" pitchFamily="34" charset="0"/>
                        </a:rPr>
                        <a:t>Project Director (PD)</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810748136"/>
                  </a:ext>
                </a:extLst>
              </a:tr>
              <a:tr h="0">
                <a:tc>
                  <a:txBody>
                    <a:bodyPr/>
                    <a:lstStyle/>
                    <a:p>
                      <a:pPr marL="171450" indent="-171450" algn="l">
                        <a:buSzPct val="70000"/>
                        <a:buFont typeface="Arial" panose="020B0604020202020204" pitchFamily="34" charset="0"/>
                        <a:buChar char="•"/>
                      </a:pPr>
                      <a:r>
                        <a:rPr lang="en-US" sz="1400" dirty="0">
                          <a:latin typeface="Aptos" panose="020B0004020202020204" pitchFamily="34" charset="0"/>
                        </a:rPr>
                        <a:t>Must be an employee of the grantee agency.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9663009"/>
                  </a:ext>
                </a:extLst>
              </a:tr>
              <a:tr h="0">
                <a:tc>
                  <a:txBody>
                    <a:bodyPr/>
                    <a:lstStyle/>
                    <a:p>
                      <a:pPr marL="171450" marR="0" lvl="0" indent="-171450" algn="l" defTabSz="914411"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lang="en-US" sz="1400" dirty="0">
                          <a:latin typeface="Aptos" panose="020B0004020202020204" pitchFamily="34" charset="0"/>
                        </a:rPr>
                        <a:t>Responsible for the day-to-day operations of the project.</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0680247"/>
                  </a:ext>
                </a:extLst>
              </a:tr>
              <a:tr h="0">
                <a:tc>
                  <a:txBody>
                    <a:bodyPr/>
                    <a:lstStyle/>
                    <a:p>
                      <a:pPr marL="171450" marR="0" lvl="0" indent="-171450" algn="l" defTabSz="914411"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lang="en-US" sz="1400" dirty="0">
                          <a:latin typeface="Aptos" panose="020B0004020202020204" pitchFamily="34" charset="0"/>
                        </a:rPr>
                        <a:t>Responsible for required programmatic reporting.</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0328642"/>
                  </a:ext>
                </a:extLst>
              </a:tr>
            </a:tbl>
          </a:graphicData>
        </a:graphic>
      </p:graphicFrame>
      <p:sp>
        <p:nvSpPr>
          <p:cNvPr id="9" name="TextBox 8">
            <a:extLst>
              <a:ext uri="{FF2B5EF4-FFF2-40B4-BE49-F238E27FC236}">
                <a16:creationId xmlns:a16="http://schemas.microsoft.com/office/drawing/2014/main" id="{FFEA043D-F9F1-E235-AF26-AB02639B40C0}"/>
              </a:ext>
            </a:extLst>
          </p:cNvPr>
          <p:cNvSpPr txBox="1"/>
          <p:nvPr/>
        </p:nvSpPr>
        <p:spPr>
          <a:xfrm>
            <a:off x="6061823" y="4607282"/>
            <a:ext cx="5129784" cy="6465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1801" b="1" i="0" u="none" strike="noStrike" kern="1200" cap="none" spc="0" normalizeH="0" baseline="0" noProof="0" dirty="0">
                <a:ln>
                  <a:noFill/>
                </a:ln>
                <a:solidFill>
                  <a:prstClr val="black"/>
                </a:solidFill>
                <a:effectLst/>
                <a:uLnTx/>
                <a:uFillTx/>
                <a:latin typeface="Calibri" panose="020F0502020204030204"/>
                <a:ea typeface="+mn-ea"/>
                <a:cs typeface="+mn-cs"/>
              </a:rPr>
              <a:t>Project Director (PD) </a:t>
            </a:r>
            <a:r>
              <a:rPr kumimoji="0" lang="en-US" sz="1801" b="0" i="0" u="none" strike="noStrike" kern="1200" cap="none" spc="0" normalizeH="0" baseline="0" noProof="0" dirty="0">
                <a:ln>
                  <a:noFill/>
                </a:ln>
                <a:solidFill>
                  <a:prstClr val="black"/>
                </a:solidFill>
                <a:effectLst/>
                <a:uLnTx/>
                <a:uFillTx/>
                <a:latin typeface="Calibri" panose="020F0502020204030204"/>
                <a:ea typeface="+mn-ea"/>
                <a:cs typeface="+mn-cs"/>
              </a:rPr>
              <a:t>must be an employee or member of the organization.</a:t>
            </a:r>
          </a:p>
        </p:txBody>
      </p:sp>
    </p:spTree>
    <p:extLst>
      <p:ext uri="{BB962C8B-B14F-4D97-AF65-F5344CB8AC3E}">
        <p14:creationId xmlns:p14="http://schemas.microsoft.com/office/powerpoint/2010/main" val="10656601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4" y="1334452"/>
            <a:ext cx="7317698"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 Grant.Vendor Tab</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38139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7" name="Group 6">
            <a:extLst>
              <a:ext uri="{FF2B5EF4-FFF2-40B4-BE49-F238E27FC236}">
                <a16:creationId xmlns:a16="http://schemas.microsoft.com/office/drawing/2014/main" id="{139770BC-56EE-7A9C-D147-5A0714D206F7}"/>
              </a:ext>
            </a:extLst>
          </p:cNvPr>
          <p:cNvGrpSpPr/>
          <p:nvPr/>
        </p:nvGrpSpPr>
        <p:grpSpPr>
          <a:xfrm>
            <a:off x="968025" y="1766049"/>
            <a:ext cx="10070721" cy="3912183"/>
            <a:chOff x="968025" y="1766049"/>
            <a:chExt cx="10070721" cy="3912183"/>
          </a:xfrm>
        </p:grpSpPr>
        <p:sp>
          <p:nvSpPr>
            <p:cNvPr id="16" name="TextBox 15">
              <a:extLst>
                <a:ext uri="{FF2B5EF4-FFF2-40B4-BE49-F238E27FC236}">
                  <a16:creationId xmlns:a16="http://schemas.microsoft.com/office/drawing/2014/main" id="{071C421D-A402-A1D8-0BC7-D09ECE9059F3}"/>
                </a:ext>
              </a:extLst>
            </p:cNvPr>
            <p:cNvSpPr txBox="1"/>
            <p:nvPr/>
          </p:nvSpPr>
          <p:spPr>
            <a:xfrm>
              <a:off x="5571745" y="1829250"/>
              <a:ext cx="5467001" cy="3785780"/>
            </a:xfrm>
            <a:prstGeom prst="rect">
              <a:avLst/>
            </a:prstGeom>
            <a:noFill/>
          </p:spPr>
          <p:txBody>
            <a:bodyPr wrap="square" rtlCol="0">
              <a:spAutoFit/>
            </a:bodyPr>
            <a:lstStyle/>
            <a:p>
              <a:pPr>
                <a:buClr>
                  <a:schemeClr val="accent1"/>
                </a:buClr>
              </a:pPr>
              <a:r>
                <a:rPr lang="en-US" sz="1400" dirty="0">
                  <a:latin typeface="Aptos" panose="020B0004020202020204" pitchFamily="34" charset="0"/>
                </a:rPr>
                <a:t>The </a:t>
              </a:r>
              <a:r>
                <a:rPr lang="en-US" sz="1400" b="1" dirty="0">
                  <a:latin typeface="Aptos" panose="020B0004020202020204" pitchFamily="34" charset="0"/>
                </a:rPr>
                <a:t>Grant Vendor tab </a:t>
              </a:r>
              <a:r>
                <a:rPr lang="en-US" sz="1400" dirty="0">
                  <a:latin typeface="Aptos" panose="020B0004020202020204" pitchFamily="34" charset="0"/>
                </a:rPr>
                <a:t>will ask you to provide the following information about your organization:</a:t>
              </a:r>
            </a:p>
            <a:p>
              <a:pPr>
                <a:buClr>
                  <a:schemeClr val="accent1"/>
                </a:buClr>
              </a:pPr>
              <a:endParaRPr lang="en-US" sz="1400" dirty="0">
                <a:latin typeface="Aptos" panose="020B0004020202020204" pitchFamily="34" charset="0"/>
              </a:endParaRPr>
            </a:p>
            <a:p>
              <a:pPr marL="342904" indent="-342904">
                <a:buAutoNum type="arabicPeriod"/>
              </a:pPr>
              <a:r>
                <a:rPr lang="en-US" sz="1000" dirty="0">
                  <a:latin typeface="Aptos" panose="020B0004020202020204" pitchFamily="34" charset="0"/>
                </a:rPr>
                <a:t>Organization Type – Please select the organization type that most closely aligns.</a:t>
              </a:r>
            </a:p>
            <a:p>
              <a:pPr marL="342904" indent="-342904">
                <a:buAutoNum type="arabicPeriod"/>
              </a:pPr>
              <a:r>
                <a:rPr lang="en-US" sz="1000" dirty="0">
                  <a:latin typeface="Aptos" panose="020B0004020202020204" pitchFamily="34" charset="0"/>
                </a:rPr>
                <a:t>State Payee ID – This will be one of the following depending on your organization</a:t>
              </a:r>
            </a:p>
            <a:p>
              <a:pPr marL="800110" lvl="1" indent="-342904">
                <a:buSzPct val="70000"/>
                <a:buFont typeface="Arial" panose="020B0604020202020204" pitchFamily="34" charset="0"/>
                <a:buChar char="•"/>
              </a:pPr>
              <a:r>
                <a:rPr lang="en-US" sz="1000" b="1" dirty="0">
                  <a:latin typeface="Aptos" panose="020B0004020202020204" pitchFamily="34" charset="0"/>
                </a:rPr>
                <a:t>EIN</a:t>
              </a:r>
              <a:r>
                <a:rPr lang="en-US" sz="1000" dirty="0">
                  <a:latin typeface="Aptos" panose="020B0004020202020204" pitchFamily="34" charset="0"/>
                </a:rPr>
                <a:t>: For all ownership codes other than Individual Recipient listed in Section 3, enter a 9-digit Employer Identification Number (EIN) issued by the Internal Revenue Service.</a:t>
              </a:r>
            </a:p>
            <a:p>
              <a:pPr marL="800110" lvl="1" indent="-342904">
                <a:buSzPct val="70000"/>
                <a:buFont typeface="Arial" panose="020B0604020202020204" pitchFamily="34" charset="0"/>
                <a:buChar char="•"/>
              </a:pPr>
              <a:r>
                <a:rPr lang="en-US" sz="1000" b="1" dirty="0">
                  <a:latin typeface="Aptos" panose="020B0004020202020204" pitchFamily="34" charset="0"/>
                </a:rPr>
                <a:t>SSN</a:t>
              </a:r>
              <a:r>
                <a:rPr lang="en-US" sz="1000" dirty="0">
                  <a:latin typeface="Aptos" panose="020B0004020202020204" pitchFamily="34" charset="0"/>
                </a:rPr>
                <a:t>: For Individual Recipient or Sole Owner without an EIN, enter your 9-digit Social Security number (SSN) issued by the Social Security Administration.</a:t>
              </a:r>
            </a:p>
            <a:p>
              <a:pPr marL="800110" lvl="1" indent="-342904">
                <a:buSzPct val="70000"/>
                <a:buFont typeface="Arial" panose="020B0604020202020204" pitchFamily="34" charset="0"/>
                <a:buChar char="•"/>
              </a:pPr>
              <a:r>
                <a:rPr lang="en-US" sz="1000" b="1" dirty="0">
                  <a:latin typeface="Aptos" panose="020B0004020202020204" pitchFamily="34" charset="0"/>
                </a:rPr>
                <a:t>ITIN</a:t>
              </a:r>
              <a:r>
                <a:rPr lang="en-US" sz="1000" dirty="0">
                  <a:latin typeface="Aptos" panose="020B0004020202020204" pitchFamily="34" charset="0"/>
                </a:rPr>
                <a:t>: For Individual Recipient or Sole Owner without an EIN, enter your 9-digit Individual Taxpayer Identification Number (ITIN) issued by the IRS.</a:t>
              </a:r>
            </a:p>
            <a:p>
              <a:pPr marL="800110" lvl="1" indent="-342904">
                <a:buSzPct val="70000"/>
                <a:buFont typeface="Arial" panose="020B0604020202020204" pitchFamily="34" charset="0"/>
                <a:buChar char="•"/>
              </a:pPr>
              <a:r>
                <a:rPr lang="en-US" sz="1000" b="1" dirty="0">
                  <a:latin typeface="Aptos" panose="020B0004020202020204" pitchFamily="34" charset="0"/>
                </a:rPr>
                <a:t>Comptroller Assigned Number</a:t>
              </a:r>
              <a:r>
                <a:rPr lang="en-US" sz="1000" dirty="0">
                  <a:latin typeface="Aptos" panose="020B0004020202020204" pitchFamily="34" charset="0"/>
                </a:rPr>
                <a:t> – 11 digits: FOR STATE AGENCY USE ONLY. A Comptroller Assigned Number is an ID number that is given to a state agency that needs to pay either a foreign entity or a foreign individual who does not have an EIN, SSN or ITIN.</a:t>
              </a:r>
            </a:p>
            <a:p>
              <a:pPr marL="800110" lvl="1" indent="-342904">
                <a:buSzPct val="70000"/>
                <a:buFont typeface="Arial" panose="020B0604020202020204" pitchFamily="34" charset="0"/>
                <a:buChar char="•"/>
              </a:pPr>
              <a:r>
                <a:rPr lang="en-US" sz="1000" b="1" dirty="0">
                  <a:latin typeface="Aptos" panose="020B0004020202020204" pitchFamily="34" charset="0"/>
                </a:rPr>
                <a:t>Current Texas Identification Number </a:t>
              </a:r>
              <a:r>
                <a:rPr lang="en-US" sz="1000" dirty="0">
                  <a:latin typeface="Aptos" panose="020B0004020202020204" pitchFamily="34" charset="0"/>
                </a:rPr>
                <a:t>– 11 digits: FOR STATE AGENCY USE ONLY. for Award Management (SAM) Expiration </a:t>
              </a:r>
            </a:p>
            <a:p>
              <a:pPr marL="342904" indent="-342904">
                <a:buAutoNum type="arabicPeriod"/>
              </a:pPr>
              <a:r>
                <a:rPr lang="en-US" sz="1000" dirty="0">
                  <a:latin typeface="Aptos" panose="020B0004020202020204" pitchFamily="34" charset="0"/>
                </a:rPr>
                <a:t>Select Matching Payment Information –Once the State Payee ID is entered click “Check for Match” and if a match is found it will display. Please click the radio button net to the matching enter. If it does not display, click “No Match”. </a:t>
              </a:r>
            </a:p>
            <a:p>
              <a:pPr>
                <a:buClr>
                  <a:schemeClr val="accent1"/>
                </a:buClr>
              </a:pPr>
              <a:endParaRPr lang="en-US" sz="1801" dirty="0">
                <a:solidFill>
                  <a:schemeClr val="tx2"/>
                </a:solidFill>
              </a:endParaRPr>
            </a:p>
          </p:txBody>
        </p:sp>
        <p:pic>
          <p:nvPicPr>
            <p:cNvPr id="17" name="Picture 16">
              <a:extLst>
                <a:ext uri="{FF2B5EF4-FFF2-40B4-BE49-F238E27FC236}">
                  <a16:creationId xmlns:a16="http://schemas.microsoft.com/office/drawing/2014/main" id="{4A6ECFAA-C840-B863-542D-5E3C8A13BC87}"/>
                </a:ext>
              </a:extLst>
            </p:cNvPr>
            <p:cNvPicPr>
              <a:picLocks noChangeAspect="1"/>
            </p:cNvPicPr>
            <p:nvPr/>
          </p:nvPicPr>
          <p:blipFill>
            <a:blip r:embed="rId3"/>
            <a:stretch>
              <a:fillRect/>
            </a:stretch>
          </p:blipFill>
          <p:spPr>
            <a:xfrm>
              <a:off x="1153254" y="1766049"/>
              <a:ext cx="4034237" cy="3912183"/>
            </a:xfrm>
            <a:prstGeom prst="rect">
              <a:avLst/>
            </a:prstGeom>
          </p:spPr>
        </p:pic>
        <p:sp>
          <p:nvSpPr>
            <p:cNvPr id="19" name="Flowchart: Connector 18">
              <a:extLst>
                <a:ext uri="{FF2B5EF4-FFF2-40B4-BE49-F238E27FC236}">
                  <a16:creationId xmlns:a16="http://schemas.microsoft.com/office/drawing/2014/main" id="{3C08D656-C625-58A9-674C-D4F6E6AF4DB8}"/>
                </a:ext>
              </a:extLst>
            </p:cNvPr>
            <p:cNvSpPr/>
            <p:nvPr/>
          </p:nvSpPr>
          <p:spPr>
            <a:xfrm>
              <a:off x="970374" y="1974381"/>
              <a:ext cx="182880" cy="182880"/>
            </a:xfrm>
            <a:prstGeom prst="flowChartConnector">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1" dirty="0"/>
                <a:t>1</a:t>
              </a:r>
            </a:p>
          </p:txBody>
        </p:sp>
        <p:sp>
          <p:nvSpPr>
            <p:cNvPr id="23" name="Flowchart: Connector 22">
              <a:extLst>
                <a:ext uri="{FF2B5EF4-FFF2-40B4-BE49-F238E27FC236}">
                  <a16:creationId xmlns:a16="http://schemas.microsoft.com/office/drawing/2014/main" id="{CDD6C940-B006-AB5C-189C-95E3C8611B04}"/>
                </a:ext>
              </a:extLst>
            </p:cNvPr>
            <p:cNvSpPr/>
            <p:nvPr/>
          </p:nvSpPr>
          <p:spPr>
            <a:xfrm>
              <a:off x="968025" y="2440991"/>
              <a:ext cx="182880" cy="182880"/>
            </a:xfrm>
            <a:prstGeom prst="flowChartConnector">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1" dirty="0"/>
                <a:t>2</a:t>
              </a:r>
            </a:p>
          </p:txBody>
        </p:sp>
        <p:sp>
          <p:nvSpPr>
            <p:cNvPr id="28" name="Flowchart: Connector 27">
              <a:extLst>
                <a:ext uri="{FF2B5EF4-FFF2-40B4-BE49-F238E27FC236}">
                  <a16:creationId xmlns:a16="http://schemas.microsoft.com/office/drawing/2014/main" id="{A04B9C61-D6FB-01B9-77E1-42AC2999B6EF}"/>
                </a:ext>
              </a:extLst>
            </p:cNvPr>
            <p:cNvSpPr/>
            <p:nvPr/>
          </p:nvSpPr>
          <p:spPr>
            <a:xfrm>
              <a:off x="968025" y="2800663"/>
              <a:ext cx="182880" cy="182880"/>
            </a:xfrm>
            <a:prstGeom prst="flowChartConnector">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1" dirty="0"/>
                <a:t>3</a:t>
              </a:r>
            </a:p>
          </p:txBody>
        </p:sp>
      </p:grpSp>
      <p:pic>
        <p:nvPicPr>
          <p:cNvPr id="4" name="Picture 3">
            <a:extLst>
              <a:ext uri="{FF2B5EF4-FFF2-40B4-BE49-F238E27FC236}">
                <a16:creationId xmlns:a16="http://schemas.microsoft.com/office/drawing/2014/main" id="{2219A196-C525-AD72-5B10-BD743EF447B8}"/>
              </a:ext>
            </a:extLst>
          </p:cNvPr>
          <p:cNvPicPr>
            <a:picLocks noChangeAspect="1"/>
          </p:cNvPicPr>
          <p:nvPr/>
        </p:nvPicPr>
        <p:blipFill rotWithShape="1">
          <a:blip r:embed="rId4"/>
          <a:srcRect l="267" t="6704" r="267" b="10838"/>
          <a:stretch/>
        </p:blipFill>
        <p:spPr>
          <a:xfrm>
            <a:off x="968025" y="325083"/>
            <a:ext cx="10277856" cy="314179"/>
          </a:xfrm>
          <a:prstGeom prst="rect">
            <a:avLst/>
          </a:prstGeom>
        </p:spPr>
      </p:pic>
      <p:sp>
        <p:nvSpPr>
          <p:cNvPr id="6" name="Title 1">
            <a:extLst>
              <a:ext uri="{FF2B5EF4-FFF2-40B4-BE49-F238E27FC236}">
                <a16:creationId xmlns:a16="http://schemas.microsoft.com/office/drawing/2014/main" id="{1E22F8E1-95D1-B40C-511A-2FCADB37C161}"/>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Profile / Grant.Vendor Tab</a:t>
            </a:r>
          </a:p>
        </p:txBody>
      </p:sp>
    </p:spTree>
    <p:extLst>
      <p:ext uri="{BB962C8B-B14F-4D97-AF65-F5344CB8AC3E}">
        <p14:creationId xmlns:p14="http://schemas.microsoft.com/office/powerpoint/2010/main" val="13044914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6" name="Group 5">
            <a:extLst>
              <a:ext uri="{FF2B5EF4-FFF2-40B4-BE49-F238E27FC236}">
                <a16:creationId xmlns:a16="http://schemas.microsoft.com/office/drawing/2014/main" id="{31E84969-408C-7F8C-8C2D-A8D94871EB3F}"/>
              </a:ext>
            </a:extLst>
          </p:cNvPr>
          <p:cNvGrpSpPr/>
          <p:nvPr/>
        </p:nvGrpSpPr>
        <p:grpSpPr>
          <a:xfrm>
            <a:off x="983699" y="1698780"/>
            <a:ext cx="10037000" cy="3913632"/>
            <a:chOff x="983699" y="1698780"/>
            <a:chExt cx="10037000" cy="3913632"/>
          </a:xfrm>
        </p:grpSpPr>
        <p:sp>
          <p:nvSpPr>
            <p:cNvPr id="16" name="TextBox 15">
              <a:extLst>
                <a:ext uri="{FF2B5EF4-FFF2-40B4-BE49-F238E27FC236}">
                  <a16:creationId xmlns:a16="http://schemas.microsoft.com/office/drawing/2014/main" id="{071C421D-A402-A1D8-0BC7-D09ECE9059F3}"/>
                </a:ext>
              </a:extLst>
            </p:cNvPr>
            <p:cNvSpPr txBox="1"/>
            <p:nvPr/>
          </p:nvSpPr>
          <p:spPr>
            <a:xfrm>
              <a:off x="5443164" y="2442455"/>
              <a:ext cx="5577535" cy="1969770"/>
            </a:xfrm>
            <a:prstGeom prst="rect">
              <a:avLst/>
            </a:prstGeom>
            <a:noFill/>
          </p:spPr>
          <p:txBody>
            <a:bodyPr wrap="square" rtlCol="0">
              <a:spAutoFit/>
            </a:bodyPr>
            <a:lstStyle/>
            <a:p>
              <a:pPr>
                <a:buClr>
                  <a:schemeClr val="accent1"/>
                </a:buClr>
              </a:pPr>
              <a:r>
                <a:rPr lang="en-US" sz="1400" dirty="0">
                  <a:latin typeface="Aptos" panose="020B0004020202020204" pitchFamily="34" charset="0"/>
                </a:rPr>
                <a:t>The </a:t>
              </a:r>
              <a:r>
                <a:rPr lang="en-US" sz="1400" b="1" dirty="0">
                  <a:latin typeface="Aptos" panose="020B0004020202020204" pitchFamily="34" charset="0"/>
                </a:rPr>
                <a:t>Grant Vendor tab </a:t>
              </a:r>
              <a:r>
                <a:rPr lang="en-US" sz="1400" dirty="0">
                  <a:latin typeface="Aptos" panose="020B0004020202020204" pitchFamily="34" charset="0"/>
                </a:rPr>
                <a:t>will ask you to provide the following information about your organization:</a:t>
              </a:r>
            </a:p>
            <a:p>
              <a:pPr>
                <a:buClr>
                  <a:schemeClr val="accent1"/>
                </a:buClr>
              </a:pPr>
              <a:endParaRPr lang="en-US" sz="1400" dirty="0">
                <a:latin typeface="Aptos" panose="020B0004020202020204" pitchFamily="34" charset="0"/>
              </a:endParaRPr>
            </a:p>
            <a:p>
              <a:pPr marL="342904" indent="-342904">
                <a:buSzPct val="100000"/>
                <a:buFont typeface="+mj-lt"/>
                <a:buAutoNum type="arabicPeriod" startAt="4"/>
              </a:pPr>
              <a:r>
                <a:rPr lang="en-US" sz="1000" b="1" dirty="0">
                  <a:latin typeface="Aptos" panose="020B0004020202020204" pitchFamily="34" charset="0"/>
                </a:rPr>
                <a:t>Unique Entity Identifier (UEI) </a:t>
              </a:r>
              <a:r>
                <a:rPr lang="en-US" sz="1000" dirty="0">
                  <a:latin typeface="Aptos" panose="020B0004020202020204" pitchFamily="34" charset="0"/>
                </a:rPr>
                <a:t>– Assigned by the Federal System for Award Management(SAM) system. If your Organization does not currently have a UEI number, your agency must obtain one by registering at </a:t>
              </a:r>
              <a:r>
                <a:rPr lang="en-US" sz="1000" dirty="0">
                  <a:latin typeface="Aptos" panose="020B0004020202020204" pitchFamily="34" charset="0"/>
                  <a:hlinkClick r:id="rId3">
                    <a:extLst>
                      <a:ext uri="{A12FA001-AC4F-418D-AE19-62706E023703}">
                        <ahyp:hlinkClr xmlns:ahyp="http://schemas.microsoft.com/office/drawing/2018/hyperlinkcolor" val="tx"/>
                      </a:ext>
                    </a:extLst>
                  </a:hlinkClick>
                </a:rPr>
                <a:t>https://www.sam.gov/</a:t>
              </a:r>
              <a:r>
                <a:rPr lang="en-US" sz="1000" dirty="0">
                  <a:latin typeface="Aptos" panose="020B0004020202020204" pitchFamily="34" charset="0"/>
                </a:rPr>
                <a:t>. </a:t>
              </a:r>
            </a:p>
            <a:p>
              <a:pPr marL="342904" indent="-342904">
                <a:buSzPct val="100000"/>
                <a:buFont typeface="+mj-lt"/>
                <a:buAutoNum type="arabicPeriod" startAt="4"/>
              </a:pPr>
              <a:r>
                <a:rPr lang="en-US" sz="1000" b="1" dirty="0">
                  <a:latin typeface="Aptos" panose="020B0004020202020204" pitchFamily="34" charset="0"/>
                </a:rPr>
                <a:t>SAM Expiration Date </a:t>
              </a:r>
              <a:r>
                <a:rPr lang="en-US" sz="1000" dirty="0">
                  <a:latin typeface="Aptos" panose="020B0004020202020204" pitchFamily="34" charset="0"/>
                </a:rPr>
                <a:t>– Please enter your current SAM expiration date. If you do not currently have a valid SAM registration, but are activity seeking one, please check box next to “Is your Agency actively seeking a valid SAM registration?”</a:t>
              </a:r>
            </a:p>
            <a:p>
              <a:pPr marL="342904" indent="-342904">
                <a:buSzPct val="100000"/>
                <a:buFont typeface="+mj-lt"/>
                <a:buAutoNum type="arabicPeriod" startAt="4"/>
              </a:pPr>
              <a:r>
                <a:rPr lang="en-US" sz="1000" b="1" dirty="0">
                  <a:latin typeface="Aptos" panose="020B0004020202020204" pitchFamily="34" charset="0"/>
                </a:rPr>
                <a:t>Save and Continue </a:t>
              </a:r>
              <a:r>
                <a:rPr lang="en-US" sz="1000" dirty="0">
                  <a:latin typeface="Aptos" panose="020B0004020202020204" pitchFamily="34" charset="0"/>
                </a:rPr>
                <a:t>– Please make sure to click the “Save and continue button” to save your progress.</a:t>
              </a:r>
            </a:p>
          </p:txBody>
        </p:sp>
        <p:pic>
          <p:nvPicPr>
            <p:cNvPr id="17" name="Picture 16">
              <a:extLst>
                <a:ext uri="{FF2B5EF4-FFF2-40B4-BE49-F238E27FC236}">
                  <a16:creationId xmlns:a16="http://schemas.microsoft.com/office/drawing/2014/main" id="{4A6ECFAA-C840-B863-542D-5E3C8A13BC87}"/>
                </a:ext>
              </a:extLst>
            </p:cNvPr>
            <p:cNvPicPr>
              <a:picLocks noChangeAspect="1"/>
            </p:cNvPicPr>
            <p:nvPr/>
          </p:nvPicPr>
          <p:blipFill>
            <a:blip r:embed="rId4"/>
            <a:stretch>
              <a:fillRect/>
            </a:stretch>
          </p:blipFill>
          <p:spPr>
            <a:xfrm>
              <a:off x="1182253" y="1698780"/>
              <a:ext cx="4035731" cy="3913632"/>
            </a:xfrm>
            <a:prstGeom prst="rect">
              <a:avLst/>
            </a:prstGeom>
          </p:spPr>
        </p:pic>
        <p:sp>
          <p:nvSpPr>
            <p:cNvPr id="21" name="Flowchart: Connector 20">
              <a:extLst>
                <a:ext uri="{FF2B5EF4-FFF2-40B4-BE49-F238E27FC236}">
                  <a16:creationId xmlns:a16="http://schemas.microsoft.com/office/drawing/2014/main" id="{1C2A9836-2E86-2442-AB16-991AF06A703C}"/>
                </a:ext>
              </a:extLst>
            </p:cNvPr>
            <p:cNvSpPr/>
            <p:nvPr/>
          </p:nvSpPr>
          <p:spPr>
            <a:xfrm>
              <a:off x="983699" y="3077916"/>
              <a:ext cx="182880" cy="182880"/>
            </a:xfrm>
            <a:prstGeom prst="flowChartConnector">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1" dirty="0"/>
                <a:t>4</a:t>
              </a:r>
            </a:p>
          </p:txBody>
        </p:sp>
        <p:sp>
          <p:nvSpPr>
            <p:cNvPr id="22" name="Flowchart: Connector 21">
              <a:extLst>
                <a:ext uri="{FF2B5EF4-FFF2-40B4-BE49-F238E27FC236}">
                  <a16:creationId xmlns:a16="http://schemas.microsoft.com/office/drawing/2014/main" id="{98D6D9C4-1A72-04D0-3DD4-A3517D9E4DBA}"/>
                </a:ext>
              </a:extLst>
            </p:cNvPr>
            <p:cNvSpPr/>
            <p:nvPr/>
          </p:nvSpPr>
          <p:spPr>
            <a:xfrm>
              <a:off x="983699" y="4501502"/>
              <a:ext cx="182880" cy="182880"/>
            </a:xfrm>
            <a:prstGeom prst="flowChartConnector">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1" dirty="0"/>
                <a:t>6</a:t>
              </a:r>
            </a:p>
          </p:txBody>
        </p:sp>
        <p:sp>
          <p:nvSpPr>
            <p:cNvPr id="29" name="Flowchart: Connector 28">
              <a:extLst>
                <a:ext uri="{FF2B5EF4-FFF2-40B4-BE49-F238E27FC236}">
                  <a16:creationId xmlns:a16="http://schemas.microsoft.com/office/drawing/2014/main" id="{B1509EBC-357A-D2A1-2A1E-7ADB1ABC3013}"/>
                </a:ext>
              </a:extLst>
            </p:cNvPr>
            <p:cNvSpPr/>
            <p:nvPr/>
          </p:nvSpPr>
          <p:spPr>
            <a:xfrm>
              <a:off x="983699" y="3655596"/>
              <a:ext cx="182880" cy="182880"/>
            </a:xfrm>
            <a:prstGeom prst="flowChartConnector">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1" dirty="0"/>
                <a:t>5</a:t>
              </a:r>
            </a:p>
          </p:txBody>
        </p:sp>
      </p:grpSp>
      <p:pic>
        <p:nvPicPr>
          <p:cNvPr id="4" name="Picture 3">
            <a:extLst>
              <a:ext uri="{FF2B5EF4-FFF2-40B4-BE49-F238E27FC236}">
                <a16:creationId xmlns:a16="http://schemas.microsoft.com/office/drawing/2014/main" id="{502A2D4D-2874-528A-A48B-66235C67D43D}"/>
              </a:ext>
            </a:extLst>
          </p:cNvPr>
          <p:cNvPicPr>
            <a:picLocks noChangeAspect="1"/>
          </p:cNvPicPr>
          <p:nvPr/>
        </p:nvPicPr>
        <p:blipFill rotWithShape="1">
          <a:blip r:embed="rId5"/>
          <a:srcRect l="267" t="6704" r="267" b="10838"/>
          <a:stretch/>
        </p:blipFill>
        <p:spPr>
          <a:xfrm>
            <a:off x="968025" y="325083"/>
            <a:ext cx="10277856" cy="314179"/>
          </a:xfrm>
          <a:prstGeom prst="rect">
            <a:avLst/>
          </a:prstGeom>
        </p:spPr>
      </p:pic>
      <p:sp>
        <p:nvSpPr>
          <p:cNvPr id="5" name="Title 1">
            <a:extLst>
              <a:ext uri="{FF2B5EF4-FFF2-40B4-BE49-F238E27FC236}">
                <a16:creationId xmlns:a16="http://schemas.microsoft.com/office/drawing/2014/main" id="{B565C93F-5464-B0BC-2A6F-97A445944F5E}"/>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Profile / Grant.Vendor Tab</a:t>
            </a:r>
          </a:p>
        </p:txBody>
      </p:sp>
    </p:spTree>
    <p:extLst>
      <p:ext uri="{BB962C8B-B14F-4D97-AF65-F5344CB8AC3E}">
        <p14:creationId xmlns:p14="http://schemas.microsoft.com/office/powerpoint/2010/main" val="223018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6" name="Group 5">
            <a:extLst>
              <a:ext uri="{FF2B5EF4-FFF2-40B4-BE49-F238E27FC236}">
                <a16:creationId xmlns:a16="http://schemas.microsoft.com/office/drawing/2014/main" id="{15258C9F-F8C1-1875-493D-DD0DEDE7952B}"/>
              </a:ext>
            </a:extLst>
          </p:cNvPr>
          <p:cNvGrpSpPr/>
          <p:nvPr/>
        </p:nvGrpSpPr>
        <p:grpSpPr>
          <a:xfrm>
            <a:off x="979115" y="1745770"/>
            <a:ext cx="10039801" cy="4089900"/>
            <a:chOff x="979115" y="1745770"/>
            <a:chExt cx="10039801" cy="4089900"/>
          </a:xfrm>
        </p:grpSpPr>
        <p:sp>
          <p:nvSpPr>
            <p:cNvPr id="16" name="TextBox 15">
              <a:extLst>
                <a:ext uri="{FF2B5EF4-FFF2-40B4-BE49-F238E27FC236}">
                  <a16:creationId xmlns:a16="http://schemas.microsoft.com/office/drawing/2014/main" id="{071C421D-A402-A1D8-0BC7-D09ECE9059F3}"/>
                </a:ext>
              </a:extLst>
            </p:cNvPr>
            <p:cNvSpPr txBox="1"/>
            <p:nvPr/>
          </p:nvSpPr>
          <p:spPr>
            <a:xfrm>
              <a:off x="5413874" y="1766049"/>
              <a:ext cx="5605042" cy="3170227"/>
            </a:xfrm>
            <a:prstGeom prst="rect">
              <a:avLst/>
            </a:prstGeom>
            <a:noFill/>
          </p:spPr>
          <p:txBody>
            <a:bodyPr wrap="square" rtlCol="0">
              <a:spAutoFit/>
            </a:bodyPr>
            <a:lstStyle/>
            <a:p>
              <a:pPr>
                <a:buClr>
                  <a:schemeClr val="accent1"/>
                </a:buClr>
              </a:pPr>
              <a:r>
                <a:rPr lang="en-US" sz="1400" dirty="0">
                  <a:latin typeface="Aptos" panose="020B0004020202020204" pitchFamily="34" charset="0"/>
                </a:rPr>
                <a:t>The </a:t>
              </a:r>
              <a:r>
                <a:rPr lang="en-US" sz="1400" b="1" dirty="0">
                  <a:latin typeface="Aptos" panose="020B0004020202020204" pitchFamily="34" charset="0"/>
                </a:rPr>
                <a:t>Grant Vendor tab </a:t>
              </a:r>
              <a:r>
                <a:rPr lang="en-US" sz="1400" dirty="0">
                  <a:latin typeface="Aptos" panose="020B0004020202020204" pitchFamily="34" charset="0"/>
                </a:rPr>
                <a:t>will ask you to provide the following information about your organization:</a:t>
              </a:r>
            </a:p>
            <a:p>
              <a:pPr>
                <a:buClr>
                  <a:schemeClr val="accent1"/>
                </a:buClr>
              </a:pPr>
              <a:endParaRPr lang="en-US" sz="1400" dirty="0">
                <a:latin typeface="Aptos" panose="020B0004020202020204" pitchFamily="34" charset="0"/>
              </a:endParaRPr>
            </a:p>
            <a:p>
              <a:pPr marL="342904" indent="-342904">
                <a:buFont typeface="+mj-lt"/>
                <a:buAutoNum type="arabicPeriod" startAt="7"/>
              </a:pPr>
              <a:r>
                <a:rPr lang="en-US" sz="1000" b="1" dirty="0">
                  <a:latin typeface="Aptos" panose="020B0004020202020204" pitchFamily="34" charset="0"/>
                </a:rPr>
                <a:t>Upload Banking Documents </a:t>
              </a:r>
              <a:r>
                <a:rPr lang="en-US" sz="1000" dirty="0">
                  <a:latin typeface="Aptos" panose="020B0004020202020204" pitchFamily="34" charset="0"/>
                </a:rPr>
                <a:t>–  Applicants are required to upload the following three financial forms:</a:t>
              </a:r>
            </a:p>
            <a:p>
              <a:pPr marL="742959" lvl="1" indent="-285753">
                <a:buSzPct val="70000"/>
                <a:buFont typeface="Arial" panose="020B0604020202020204" pitchFamily="34" charset="0"/>
                <a:buChar char="•"/>
              </a:pPr>
              <a:r>
                <a:rPr lang="en-US" sz="1000" dirty="0">
                  <a:latin typeface="Aptos" panose="020B0004020202020204" pitchFamily="34" charset="0"/>
                </a:rPr>
                <a:t>Texas Payee ID application</a:t>
              </a:r>
            </a:p>
            <a:p>
              <a:pPr marL="742959" lvl="1" indent="-285753">
                <a:buSzPct val="70000"/>
                <a:buFont typeface="Arial" panose="020B0604020202020204" pitchFamily="34" charset="0"/>
                <a:buChar char="•"/>
              </a:pPr>
              <a:r>
                <a:rPr lang="en-US" sz="1000" dirty="0">
                  <a:latin typeface="Aptos" panose="020B0004020202020204" pitchFamily="34" charset="0"/>
                </a:rPr>
                <a:t>Direct Deposit Form</a:t>
              </a:r>
            </a:p>
            <a:p>
              <a:pPr marL="742959" lvl="1" indent="-285753">
                <a:buSzPct val="70000"/>
                <a:buFont typeface="Arial" panose="020B0604020202020204" pitchFamily="34" charset="0"/>
                <a:buChar char="•"/>
              </a:pPr>
              <a:r>
                <a:rPr lang="en-US" sz="1000" dirty="0">
                  <a:latin typeface="Aptos" panose="020B0004020202020204" pitchFamily="34" charset="0"/>
                </a:rPr>
                <a:t>IRS W-9 Form</a:t>
              </a:r>
            </a:p>
            <a:p>
              <a:pPr marL="342904" indent="-342904">
                <a:buClr>
                  <a:schemeClr val="accent1"/>
                </a:buClr>
                <a:buFont typeface="Arial" panose="020B0604020202020204" pitchFamily="34" charset="0"/>
                <a:buChar char="•"/>
              </a:pPr>
              <a:endParaRPr lang="en-US" sz="1000" dirty="0">
                <a:latin typeface="Aptos" panose="020B0004020202020204" pitchFamily="34" charset="0"/>
              </a:endParaRPr>
            </a:p>
            <a:p>
              <a:r>
                <a:rPr lang="en-US" sz="1000" dirty="0">
                  <a:latin typeface="Aptos" panose="020B0004020202020204" pitchFamily="34" charset="0"/>
                </a:rPr>
                <a:t>The financial forms must be complete. Please review and verify all information is correct prior to uploading the files. Incomplete or incorrect information on any of the forms can delay the release of funds if awarded. These forms are the only forms that should be uploaded on this tab. Do not upload these documents into the Upload Files Tab. </a:t>
              </a:r>
            </a:p>
            <a:p>
              <a:endParaRPr lang="en-US" sz="1000" dirty="0">
                <a:latin typeface="Aptos" panose="020B0004020202020204" pitchFamily="34" charset="0"/>
              </a:endParaRPr>
            </a:p>
            <a:p>
              <a:r>
                <a:rPr lang="en-US" sz="1000" b="1" dirty="0">
                  <a:solidFill>
                    <a:srgbClr val="C00000"/>
                  </a:solidFill>
                  <a:latin typeface="Aptos" panose="020B0004020202020204" pitchFamily="34" charset="0"/>
                </a:rPr>
                <a:t>*</a:t>
              </a:r>
              <a:r>
                <a:rPr lang="en-US" sz="1000" b="1" i="1" dirty="0">
                  <a:solidFill>
                    <a:srgbClr val="C00000"/>
                  </a:solidFill>
                  <a:latin typeface="Aptos" panose="020B0004020202020204" pitchFamily="34" charset="0"/>
                </a:rPr>
                <a:t>NOTE</a:t>
              </a:r>
              <a:r>
                <a:rPr lang="en-US" sz="1000" i="1" dirty="0">
                  <a:solidFill>
                    <a:srgbClr val="C00000"/>
                  </a:solidFill>
                  <a:latin typeface="Aptos" panose="020B0004020202020204" pitchFamily="34" charset="0"/>
                </a:rPr>
                <a:t>: The completed forms contain sensitive financial information for your organization and is only used to setup up payment information for applications selected for award. Program staff </a:t>
              </a:r>
              <a:r>
                <a:rPr lang="en-US" sz="1000" b="1" i="1" u="sng" dirty="0">
                  <a:solidFill>
                    <a:srgbClr val="C00000"/>
                  </a:solidFill>
                  <a:latin typeface="Aptos" panose="020B0004020202020204" pitchFamily="34" charset="0"/>
                </a:rPr>
                <a:t>do not</a:t>
              </a:r>
              <a:r>
                <a:rPr lang="en-US" sz="1000" b="1" i="1" dirty="0">
                  <a:solidFill>
                    <a:srgbClr val="C00000"/>
                  </a:solidFill>
                  <a:latin typeface="Aptos" panose="020B0004020202020204" pitchFamily="34" charset="0"/>
                </a:rPr>
                <a:t> </a:t>
              </a:r>
              <a:r>
                <a:rPr lang="en-US" sz="1000" i="1" dirty="0">
                  <a:solidFill>
                    <a:srgbClr val="C00000"/>
                  </a:solidFill>
                  <a:latin typeface="Aptos" panose="020B0004020202020204" pitchFamily="34" charset="0"/>
                </a:rPr>
                <a:t>have permissions to view any documentation uploaded on this tab. </a:t>
              </a:r>
            </a:p>
            <a:p>
              <a:pPr>
                <a:buClr>
                  <a:schemeClr val="accent1"/>
                </a:buClr>
              </a:pPr>
              <a:endParaRPr lang="en-US" sz="1801" dirty="0">
                <a:solidFill>
                  <a:schemeClr val="tx2"/>
                </a:solidFill>
              </a:endParaRPr>
            </a:p>
          </p:txBody>
        </p:sp>
        <p:pic>
          <p:nvPicPr>
            <p:cNvPr id="17" name="Picture 16">
              <a:extLst>
                <a:ext uri="{FF2B5EF4-FFF2-40B4-BE49-F238E27FC236}">
                  <a16:creationId xmlns:a16="http://schemas.microsoft.com/office/drawing/2014/main" id="{4A6ECFAA-C840-B863-542D-5E3C8A13BC87}"/>
                </a:ext>
              </a:extLst>
            </p:cNvPr>
            <p:cNvPicPr>
              <a:picLocks noChangeAspect="1"/>
            </p:cNvPicPr>
            <p:nvPr/>
          </p:nvPicPr>
          <p:blipFill>
            <a:blip r:embed="rId3"/>
            <a:stretch>
              <a:fillRect/>
            </a:stretch>
          </p:blipFill>
          <p:spPr>
            <a:xfrm>
              <a:off x="1173084" y="1745770"/>
              <a:ext cx="4035731" cy="3913632"/>
            </a:xfrm>
            <a:prstGeom prst="rect">
              <a:avLst/>
            </a:prstGeom>
          </p:spPr>
        </p:pic>
        <p:sp>
          <p:nvSpPr>
            <p:cNvPr id="30" name="Flowchart: Connector 29">
              <a:extLst>
                <a:ext uri="{FF2B5EF4-FFF2-40B4-BE49-F238E27FC236}">
                  <a16:creationId xmlns:a16="http://schemas.microsoft.com/office/drawing/2014/main" id="{2D05092C-B777-5DDA-D5B1-491B2BC60994}"/>
                </a:ext>
              </a:extLst>
            </p:cNvPr>
            <p:cNvSpPr/>
            <p:nvPr/>
          </p:nvSpPr>
          <p:spPr>
            <a:xfrm>
              <a:off x="979115" y="4942999"/>
              <a:ext cx="182880" cy="182880"/>
            </a:xfrm>
            <a:prstGeom prst="flowChartConnector">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1" dirty="0"/>
                <a:t>7</a:t>
              </a:r>
            </a:p>
          </p:txBody>
        </p:sp>
        <p:pic>
          <p:nvPicPr>
            <p:cNvPr id="10" name="Picture 9">
              <a:extLst>
                <a:ext uri="{FF2B5EF4-FFF2-40B4-BE49-F238E27FC236}">
                  <a16:creationId xmlns:a16="http://schemas.microsoft.com/office/drawing/2014/main" id="{454DDE41-996C-A2F1-66FF-E352A128A04D}"/>
                </a:ext>
              </a:extLst>
            </p:cNvPr>
            <p:cNvPicPr>
              <a:picLocks noChangeAspect="1"/>
            </p:cNvPicPr>
            <p:nvPr/>
          </p:nvPicPr>
          <p:blipFill>
            <a:blip r:embed="rId4"/>
            <a:stretch>
              <a:fillRect/>
            </a:stretch>
          </p:blipFill>
          <p:spPr>
            <a:xfrm>
              <a:off x="6673353" y="4676939"/>
              <a:ext cx="3470819" cy="1158731"/>
            </a:xfrm>
            <a:prstGeom prst="rect">
              <a:avLst/>
            </a:prstGeom>
          </p:spPr>
        </p:pic>
      </p:grpSp>
      <p:pic>
        <p:nvPicPr>
          <p:cNvPr id="4" name="Picture 3">
            <a:extLst>
              <a:ext uri="{FF2B5EF4-FFF2-40B4-BE49-F238E27FC236}">
                <a16:creationId xmlns:a16="http://schemas.microsoft.com/office/drawing/2014/main" id="{67A779A9-5716-C7F5-5F65-2FAFE4A7F0BE}"/>
              </a:ext>
            </a:extLst>
          </p:cNvPr>
          <p:cNvPicPr>
            <a:picLocks noChangeAspect="1"/>
          </p:cNvPicPr>
          <p:nvPr/>
        </p:nvPicPr>
        <p:blipFill rotWithShape="1">
          <a:blip r:embed="rId5"/>
          <a:srcRect l="267" t="6704" r="267" b="10838"/>
          <a:stretch/>
        </p:blipFill>
        <p:spPr>
          <a:xfrm>
            <a:off x="968025" y="325083"/>
            <a:ext cx="10277856" cy="314179"/>
          </a:xfrm>
          <a:prstGeom prst="rect">
            <a:avLst/>
          </a:prstGeom>
        </p:spPr>
      </p:pic>
      <p:sp>
        <p:nvSpPr>
          <p:cNvPr id="5" name="Title 1">
            <a:extLst>
              <a:ext uri="{FF2B5EF4-FFF2-40B4-BE49-F238E27FC236}">
                <a16:creationId xmlns:a16="http://schemas.microsoft.com/office/drawing/2014/main" id="{1900C276-C802-754A-036A-E08A1F42AFA4}"/>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Profile / Grant.Vendor Tab</a:t>
            </a:r>
          </a:p>
        </p:txBody>
      </p:sp>
    </p:spTree>
    <p:extLst>
      <p:ext uri="{BB962C8B-B14F-4D97-AF65-F5344CB8AC3E}">
        <p14:creationId xmlns:p14="http://schemas.microsoft.com/office/powerpoint/2010/main" val="8932332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4" y="1334452"/>
            <a:ext cx="7317698"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Narrative Tab</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1953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7" name="Group 6">
            <a:extLst>
              <a:ext uri="{FF2B5EF4-FFF2-40B4-BE49-F238E27FC236}">
                <a16:creationId xmlns:a16="http://schemas.microsoft.com/office/drawing/2014/main" id="{D107AFD1-973B-CE21-59D2-81198FD079B0}"/>
              </a:ext>
            </a:extLst>
          </p:cNvPr>
          <p:cNvGrpSpPr/>
          <p:nvPr/>
        </p:nvGrpSpPr>
        <p:grpSpPr>
          <a:xfrm>
            <a:off x="946119" y="1667017"/>
            <a:ext cx="10094050" cy="4071867"/>
            <a:chOff x="946119" y="1667017"/>
            <a:chExt cx="10094050" cy="4071867"/>
          </a:xfrm>
        </p:grpSpPr>
        <p:pic>
          <p:nvPicPr>
            <p:cNvPr id="8" name="object 2">
              <a:extLst>
                <a:ext uri="{FF2B5EF4-FFF2-40B4-BE49-F238E27FC236}">
                  <a16:creationId xmlns:a16="http://schemas.microsoft.com/office/drawing/2014/main" id="{E1059517-21C0-4A54-1DBF-20D51EFB1116}"/>
                </a:ext>
              </a:extLst>
            </p:cNvPr>
            <p:cNvPicPr/>
            <p:nvPr/>
          </p:nvPicPr>
          <p:blipFill>
            <a:blip r:embed="rId3" cstate="print"/>
            <a:stretch>
              <a:fillRect/>
            </a:stretch>
          </p:blipFill>
          <p:spPr>
            <a:xfrm>
              <a:off x="1119853" y="1667017"/>
              <a:ext cx="6406887" cy="4071867"/>
            </a:xfrm>
            <a:prstGeom prst="rect">
              <a:avLst/>
            </a:prstGeom>
          </p:spPr>
        </p:pic>
        <p:sp>
          <p:nvSpPr>
            <p:cNvPr id="9" name="object 7">
              <a:extLst>
                <a:ext uri="{FF2B5EF4-FFF2-40B4-BE49-F238E27FC236}">
                  <a16:creationId xmlns:a16="http://schemas.microsoft.com/office/drawing/2014/main" id="{078F2A61-B79B-0622-982C-DF30C3631102}"/>
                </a:ext>
              </a:extLst>
            </p:cNvPr>
            <p:cNvSpPr txBox="1"/>
            <p:nvPr/>
          </p:nvSpPr>
          <p:spPr>
            <a:xfrm>
              <a:off x="1302622" y="2218825"/>
              <a:ext cx="6027281" cy="524502"/>
            </a:xfrm>
            <a:prstGeom prst="rect">
              <a:avLst/>
            </a:prstGeom>
            <a:solidFill>
              <a:srgbClr val="FFFFFF"/>
            </a:solidFill>
            <a:ln w="25907">
              <a:solidFill>
                <a:srgbClr val="FF0000"/>
              </a:solidFill>
            </a:ln>
          </p:spPr>
          <p:txBody>
            <a:bodyPr vert="horz" wrap="square" lIns="0" tIns="31749" rIns="0" bIns="0" rtlCol="0">
              <a:spAutoFit/>
            </a:bodyPr>
            <a:lstStyle/>
            <a:p>
              <a:pPr marL="90172" marR="154308">
                <a:spcBef>
                  <a:spcPts val="251"/>
                </a:spcBef>
              </a:pPr>
              <a:r>
                <a:rPr sz="1600" dirty="0">
                  <a:latin typeface="Aptos" panose="020B0004020202020204" pitchFamily="34" charset="0"/>
                  <a:cs typeface="Calibri"/>
                </a:rPr>
                <a:t>The</a:t>
              </a:r>
              <a:r>
                <a:rPr sz="1600" spc="-41" dirty="0">
                  <a:latin typeface="Aptos" panose="020B0004020202020204" pitchFamily="34" charset="0"/>
                  <a:cs typeface="Calibri"/>
                </a:rPr>
                <a:t> </a:t>
              </a:r>
              <a:r>
                <a:rPr sz="1600" dirty="0">
                  <a:latin typeface="Aptos" panose="020B0004020202020204" pitchFamily="34" charset="0"/>
                  <a:cs typeface="Calibri"/>
                </a:rPr>
                <a:t>primary</a:t>
              </a:r>
              <a:r>
                <a:rPr sz="1600" spc="-25" dirty="0">
                  <a:latin typeface="Aptos" panose="020B0004020202020204" pitchFamily="34" charset="0"/>
                  <a:cs typeface="Calibri"/>
                </a:rPr>
                <a:t> </a:t>
              </a:r>
              <a:r>
                <a:rPr sz="1600" dirty="0">
                  <a:latin typeface="Aptos" panose="020B0004020202020204" pitchFamily="34" charset="0"/>
                  <a:cs typeface="Calibri"/>
                </a:rPr>
                <a:t>purpose</a:t>
              </a:r>
              <a:r>
                <a:rPr sz="1600" spc="-14" dirty="0">
                  <a:latin typeface="Aptos" panose="020B0004020202020204" pitchFamily="34" charset="0"/>
                  <a:cs typeface="Calibri"/>
                </a:rPr>
                <a:t> </a:t>
              </a:r>
              <a:r>
                <a:rPr sz="1600" dirty="0">
                  <a:latin typeface="Aptos" panose="020B0004020202020204" pitchFamily="34" charset="0"/>
                  <a:cs typeface="Calibri"/>
                </a:rPr>
                <a:t>of</a:t>
              </a:r>
              <a:r>
                <a:rPr sz="1600" spc="-14" dirty="0">
                  <a:latin typeface="Aptos" panose="020B0004020202020204" pitchFamily="34" charset="0"/>
                  <a:cs typeface="Calibri"/>
                </a:rPr>
                <a:t> </a:t>
              </a:r>
              <a:r>
                <a:rPr sz="1600" dirty="0">
                  <a:latin typeface="Aptos" panose="020B0004020202020204" pitchFamily="34" charset="0"/>
                  <a:cs typeface="Calibri"/>
                </a:rPr>
                <a:t>the</a:t>
              </a:r>
              <a:r>
                <a:rPr sz="1600" spc="-36" dirty="0">
                  <a:latin typeface="Aptos" panose="020B0004020202020204" pitchFamily="34" charset="0"/>
                  <a:cs typeface="Calibri"/>
                </a:rPr>
                <a:t> </a:t>
              </a:r>
              <a:r>
                <a:rPr sz="1600" dirty="0">
                  <a:latin typeface="Aptos" panose="020B0004020202020204" pitchFamily="34" charset="0"/>
                  <a:cs typeface="Calibri"/>
                </a:rPr>
                <a:t>funding</a:t>
              </a:r>
              <a:r>
                <a:rPr sz="1600" spc="-55" dirty="0">
                  <a:latin typeface="Aptos" panose="020B0004020202020204" pitchFamily="34" charset="0"/>
                  <a:cs typeface="Calibri"/>
                </a:rPr>
                <a:t> </a:t>
              </a:r>
              <a:r>
                <a:rPr sz="1600" dirty="0">
                  <a:latin typeface="Aptos" panose="020B0004020202020204" pitchFamily="34" charset="0"/>
                  <a:cs typeface="Calibri"/>
                </a:rPr>
                <a:t>opportunity</a:t>
              </a:r>
              <a:r>
                <a:rPr sz="1600" spc="-25" dirty="0">
                  <a:latin typeface="Aptos" panose="020B0004020202020204" pitchFamily="34" charset="0"/>
                  <a:cs typeface="Calibri"/>
                </a:rPr>
                <a:t> </a:t>
              </a:r>
              <a:r>
                <a:rPr sz="1600" spc="-20" dirty="0">
                  <a:latin typeface="Aptos" panose="020B0004020202020204" pitchFamily="34" charset="0"/>
                  <a:cs typeface="Calibri"/>
                </a:rPr>
                <a:t>will </a:t>
              </a:r>
              <a:r>
                <a:rPr sz="1600" dirty="0">
                  <a:latin typeface="Aptos" panose="020B0004020202020204" pitchFamily="34" charset="0"/>
                  <a:cs typeface="Calibri"/>
                </a:rPr>
                <a:t>be</a:t>
              </a:r>
              <a:r>
                <a:rPr sz="1600" spc="-30" dirty="0">
                  <a:latin typeface="Aptos" panose="020B0004020202020204" pitchFamily="34" charset="0"/>
                  <a:cs typeface="Calibri"/>
                </a:rPr>
                <a:t> </a:t>
              </a:r>
              <a:r>
                <a:rPr sz="1600" dirty="0">
                  <a:latin typeface="Aptos" panose="020B0004020202020204" pitchFamily="34" charset="0"/>
                  <a:cs typeface="Calibri"/>
                </a:rPr>
                <a:t>described</a:t>
              </a:r>
              <a:r>
                <a:rPr sz="1600" spc="-20" dirty="0">
                  <a:latin typeface="Aptos" panose="020B0004020202020204" pitchFamily="34" charset="0"/>
                  <a:cs typeface="Calibri"/>
                </a:rPr>
                <a:t> here.</a:t>
              </a:r>
              <a:endParaRPr sz="1600" dirty="0">
                <a:latin typeface="Aptos" panose="020B0004020202020204" pitchFamily="34" charset="0"/>
                <a:cs typeface="Calibri"/>
              </a:endParaRPr>
            </a:p>
          </p:txBody>
        </p:sp>
        <p:sp>
          <p:nvSpPr>
            <p:cNvPr id="10" name="object 8">
              <a:extLst>
                <a:ext uri="{FF2B5EF4-FFF2-40B4-BE49-F238E27FC236}">
                  <a16:creationId xmlns:a16="http://schemas.microsoft.com/office/drawing/2014/main" id="{05240ACB-62A6-CD30-DCA5-C86081696C6F}"/>
                </a:ext>
              </a:extLst>
            </p:cNvPr>
            <p:cNvSpPr txBox="1"/>
            <p:nvPr/>
          </p:nvSpPr>
          <p:spPr>
            <a:xfrm>
              <a:off x="1310348" y="3124478"/>
              <a:ext cx="6025896" cy="524502"/>
            </a:xfrm>
            <a:prstGeom prst="rect">
              <a:avLst/>
            </a:prstGeom>
            <a:solidFill>
              <a:srgbClr val="FFFFFF"/>
            </a:solidFill>
            <a:ln w="25907">
              <a:solidFill>
                <a:srgbClr val="FF0000"/>
              </a:solidFill>
            </a:ln>
          </p:spPr>
          <p:txBody>
            <a:bodyPr vert="horz" wrap="square" lIns="0" tIns="31749" rIns="0" bIns="0" rtlCol="0">
              <a:spAutoFit/>
            </a:bodyPr>
            <a:lstStyle/>
            <a:p>
              <a:pPr marL="90172" marR="90806">
                <a:spcBef>
                  <a:spcPts val="251"/>
                </a:spcBef>
              </a:pPr>
              <a:r>
                <a:rPr sz="1600" dirty="0">
                  <a:latin typeface="Aptos" panose="020B0004020202020204" pitchFamily="34" charset="0"/>
                  <a:cs typeface="Calibri"/>
                </a:rPr>
                <a:t>Includes</a:t>
              </a:r>
              <a:r>
                <a:rPr sz="1600" spc="-41" dirty="0">
                  <a:latin typeface="Aptos" panose="020B0004020202020204" pitchFamily="34" charset="0"/>
                  <a:cs typeface="Calibri"/>
                </a:rPr>
                <a:t> </a:t>
              </a:r>
              <a:r>
                <a:rPr sz="1600" dirty="0">
                  <a:latin typeface="Aptos" panose="020B0004020202020204" pitchFamily="34" charset="0"/>
                  <a:cs typeface="Calibri"/>
                </a:rPr>
                <a:t>a</a:t>
              </a:r>
              <a:r>
                <a:rPr sz="1600" spc="-20" dirty="0">
                  <a:latin typeface="Aptos" panose="020B0004020202020204" pitchFamily="34" charset="0"/>
                  <a:cs typeface="Calibri"/>
                </a:rPr>
                <a:t> </a:t>
              </a:r>
              <a:r>
                <a:rPr sz="1600" dirty="0">
                  <a:latin typeface="Aptos" panose="020B0004020202020204" pitchFamily="34" charset="0"/>
                  <a:cs typeface="Calibri"/>
                </a:rPr>
                <a:t>list</a:t>
              </a:r>
              <a:r>
                <a:rPr sz="1600" spc="-44" dirty="0">
                  <a:latin typeface="Aptos" panose="020B0004020202020204" pitchFamily="34" charset="0"/>
                  <a:cs typeface="Calibri"/>
                </a:rPr>
                <a:t> </a:t>
              </a:r>
              <a:r>
                <a:rPr sz="1600" dirty="0">
                  <a:latin typeface="Aptos" panose="020B0004020202020204" pitchFamily="34" charset="0"/>
                  <a:cs typeface="Calibri"/>
                </a:rPr>
                <a:t>of</a:t>
              </a:r>
              <a:r>
                <a:rPr sz="1600" spc="-5" dirty="0">
                  <a:latin typeface="Aptos" panose="020B0004020202020204" pitchFamily="34" charset="0"/>
                  <a:cs typeface="Calibri"/>
                </a:rPr>
                <a:t> </a:t>
              </a:r>
              <a:r>
                <a:rPr sz="1600" spc="-11" dirty="0">
                  <a:latin typeface="Aptos" panose="020B0004020202020204" pitchFamily="34" charset="0"/>
                  <a:cs typeface="Calibri"/>
                </a:rPr>
                <a:t>requirements</a:t>
              </a:r>
              <a:r>
                <a:rPr sz="1600" spc="-5" dirty="0">
                  <a:latin typeface="Aptos" panose="020B0004020202020204" pitchFamily="34" charset="0"/>
                  <a:cs typeface="Calibri"/>
                </a:rPr>
                <a:t> </a:t>
              </a:r>
              <a:r>
                <a:rPr sz="1600" dirty="0">
                  <a:latin typeface="Aptos" panose="020B0004020202020204" pitchFamily="34" charset="0"/>
                  <a:cs typeface="Calibri"/>
                </a:rPr>
                <a:t>specific</a:t>
              </a:r>
              <a:r>
                <a:rPr sz="1600" spc="-25" dirty="0">
                  <a:latin typeface="Aptos" panose="020B0004020202020204" pitchFamily="34" charset="0"/>
                  <a:cs typeface="Calibri"/>
                </a:rPr>
                <a:t> </a:t>
              </a:r>
              <a:r>
                <a:rPr sz="1600" dirty="0">
                  <a:latin typeface="Aptos" panose="020B0004020202020204" pitchFamily="34" charset="0"/>
                  <a:cs typeface="Calibri"/>
                </a:rPr>
                <a:t>to</a:t>
              </a:r>
              <a:r>
                <a:rPr sz="1600" spc="-25" dirty="0">
                  <a:latin typeface="Aptos" panose="020B0004020202020204" pitchFamily="34" charset="0"/>
                  <a:cs typeface="Calibri"/>
                </a:rPr>
                <a:t> </a:t>
              </a:r>
              <a:r>
                <a:rPr sz="1600" dirty="0">
                  <a:latin typeface="Aptos" panose="020B0004020202020204" pitchFamily="34" charset="0"/>
                  <a:cs typeface="Calibri"/>
                </a:rPr>
                <a:t>the</a:t>
              </a:r>
              <a:r>
                <a:rPr sz="1600" spc="-20" dirty="0">
                  <a:latin typeface="Aptos" panose="020B0004020202020204" pitchFamily="34" charset="0"/>
                  <a:cs typeface="Calibri"/>
                </a:rPr>
                <a:t> </a:t>
              </a:r>
              <a:r>
                <a:rPr sz="1600" spc="-11" dirty="0">
                  <a:latin typeface="Aptos" panose="020B0004020202020204" pitchFamily="34" charset="0"/>
                  <a:cs typeface="Calibri"/>
                </a:rPr>
                <a:t>funding </a:t>
              </a:r>
              <a:r>
                <a:rPr sz="1600" dirty="0">
                  <a:latin typeface="Aptos" panose="020B0004020202020204" pitchFamily="34" charset="0"/>
                  <a:cs typeface="Calibri"/>
                </a:rPr>
                <a:t>opportunity</a:t>
              </a:r>
              <a:r>
                <a:rPr sz="1600" spc="-25" dirty="0">
                  <a:latin typeface="Aptos" panose="020B0004020202020204" pitchFamily="34" charset="0"/>
                  <a:cs typeface="Calibri"/>
                </a:rPr>
                <a:t> </a:t>
              </a:r>
              <a:r>
                <a:rPr sz="1600" dirty="0">
                  <a:latin typeface="Aptos" panose="020B0004020202020204" pitchFamily="34" charset="0"/>
                  <a:cs typeface="Calibri"/>
                </a:rPr>
                <a:t>or</a:t>
              </a:r>
              <a:r>
                <a:rPr sz="1600" spc="-14" dirty="0">
                  <a:latin typeface="Aptos" panose="020B0004020202020204" pitchFamily="34" charset="0"/>
                  <a:cs typeface="Calibri"/>
                </a:rPr>
                <a:t> </a:t>
              </a:r>
              <a:r>
                <a:rPr sz="1600" dirty="0">
                  <a:latin typeface="Aptos" panose="020B0004020202020204" pitchFamily="34" charset="0"/>
                  <a:cs typeface="Calibri"/>
                </a:rPr>
                <a:t>fund</a:t>
              </a:r>
              <a:r>
                <a:rPr sz="1600" spc="-44" dirty="0">
                  <a:latin typeface="Aptos" panose="020B0004020202020204" pitchFamily="34" charset="0"/>
                  <a:cs typeface="Calibri"/>
                </a:rPr>
                <a:t> </a:t>
              </a:r>
              <a:r>
                <a:rPr sz="1600" spc="-11" dirty="0">
                  <a:latin typeface="Aptos" panose="020B0004020202020204" pitchFamily="34" charset="0"/>
                  <a:cs typeface="Calibri"/>
                </a:rPr>
                <a:t>source.</a:t>
              </a:r>
              <a:endParaRPr sz="1600" dirty="0">
                <a:latin typeface="Aptos" panose="020B0004020202020204" pitchFamily="34" charset="0"/>
                <a:cs typeface="Calibri"/>
              </a:endParaRPr>
            </a:p>
          </p:txBody>
        </p:sp>
        <p:sp>
          <p:nvSpPr>
            <p:cNvPr id="12" name="object 9">
              <a:extLst>
                <a:ext uri="{FF2B5EF4-FFF2-40B4-BE49-F238E27FC236}">
                  <a16:creationId xmlns:a16="http://schemas.microsoft.com/office/drawing/2014/main" id="{ED59734E-30C6-51FE-005F-331F5A064161}"/>
                </a:ext>
              </a:extLst>
            </p:cNvPr>
            <p:cNvSpPr txBox="1"/>
            <p:nvPr/>
          </p:nvSpPr>
          <p:spPr>
            <a:xfrm>
              <a:off x="1310348" y="4060082"/>
              <a:ext cx="6025896" cy="548640"/>
            </a:xfrm>
            <a:prstGeom prst="rect">
              <a:avLst/>
            </a:prstGeom>
            <a:solidFill>
              <a:srgbClr val="FFFFFF"/>
            </a:solidFill>
            <a:ln w="25907">
              <a:solidFill>
                <a:srgbClr val="FF0000"/>
              </a:solidFill>
            </a:ln>
          </p:spPr>
          <p:txBody>
            <a:bodyPr vert="horz" wrap="square" lIns="0" tIns="32384" rIns="0" bIns="0" rtlCol="0">
              <a:spAutoFit/>
            </a:bodyPr>
            <a:lstStyle/>
            <a:p>
              <a:pPr marL="90172" marR="325124">
                <a:spcBef>
                  <a:spcPts val="254"/>
                </a:spcBef>
              </a:pPr>
              <a:r>
                <a:rPr sz="1600" dirty="0">
                  <a:latin typeface="Aptos" panose="020B0004020202020204" pitchFamily="34" charset="0"/>
                  <a:cs typeface="Calibri"/>
                </a:rPr>
                <a:t>Describes</a:t>
              </a:r>
              <a:r>
                <a:rPr sz="1600" spc="-20" dirty="0">
                  <a:latin typeface="Aptos" panose="020B0004020202020204" pitchFamily="34" charset="0"/>
                  <a:cs typeface="Calibri"/>
                </a:rPr>
                <a:t> </a:t>
              </a:r>
              <a:r>
                <a:rPr sz="1600" dirty="0">
                  <a:latin typeface="Aptos" panose="020B0004020202020204" pitchFamily="34" charset="0"/>
                  <a:cs typeface="Calibri"/>
                </a:rPr>
                <a:t>rules,</a:t>
              </a:r>
              <a:r>
                <a:rPr sz="1600" spc="-25" dirty="0">
                  <a:latin typeface="Aptos" panose="020B0004020202020204" pitchFamily="34" charset="0"/>
                  <a:cs typeface="Calibri"/>
                </a:rPr>
                <a:t> </a:t>
              </a:r>
              <a:r>
                <a:rPr sz="1600" dirty="0">
                  <a:latin typeface="Aptos" panose="020B0004020202020204" pitchFamily="34" charset="0"/>
                  <a:cs typeface="Calibri"/>
                </a:rPr>
                <a:t>laws,</a:t>
              </a:r>
              <a:r>
                <a:rPr sz="1600" spc="-41" dirty="0">
                  <a:latin typeface="Aptos" panose="020B0004020202020204" pitchFamily="34" charset="0"/>
                  <a:cs typeface="Calibri"/>
                </a:rPr>
                <a:t> </a:t>
              </a:r>
              <a:r>
                <a:rPr sz="1600" dirty="0">
                  <a:latin typeface="Aptos" panose="020B0004020202020204" pitchFamily="34" charset="0"/>
                  <a:cs typeface="Calibri"/>
                </a:rPr>
                <a:t>guidelines,</a:t>
              </a:r>
              <a:r>
                <a:rPr sz="1600" spc="-50" dirty="0">
                  <a:latin typeface="Aptos" panose="020B0004020202020204" pitchFamily="34" charset="0"/>
                  <a:cs typeface="Calibri"/>
                </a:rPr>
                <a:t> </a:t>
              </a:r>
              <a:r>
                <a:rPr sz="1600" dirty="0">
                  <a:latin typeface="Aptos" panose="020B0004020202020204" pitchFamily="34" charset="0"/>
                  <a:cs typeface="Calibri"/>
                </a:rPr>
                <a:t>and</a:t>
              </a:r>
              <a:r>
                <a:rPr sz="1600" spc="-50" dirty="0">
                  <a:latin typeface="Aptos" panose="020B0004020202020204" pitchFamily="34" charset="0"/>
                  <a:cs typeface="Calibri"/>
                </a:rPr>
                <a:t> </a:t>
              </a:r>
              <a:r>
                <a:rPr sz="1600" spc="-11" dirty="0">
                  <a:latin typeface="Aptos" panose="020B0004020202020204" pitchFamily="34" charset="0"/>
                  <a:cs typeface="Calibri"/>
                </a:rPr>
                <a:t>other requirements</a:t>
              </a:r>
              <a:r>
                <a:rPr sz="1600" dirty="0">
                  <a:latin typeface="Aptos" panose="020B0004020202020204" pitchFamily="34" charset="0"/>
                  <a:cs typeface="Calibri"/>
                </a:rPr>
                <a:t> to</a:t>
              </a:r>
              <a:r>
                <a:rPr sz="1600" spc="-36" dirty="0">
                  <a:latin typeface="Aptos" panose="020B0004020202020204" pitchFamily="34" charset="0"/>
                  <a:cs typeface="Calibri"/>
                </a:rPr>
                <a:t> </a:t>
              </a:r>
              <a:r>
                <a:rPr sz="1600" dirty="0">
                  <a:latin typeface="Aptos" panose="020B0004020202020204" pitchFamily="34" charset="0"/>
                  <a:cs typeface="Calibri"/>
                </a:rPr>
                <a:t>which</a:t>
              </a:r>
              <a:r>
                <a:rPr sz="1600" spc="-20" dirty="0">
                  <a:latin typeface="Aptos" panose="020B0004020202020204" pitchFamily="34" charset="0"/>
                  <a:cs typeface="Calibri"/>
                </a:rPr>
                <a:t> </a:t>
              </a:r>
              <a:r>
                <a:rPr sz="1600" dirty="0">
                  <a:latin typeface="Aptos" panose="020B0004020202020204" pitchFamily="34" charset="0"/>
                  <a:cs typeface="Calibri"/>
                </a:rPr>
                <a:t>the</a:t>
              </a:r>
              <a:r>
                <a:rPr sz="1600" spc="-30" dirty="0">
                  <a:latin typeface="Aptos" panose="020B0004020202020204" pitchFamily="34" charset="0"/>
                  <a:cs typeface="Calibri"/>
                </a:rPr>
                <a:t> </a:t>
              </a:r>
              <a:r>
                <a:rPr sz="1600" dirty="0">
                  <a:latin typeface="Aptos" panose="020B0004020202020204" pitchFamily="34" charset="0"/>
                  <a:cs typeface="Calibri"/>
                </a:rPr>
                <a:t>agency</a:t>
              </a:r>
              <a:r>
                <a:rPr sz="1600" spc="-36" dirty="0">
                  <a:latin typeface="Aptos" panose="020B0004020202020204" pitchFamily="34" charset="0"/>
                  <a:cs typeface="Calibri"/>
                </a:rPr>
                <a:t> </a:t>
              </a:r>
              <a:r>
                <a:rPr sz="1600" dirty="0">
                  <a:latin typeface="Aptos" panose="020B0004020202020204" pitchFamily="34" charset="0"/>
                  <a:cs typeface="Calibri"/>
                </a:rPr>
                <a:t>must</a:t>
              </a:r>
              <a:r>
                <a:rPr sz="1600" spc="-25" dirty="0">
                  <a:latin typeface="Aptos" panose="020B0004020202020204" pitchFamily="34" charset="0"/>
                  <a:cs typeface="Calibri"/>
                </a:rPr>
                <a:t> </a:t>
              </a:r>
              <a:r>
                <a:rPr sz="1600" dirty="0">
                  <a:latin typeface="Aptos" panose="020B0004020202020204" pitchFamily="34" charset="0"/>
                  <a:cs typeface="Calibri"/>
                </a:rPr>
                <a:t>certify</a:t>
              </a:r>
              <a:r>
                <a:rPr sz="1600" spc="-25" dirty="0">
                  <a:latin typeface="Aptos" panose="020B0004020202020204" pitchFamily="34" charset="0"/>
                  <a:cs typeface="Calibri"/>
                </a:rPr>
                <a:t> for </a:t>
              </a:r>
              <a:r>
                <a:rPr sz="1600" spc="-11" dirty="0">
                  <a:latin typeface="Aptos" panose="020B0004020202020204" pitchFamily="34" charset="0"/>
                  <a:cs typeface="Calibri"/>
                </a:rPr>
                <a:t>adherence.</a:t>
              </a:r>
              <a:endParaRPr sz="1600" dirty="0">
                <a:latin typeface="Aptos" panose="020B0004020202020204" pitchFamily="34" charset="0"/>
                <a:cs typeface="Calibri"/>
              </a:endParaRPr>
            </a:p>
          </p:txBody>
        </p:sp>
        <p:sp>
          <p:nvSpPr>
            <p:cNvPr id="27" name="object 13">
              <a:extLst>
                <a:ext uri="{FF2B5EF4-FFF2-40B4-BE49-F238E27FC236}">
                  <a16:creationId xmlns:a16="http://schemas.microsoft.com/office/drawing/2014/main" id="{7A6B4F62-618A-19AE-A358-4E37D799C9EF}"/>
                </a:ext>
              </a:extLst>
            </p:cNvPr>
            <p:cNvSpPr txBox="1"/>
            <p:nvPr/>
          </p:nvSpPr>
          <p:spPr>
            <a:xfrm>
              <a:off x="7678568" y="5049901"/>
              <a:ext cx="3361601" cy="623248"/>
            </a:xfrm>
            <a:prstGeom prst="rect">
              <a:avLst/>
            </a:prstGeom>
            <a:solidFill>
              <a:schemeClr val="bg1"/>
            </a:solidFill>
            <a:ln w="6096">
              <a:solidFill>
                <a:srgbClr val="000000"/>
              </a:solidFill>
            </a:ln>
          </p:spPr>
          <p:txBody>
            <a:bodyPr vert="horz" wrap="square" lIns="0" tIns="7620" rIns="0" bIns="0" rtlCol="0">
              <a:spAutoFit/>
            </a:bodyPr>
            <a:lstStyle/>
            <a:p>
              <a:pPr marL="91441" marR="586112" algn="ctr"/>
              <a:r>
                <a:rPr lang="en-US" sz="1000" dirty="0">
                  <a:latin typeface="Aptos" panose="020B0004020202020204" pitchFamily="34" charset="0"/>
                  <a:cs typeface="Verdana"/>
                </a:rPr>
                <a:t>NOTE: </a:t>
              </a:r>
              <a:r>
                <a:rPr sz="1000" dirty="0">
                  <a:latin typeface="Aptos" panose="020B0004020202020204" pitchFamily="34" charset="0"/>
                  <a:cs typeface="Verdana"/>
                </a:rPr>
                <a:t>Applicants</a:t>
              </a:r>
              <a:r>
                <a:rPr sz="1000" spc="-66" dirty="0">
                  <a:latin typeface="Aptos" panose="020B0004020202020204" pitchFamily="34" charset="0"/>
                  <a:cs typeface="Verdana"/>
                </a:rPr>
                <a:t> </a:t>
              </a:r>
              <a:r>
                <a:rPr sz="1000" dirty="0">
                  <a:latin typeface="Aptos" panose="020B0004020202020204" pitchFamily="34" charset="0"/>
                  <a:cs typeface="Verdana"/>
                </a:rPr>
                <a:t>must</a:t>
              </a:r>
              <a:r>
                <a:rPr sz="1000" spc="-25" dirty="0">
                  <a:latin typeface="Aptos" panose="020B0004020202020204" pitchFamily="34" charset="0"/>
                  <a:cs typeface="Verdana"/>
                </a:rPr>
                <a:t> </a:t>
              </a:r>
              <a:r>
                <a:rPr sz="1000" dirty="0">
                  <a:latin typeface="Aptos" panose="020B0004020202020204" pitchFamily="34" charset="0"/>
                  <a:cs typeface="Verdana"/>
                </a:rPr>
                <a:t>click</a:t>
              </a:r>
              <a:r>
                <a:rPr sz="1000" spc="-50" dirty="0">
                  <a:latin typeface="Aptos" panose="020B0004020202020204" pitchFamily="34" charset="0"/>
                  <a:cs typeface="Verdana"/>
                </a:rPr>
                <a:t> </a:t>
              </a:r>
              <a:r>
                <a:rPr sz="1000" spc="-25" dirty="0">
                  <a:latin typeface="Aptos" panose="020B0004020202020204" pitchFamily="34" charset="0"/>
                  <a:cs typeface="Verdana"/>
                </a:rPr>
                <a:t>the</a:t>
              </a:r>
              <a:endParaRPr lang="en-US" sz="1000" spc="-25" dirty="0">
                <a:latin typeface="Aptos" panose="020B0004020202020204" pitchFamily="34" charset="0"/>
                <a:cs typeface="Verdana"/>
              </a:endParaRPr>
            </a:p>
            <a:p>
              <a:pPr marL="91441" marR="586112" algn="ctr"/>
              <a:r>
                <a:rPr sz="1000" dirty="0">
                  <a:latin typeface="Aptos" panose="020B0004020202020204" pitchFamily="34" charset="0"/>
                  <a:cs typeface="Verdana"/>
                </a:rPr>
                <a:t>“I</a:t>
              </a:r>
              <a:r>
                <a:rPr sz="1000" spc="-25" dirty="0">
                  <a:latin typeface="Aptos" panose="020B0004020202020204" pitchFamily="34" charset="0"/>
                  <a:cs typeface="Verdana"/>
                </a:rPr>
                <a:t> </a:t>
              </a:r>
              <a:r>
                <a:rPr sz="1000" dirty="0">
                  <a:latin typeface="Aptos" panose="020B0004020202020204" pitchFamily="34" charset="0"/>
                  <a:cs typeface="Verdana"/>
                </a:rPr>
                <a:t>certify</a:t>
              </a:r>
              <a:r>
                <a:rPr sz="1000" spc="-50" dirty="0">
                  <a:latin typeface="Aptos" panose="020B0004020202020204" pitchFamily="34" charset="0"/>
                  <a:cs typeface="Verdana"/>
                </a:rPr>
                <a:t> </a:t>
              </a:r>
              <a:r>
                <a:rPr sz="1000" dirty="0">
                  <a:latin typeface="Aptos" panose="020B0004020202020204" pitchFamily="34" charset="0"/>
                  <a:cs typeface="Verdana"/>
                </a:rPr>
                <a:t>to</a:t>
              </a:r>
              <a:r>
                <a:rPr sz="1000" spc="-14" dirty="0">
                  <a:latin typeface="Aptos" panose="020B0004020202020204" pitchFamily="34" charset="0"/>
                  <a:cs typeface="Verdana"/>
                </a:rPr>
                <a:t> </a:t>
              </a:r>
              <a:r>
                <a:rPr sz="1000" u="sng" dirty="0">
                  <a:uFill>
                    <a:solidFill>
                      <a:srgbClr val="000000"/>
                    </a:solidFill>
                  </a:uFill>
                  <a:latin typeface="Aptos" panose="020B0004020202020204" pitchFamily="34" charset="0"/>
                  <a:cs typeface="Verdana"/>
                </a:rPr>
                <a:t>all</a:t>
              </a:r>
              <a:r>
                <a:rPr sz="1000" spc="-20" dirty="0">
                  <a:latin typeface="Aptos" panose="020B0004020202020204" pitchFamily="34" charset="0"/>
                  <a:cs typeface="Verdana"/>
                </a:rPr>
                <a:t> </a:t>
              </a:r>
              <a:r>
                <a:rPr sz="1000" dirty="0">
                  <a:latin typeface="Aptos" panose="020B0004020202020204" pitchFamily="34" charset="0"/>
                  <a:cs typeface="Verdana"/>
                </a:rPr>
                <a:t>the</a:t>
              </a:r>
              <a:r>
                <a:rPr sz="1000" spc="-20" dirty="0">
                  <a:latin typeface="Aptos" panose="020B0004020202020204" pitchFamily="34" charset="0"/>
                  <a:cs typeface="Verdana"/>
                </a:rPr>
                <a:t> </a:t>
              </a:r>
              <a:r>
                <a:rPr sz="1000" spc="-11" dirty="0">
                  <a:latin typeface="Aptos" panose="020B0004020202020204" pitchFamily="34" charset="0"/>
                  <a:cs typeface="Verdana"/>
                </a:rPr>
                <a:t>application</a:t>
              </a:r>
              <a:r>
                <a:rPr lang="en-US" sz="1000" spc="-11" dirty="0">
                  <a:latin typeface="Aptos" panose="020B0004020202020204" pitchFamily="34" charset="0"/>
                  <a:cs typeface="Verdana"/>
                </a:rPr>
                <a:t> </a:t>
              </a:r>
              <a:r>
                <a:rPr sz="1000" dirty="0">
                  <a:latin typeface="Aptos" panose="020B0004020202020204" pitchFamily="34" charset="0"/>
                  <a:cs typeface="Verdana"/>
                </a:rPr>
                <a:t>content</a:t>
              </a:r>
              <a:r>
                <a:rPr sz="1000" spc="-55" dirty="0">
                  <a:latin typeface="Aptos" panose="020B0004020202020204" pitchFamily="34" charset="0"/>
                  <a:cs typeface="Verdana"/>
                </a:rPr>
                <a:t> </a:t>
              </a:r>
              <a:r>
                <a:rPr lang="en-US" sz="1000" spc="-55" dirty="0">
                  <a:latin typeface="Aptos" panose="020B0004020202020204" pitchFamily="34" charset="0"/>
                  <a:cs typeface="Verdana"/>
                </a:rPr>
                <a:t>and</a:t>
              </a:r>
              <a:r>
                <a:rPr sz="1000" spc="-41" dirty="0">
                  <a:latin typeface="Aptos" panose="020B0004020202020204" pitchFamily="34" charset="0"/>
                  <a:cs typeface="Verdana"/>
                </a:rPr>
                <a:t> </a:t>
              </a:r>
              <a:r>
                <a:rPr sz="1000" dirty="0">
                  <a:latin typeface="Aptos" panose="020B0004020202020204" pitchFamily="34" charset="0"/>
                  <a:cs typeface="Verdana"/>
                </a:rPr>
                <a:t>requirements</a:t>
              </a:r>
              <a:r>
                <a:rPr lang="en-US" sz="1000" dirty="0">
                  <a:latin typeface="Aptos" panose="020B0004020202020204" pitchFamily="34" charset="0"/>
                  <a:cs typeface="Verdana"/>
                </a:rPr>
                <a:t>.</a:t>
              </a:r>
              <a:r>
                <a:rPr sz="1000" dirty="0">
                  <a:latin typeface="Aptos" panose="020B0004020202020204" pitchFamily="34" charset="0"/>
                  <a:cs typeface="Verdana"/>
                </a:rPr>
                <a:t>”</a:t>
              </a:r>
              <a:r>
                <a:rPr sz="1000" spc="-66" dirty="0">
                  <a:latin typeface="Aptos" panose="020B0004020202020204" pitchFamily="34" charset="0"/>
                  <a:cs typeface="Verdana"/>
                </a:rPr>
                <a:t> </a:t>
              </a:r>
              <a:r>
                <a:rPr sz="1000" dirty="0">
                  <a:latin typeface="Aptos" panose="020B0004020202020204" pitchFamily="34" charset="0"/>
                  <a:cs typeface="Verdana"/>
                </a:rPr>
                <a:t>check</a:t>
              </a:r>
              <a:r>
                <a:rPr sz="1000" spc="-55" dirty="0">
                  <a:latin typeface="Aptos" panose="020B0004020202020204" pitchFamily="34" charset="0"/>
                  <a:cs typeface="Verdana"/>
                </a:rPr>
                <a:t> </a:t>
              </a:r>
              <a:r>
                <a:rPr sz="1000" spc="-25" dirty="0">
                  <a:latin typeface="Aptos" panose="020B0004020202020204" pitchFamily="34" charset="0"/>
                  <a:cs typeface="Verdana"/>
                </a:rPr>
                <a:t>box </a:t>
              </a:r>
              <a:r>
                <a:rPr sz="1000" dirty="0">
                  <a:latin typeface="Aptos" panose="020B0004020202020204" pitchFamily="34" charset="0"/>
                  <a:cs typeface="Verdana"/>
                </a:rPr>
                <a:t>prior</a:t>
              </a:r>
              <a:r>
                <a:rPr sz="1000" spc="-36" dirty="0">
                  <a:latin typeface="Aptos" panose="020B0004020202020204" pitchFamily="34" charset="0"/>
                  <a:cs typeface="Verdana"/>
                </a:rPr>
                <a:t> </a:t>
              </a:r>
              <a:r>
                <a:rPr sz="1000" dirty="0">
                  <a:latin typeface="Aptos" panose="020B0004020202020204" pitchFamily="34" charset="0"/>
                  <a:cs typeface="Verdana"/>
                </a:rPr>
                <a:t>to</a:t>
              </a:r>
              <a:r>
                <a:rPr sz="1000" spc="-30" dirty="0">
                  <a:latin typeface="Aptos" panose="020B0004020202020204" pitchFamily="34" charset="0"/>
                  <a:cs typeface="Verdana"/>
                </a:rPr>
                <a:t> </a:t>
              </a:r>
              <a:r>
                <a:rPr sz="1000" dirty="0">
                  <a:latin typeface="Aptos" panose="020B0004020202020204" pitchFamily="34" charset="0"/>
                  <a:cs typeface="Verdana"/>
                </a:rPr>
                <a:t>submitting</a:t>
              </a:r>
              <a:r>
                <a:rPr sz="1000" spc="-50" dirty="0">
                  <a:latin typeface="Aptos" panose="020B0004020202020204" pitchFamily="34" charset="0"/>
                  <a:cs typeface="Verdana"/>
                </a:rPr>
                <a:t> </a:t>
              </a:r>
              <a:r>
                <a:rPr sz="1000" dirty="0">
                  <a:latin typeface="Aptos" panose="020B0004020202020204" pitchFamily="34" charset="0"/>
                  <a:cs typeface="Verdana"/>
                </a:rPr>
                <a:t>the</a:t>
              </a:r>
              <a:r>
                <a:rPr sz="1000" spc="-25" dirty="0">
                  <a:latin typeface="Aptos" panose="020B0004020202020204" pitchFamily="34" charset="0"/>
                  <a:cs typeface="Verdana"/>
                </a:rPr>
                <a:t> </a:t>
              </a:r>
              <a:r>
                <a:rPr sz="1000" spc="-11" dirty="0">
                  <a:latin typeface="Aptos" panose="020B0004020202020204" pitchFamily="34" charset="0"/>
                  <a:cs typeface="Verdana"/>
                </a:rPr>
                <a:t>application.</a:t>
              </a:r>
              <a:endParaRPr sz="1000" dirty="0">
                <a:latin typeface="Aptos" panose="020B0004020202020204" pitchFamily="34" charset="0"/>
                <a:cs typeface="Verdana"/>
              </a:endParaRPr>
            </a:p>
          </p:txBody>
        </p:sp>
        <p:sp>
          <p:nvSpPr>
            <p:cNvPr id="33" name="Star: 5 Points 32">
              <a:extLst>
                <a:ext uri="{FF2B5EF4-FFF2-40B4-BE49-F238E27FC236}">
                  <a16:creationId xmlns:a16="http://schemas.microsoft.com/office/drawing/2014/main" id="{22DEAB4A-751F-137D-54C4-880ACF15E528}"/>
                </a:ext>
              </a:extLst>
            </p:cNvPr>
            <p:cNvSpPr/>
            <p:nvPr/>
          </p:nvSpPr>
          <p:spPr>
            <a:xfrm>
              <a:off x="7745220" y="5133823"/>
              <a:ext cx="137471" cy="12818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Star: 5 Points 34">
              <a:extLst>
                <a:ext uri="{FF2B5EF4-FFF2-40B4-BE49-F238E27FC236}">
                  <a16:creationId xmlns:a16="http://schemas.microsoft.com/office/drawing/2014/main" id="{C7DE5493-5B5D-D27B-106C-8DE34F80D772}"/>
                </a:ext>
              </a:extLst>
            </p:cNvPr>
            <p:cNvSpPr/>
            <p:nvPr/>
          </p:nvSpPr>
          <p:spPr>
            <a:xfrm>
              <a:off x="946119" y="5478914"/>
              <a:ext cx="215900" cy="193666"/>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a:extLst>
              <a:ext uri="{FF2B5EF4-FFF2-40B4-BE49-F238E27FC236}">
                <a16:creationId xmlns:a16="http://schemas.microsoft.com/office/drawing/2014/main" id="{CFDC6296-6194-D516-5A04-EEE299DE2826}"/>
              </a:ext>
            </a:extLst>
          </p:cNvPr>
          <p:cNvPicPr>
            <a:picLocks noChangeAspect="1"/>
          </p:cNvPicPr>
          <p:nvPr/>
        </p:nvPicPr>
        <p:blipFill rotWithShape="1">
          <a:blip r:embed="rId4"/>
          <a:srcRect l="266" t="10615" r="244" b="23548"/>
          <a:stretch/>
        </p:blipFill>
        <p:spPr>
          <a:xfrm>
            <a:off x="968025" y="495540"/>
            <a:ext cx="10277856" cy="154691"/>
          </a:xfrm>
          <a:prstGeom prst="rect">
            <a:avLst/>
          </a:prstGeom>
        </p:spPr>
      </p:pic>
      <p:sp>
        <p:nvSpPr>
          <p:cNvPr id="6" name="Title 1">
            <a:extLst>
              <a:ext uri="{FF2B5EF4-FFF2-40B4-BE49-F238E27FC236}">
                <a16:creationId xmlns:a16="http://schemas.microsoft.com/office/drawing/2014/main" id="{CA69A8E1-0798-1311-F913-2F8B2A29FF88}"/>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Narrative Tab</a:t>
            </a:r>
          </a:p>
        </p:txBody>
      </p:sp>
      <p:sp>
        <p:nvSpPr>
          <p:cNvPr id="4" name="TextBox 3">
            <a:extLst>
              <a:ext uri="{FF2B5EF4-FFF2-40B4-BE49-F238E27FC236}">
                <a16:creationId xmlns:a16="http://schemas.microsoft.com/office/drawing/2014/main" id="{399CABB4-780D-825F-F7DD-89B9AB3C61E1}"/>
              </a:ext>
            </a:extLst>
          </p:cNvPr>
          <p:cNvSpPr txBox="1"/>
          <p:nvPr/>
        </p:nvSpPr>
        <p:spPr>
          <a:xfrm>
            <a:off x="7678568" y="1657701"/>
            <a:ext cx="3361601" cy="861774"/>
          </a:xfrm>
          <a:prstGeom prst="rect">
            <a:avLst/>
          </a:prstGeom>
          <a:noFill/>
        </p:spPr>
        <p:txBody>
          <a:bodyPr wrap="square" rtlCol="0">
            <a:spAutoFit/>
          </a:bodyPr>
          <a:lstStyle/>
          <a:p>
            <a:r>
              <a:rPr lang="en-US" sz="1000" dirty="0">
                <a:latin typeface="Aptos" panose="020B0004020202020204" pitchFamily="34" charset="0"/>
              </a:rPr>
              <a:t>The </a:t>
            </a:r>
            <a:r>
              <a:rPr lang="en-US" sz="1000" b="1" dirty="0">
                <a:latin typeface="Aptos" panose="020B0004020202020204" pitchFamily="34" charset="0"/>
              </a:rPr>
              <a:t>Fund Source Information and Requirements </a:t>
            </a:r>
            <a:r>
              <a:rPr lang="en-US" sz="1000" dirty="0">
                <a:latin typeface="Aptos" panose="020B0004020202020204" pitchFamily="34" charset="0"/>
              </a:rPr>
              <a:t>section of the Narrative Tab provides information regarding the program purpose, requirements and responsibilities. Applicants must carefully read and review this information. </a:t>
            </a:r>
          </a:p>
        </p:txBody>
      </p:sp>
    </p:spTree>
    <p:extLst>
      <p:ext uri="{BB962C8B-B14F-4D97-AF65-F5344CB8AC3E}">
        <p14:creationId xmlns:p14="http://schemas.microsoft.com/office/powerpoint/2010/main" val="6295913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43" name="Group 42">
            <a:extLst>
              <a:ext uri="{FF2B5EF4-FFF2-40B4-BE49-F238E27FC236}">
                <a16:creationId xmlns:a16="http://schemas.microsoft.com/office/drawing/2014/main" id="{2DCA35B8-F023-A822-E7BE-254CB817D590}"/>
              </a:ext>
            </a:extLst>
          </p:cNvPr>
          <p:cNvGrpSpPr/>
          <p:nvPr/>
        </p:nvGrpSpPr>
        <p:grpSpPr>
          <a:xfrm>
            <a:off x="1129560" y="1229215"/>
            <a:ext cx="9932880" cy="4616648"/>
            <a:chOff x="1129560" y="1229215"/>
            <a:chExt cx="9932880" cy="4616648"/>
          </a:xfrm>
        </p:grpSpPr>
        <p:pic>
          <p:nvPicPr>
            <p:cNvPr id="3" name="Picture 2">
              <a:extLst>
                <a:ext uri="{FF2B5EF4-FFF2-40B4-BE49-F238E27FC236}">
                  <a16:creationId xmlns:a16="http://schemas.microsoft.com/office/drawing/2014/main" id="{DFB334A7-A6E7-DE5B-97A3-CE6DEB4EC04D}"/>
                </a:ext>
              </a:extLst>
            </p:cNvPr>
            <p:cNvPicPr>
              <a:picLocks noChangeAspect="1"/>
            </p:cNvPicPr>
            <p:nvPr/>
          </p:nvPicPr>
          <p:blipFill>
            <a:blip r:embed="rId3"/>
            <a:stretch>
              <a:fillRect/>
            </a:stretch>
          </p:blipFill>
          <p:spPr>
            <a:xfrm>
              <a:off x="1129560" y="1630896"/>
              <a:ext cx="4103865" cy="4164217"/>
            </a:xfrm>
            <a:prstGeom prst="rect">
              <a:avLst/>
            </a:prstGeom>
          </p:spPr>
        </p:pic>
        <p:sp>
          <p:nvSpPr>
            <p:cNvPr id="7" name="TextBox 6">
              <a:extLst>
                <a:ext uri="{FF2B5EF4-FFF2-40B4-BE49-F238E27FC236}">
                  <a16:creationId xmlns:a16="http://schemas.microsoft.com/office/drawing/2014/main" id="{71E6FB98-9E59-8CCC-9B3F-F69AE9D36CF0}"/>
                </a:ext>
              </a:extLst>
            </p:cNvPr>
            <p:cNvSpPr txBox="1"/>
            <p:nvPr/>
          </p:nvSpPr>
          <p:spPr>
            <a:xfrm>
              <a:off x="6485010" y="1229215"/>
              <a:ext cx="4577430" cy="4616648"/>
            </a:xfrm>
            <a:prstGeom prst="rect">
              <a:avLst/>
            </a:prstGeom>
            <a:solidFill>
              <a:schemeClr val="bg1"/>
            </a:solidFill>
            <a:ln w="12700">
              <a:solidFill>
                <a:schemeClr val="tx1"/>
              </a:solidFill>
            </a:ln>
          </p:spPr>
          <p:txBody>
            <a:bodyPr wrap="square" rtlCol="0">
              <a:spAutoFit/>
            </a:bodyPr>
            <a:lstStyle/>
            <a:p>
              <a:pPr>
                <a:buClr>
                  <a:schemeClr val="accent1"/>
                </a:buClr>
              </a:pPr>
              <a:r>
                <a:rPr lang="en-US" sz="1050" b="1" u="sng" dirty="0">
                  <a:latin typeface="Aptos" panose="020B0004020202020204" pitchFamily="34" charset="0"/>
                </a:rPr>
                <a:t>Project Narrative</a:t>
              </a:r>
            </a:p>
            <a:p>
              <a:pPr>
                <a:buClr>
                  <a:schemeClr val="accent1"/>
                </a:buClr>
              </a:pPr>
              <a:r>
                <a:rPr lang="en-US" sz="1050" dirty="0">
                  <a:latin typeface="Aptos" panose="020B0004020202020204" pitchFamily="34" charset="0"/>
                </a:rPr>
                <a:t>The project narrative is where the applicant provides information regarding what is being requested and why it is needed. The project Narrative is broken into 8 section that ask specific questions. Although there are instructions for each section, simply put, each section is asking the following questions. </a:t>
              </a:r>
            </a:p>
            <a:p>
              <a:pPr>
                <a:buClr>
                  <a:schemeClr val="accent1"/>
                </a:buClr>
              </a:pPr>
              <a:endParaRPr lang="en-US" sz="1050" dirty="0">
                <a:latin typeface="Aptos" panose="020B0004020202020204" pitchFamily="34" charset="0"/>
              </a:endParaRPr>
            </a:p>
            <a:p>
              <a:pPr>
                <a:buClr>
                  <a:schemeClr val="accent1"/>
                </a:buClr>
              </a:pPr>
              <a:r>
                <a:rPr lang="en-US" sz="1050" b="1" dirty="0">
                  <a:latin typeface="Aptos" panose="020B0004020202020204" pitchFamily="34" charset="0"/>
                </a:rPr>
                <a:t>1. Project Summary </a:t>
              </a:r>
              <a:r>
                <a:rPr lang="en-US" sz="1050" dirty="0">
                  <a:latin typeface="Aptos" panose="020B0004020202020204" pitchFamily="34" charset="0"/>
                </a:rPr>
                <a:t>- What are you requesting this grant to fund?</a:t>
              </a:r>
            </a:p>
            <a:p>
              <a:pPr>
                <a:buClr>
                  <a:schemeClr val="accent1"/>
                </a:buClr>
              </a:pPr>
              <a:endParaRPr lang="en-US" sz="1050" dirty="0">
                <a:latin typeface="Aptos" panose="020B0004020202020204" pitchFamily="34" charset="0"/>
              </a:endParaRPr>
            </a:p>
            <a:p>
              <a:pPr>
                <a:buClr>
                  <a:schemeClr val="accent1"/>
                </a:buClr>
              </a:pPr>
              <a:r>
                <a:rPr lang="en-US" sz="1050" dirty="0">
                  <a:latin typeface="Aptos" panose="020B0004020202020204" pitchFamily="34" charset="0"/>
                </a:rPr>
                <a:t>2. </a:t>
              </a:r>
              <a:r>
                <a:rPr lang="en-US" sz="1050" b="1" dirty="0">
                  <a:latin typeface="Aptos" panose="020B0004020202020204" pitchFamily="34" charset="0"/>
                </a:rPr>
                <a:t>Problem Statement </a:t>
              </a:r>
              <a:r>
                <a:rPr lang="en-US" sz="1050" dirty="0">
                  <a:latin typeface="Aptos" panose="020B0004020202020204" pitchFamily="34" charset="0"/>
                </a:rPr>
                <a:t>- Why is this project necessary to address acts of terrorism and where is that referenced?</a:t>
              </a:r>
            </a:p>
            <a:p>
              <a:pPr>
                <a:buClr>
                  <a:schemeClr val="accent1"/>
                </a:buClr>
              </a:pPr>
              <a:endParaRPr lang="en-US" sz="1050" dirty="0">
                <a:latin typeface="Aptos" panose="020B0004020202020204" pitchFamily="34" charset="0"/>
              </a:endParaRPr>
            </a:p>
            <a:p>
              <a:pPr>
                <a:buClr>
                  <a:schemeClr val="accent1"/>
                </a:buClr>
              </a:pPr>
              <a:r>
                <a:rPr lang="en-US" sz="1050" dirty="0">
                  <a:latin typeface="Aptos" panose="020B0004020202020204" pitchFamily="34" charset="0"/>
                </a:rPr>
                <a:t>3. </a:t>
              </a:r>
              <a:r>
                <a:rPr lang="en-US" sz="1050" b="1" dirty="0">
                  <a:latin typeface="Aptos" panose="020B0004020202020204" pitchFamily="34" charset="0"/>
                </a:rPr>
                <a:t>Existing Capability Levels </a:t>
              </a:r>
              <a:r>
                <a:rPr lang="en-US" sz="1050" dirty="0">
                  <a:latin typeface="Aptos" panose="020B0004020202020204" pitchFamily="34" charset="0"/>
                </a:rPr>
                <a:t>- What capabilities do you currently have in place to address the "Threat"? In other words, what capabilities do we currently have?</a:t>
              </a:r>
            </a:p>
            <a:p>
              <a:pPr>
                <a:buClr>
                  <a:schemeClr val="accent1"/>
                </a:buClr>
              </a:pPr>
              <a:endParaRPr lang="en-US" sz="1050" dirty="0">
                <a:latin typeface="Aptos" panose="020B0004020202020204" pitchFamily="34" charset="0"/>
              </a:endParaRPr>
            </a:p>
            <a:p>
              <a:pPr>
                <a:buClr>
                  <a:schemeClr val="accent1"/>
                </a:buClr>
              </a:pPr>
              <a:r>
                <a:rPr lang="en-US" sz="1050" dirty="0">
                  <a:latin typeface="Aptos" panose="020B0004020202020204" pitchFamily="34" charset="0"/>
                </a:rPr>
                <a:t>4. </a:t>
              </a:r>
              <a:r>
                <a:rPr lang="en-US" sz="1050" b="1" dirty="0">
                  <a:latin typeface="Aptos" panose="020B0004020202020204" pitchFamily="34" charset="0"/>
                </a:rPr>
                <a:t>Capability Gaps </a:t>
              </a:r>
              <a:r>
                <a:rPr lang="en-US" sz="1050" dirty="0">
                  <a:latin typeface="Aptos" panose="020B0004020202020204" pitchFamily="34" charset="0"/>
                </a:rPr>
                <a:t>- What Capability Gap will this project address and what and where is this Gap identified in the Regional SPR?</a:t>
              </a:r>
            </a:p>
            <a:p>
              <a:pPr>
                <a:buClr>
                  <a:schemeClr val="accent1"/>
                </a:buClr>
              </a:pPr>
              <a:endParaRPr lang="en-US" sz="1050" dirty="0">
                <a:latin typeface="Aptos" panose="020B0004020202020204" pitchFamily="34" charset="0"/>
              </a:endParaRPr>
            </a:p>
            <a:p>
              <a:pPr>
                <a:buClr>
                  <a:schemeClr val="accent1"/>
                </a:buClr>
              </a:pPr>
              <a:r>
                <a:rPr lang="en-US" sz="1050" dirty="0">
                  <a:latin typeface="Aptos" panose="020B0004020202020204" pitchFamily="34" charset="0"/>
                </a:rPr>
                <a:t>5.</a:t>
              </a:r>
              <a:r>
                <a:rPr lang="en-US" sz="1050" b="1" dirty="0">
                  <a:latin typeface="Aptos" panose="020B0004020202020204" pitchFamily="34" charset="0"/>
                </a:rPr>
                <a:t> Impact </a:t>
              </a:r>
              <a:r>
                <a:rPr lang="en-US" sz="1050" dirty="0">
                  <a:latin typeface="Aptos" panose="020B0004020202020204" pitchFamily="34" charset="0"/>
                </a:rPr>
                <a:t>- Once completed, what will be the impact in relation to terrorism?</a:t>
              </a:r>
            </a:p>
            <a:p>
              <a:pPr>
                <a:buClr>
                  <a:schemeClr val="accent1"/>
                </a:buClr>
              </a:pPr>
              <a:endParaRPr lang="en-US" sz="1050" dirty="0">
                <a:latin typeface="Aptos" panose="020B0004020202020204" pitchFamily="34" charset="0"/>
              </a:endParaRPr>
            </a:p>
            <a:p>
              <a:pPr>
                <a:buClr>
                  <a:schemeClr val="accent1"/>
                </a:buClr>
              </a:pPr>
              <a:r>
                <a:rPr lang="en-US" sz="1050" dirty="0">
                  <a:latin typeface="Aptos" panose="020B0004020202020204" pitchFamily="34" charset="0"/>
                </a:rPr>
                <a:t>6. </a:t>
              </a:r>
              <a:r>
                <a:rPr lang="en-US" sz="1050" b="1" dirty="0">
                  <a:latin typeface="Aptos" panose="020B0004020202020204" pitchFamily="34" charset="0"/>
                </a:rPr>
                <a:t>Homeland Security Priority Action </a:t>
              </a:r>
              <a:r>
                <a:rPr lang="en-US" sz="1050" dirty="0">
                  <a:latin typeface="Aptos" panose="020B0004020202020204" pitchFamily="34" charset="0"/>
                </a:rPr>
                <a:t>- Which priority action from the Texas Homeland Security Strategic Plan does this project align with most closely?</a:t>
              </a:r>
            </a:p>
            <a:p>
              <a:pPr>
                <a:buClr>
                  <a:schemeClr val="accent1"/>
                </a:buClr>
              </a:pPr>
              <a:endParaRPr lang="en-US" sz="1050" dirty="0">
                <a:latin typeface="Aptos" panose="020B0004020202020204" pitchFamily="34" charset="0"/>
              </a:endParaRPr>
            </a:p>
            <a:p>
              <a:pPr>
                <a:buClr>
                  <a:schemeClr val="accent1"/>
                </a:buClr>
              </a:pPr>
              <a:r>
                <a:rPr lang="en-US" sz="1050" dirty="0">
                  <a:latin typeface="Aptos" panose="020B0004020202020204" pitchFamily="34" charset="0"/>
                </a:rPr>
                <a:t>7. </a:t>
              </a:r>
              <a:r>
                <a:rPr lang="en-US" sz="1050" b="1" dirty="0">
                  <a:latin typeface="Aptos" panose="020B0004020202020204" pitchFamily="34" charset="0"/>
                </a:rPr>
                <a:t>Target Group </a:t>
              </a:r>
              <a:r>
                <a:rPr lang="en-US" sz="1050" dirty="0">
                  <a:latin typeface="Aptos" panose="020B0004020202020204" pitchFamily="34" charset="0"/>
                </a:rPr>
                <a:t>–  Which group, team, agency or department will have their capabilities enhanced upon the completion of the project? </a:t>
              </a:r>
            </a:p>
            <a:p>
              <a:pPr>
                <a:buClr>
                  <a:schemeClr val="accent1"/>
                </a:buClr>
              </a:pPr>
              <a:endParaRPr lang="en-US" sz="1050" dirty="0">
                <a:latin typeface="Aptos" panose="020B0004020202020204" pitchFamily="34" charset="0"/>
              </a:endParaRPr>
            </a:p>
            <a:p>
              <a:pPr>
                <a:buClr>
                  <a:schemeClr val="accent1"/>
                </a:buClr>
              </a:pPr>
              <a:r>
                <a:rPr lang="en-US" sz="1050" dirty="0">
                  <a:latin typeface="Aptos" panose="020B0004020202020204" pitchFamily="34" charset="0"/>
                </a:rPr>
                <a:t>8. </a:t>
              </a:r>
              <a:r>
                <a:rPr lang="en-US" sz="1050" b="1" dirty="0">
                  <a:latin typeface="Aptos" panose="020B0004020202020204" pitchFamily="34" charset="0"/>
                </a:rPr>
                <a:t>Long-Term Approach </a:t>
              </a:r>
              <a:r>
                <a:rPr lang="en-US" sz="1050" dirty="0">
                  <a:latin typeface="Aptos" panose="020B0004020202020204" pitchFamily="34" charset="0"/>
                </a:rPr>
                <a:t>- How will the activities being funded be sustained once grant funding ends?</a:t>
              </a:r>
            </a:p>
          </p:txBody>
        </p:sp>
        <p:cxnSp>
          <p:nvCxnSpPr>
            <p:cNvPr id="15" name="Straight Arrow Connector 14">
              <a:extLst>
                <a:ext uri="{FF2B5EF4-FFF2-40B4-BE49-F238E27FC236}">
                  <a16:creationId xmlns:a16="http://schemas.microsoft.com/office/drawing/2014/main" id="{6F3EAEC2-95BF-5013-FEE8-D9FEFFAC534F}"/>
                </a:ext>
              </a:extLst>
            </p:cNvPr>
            <p:cNvCxnSpPr>
              <a:cxnSpLocks/>
            </p:cNvCxnSpPr>
            <p:nvPr/>
          </p:nvCxnSpPr>
          <p:spPr>
            <a:xfrm flipH="1" flipV="1">
              <a:off x="5233425" y="2134937"/>
              <a:ext cx="1181490" cy="1279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532F694-28FD-85FD-60F9-DF0362698CE9}"/>
                </a:ext>
              </a:extLst>
            </p:cNvPr>
            <p:cNvCxnSpPr>
              <a:cxnSpLocks/>
            </p:cNvCxnSpPr>
            <p:nvPr/>
          </p:nvCxnSpPr>
          <p:spPr>
            <a:xfrm flipH="1" flipV="1">
              <a:off x="5257994" y="2724979"/>
              <a:ext cx="1174229" cy="458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942BC44-00F2-C1E8-693B-1DDA248F17E7}"/>
                </a:ext>
              </a:extLst>
            </p:cNvPr>
            <p:cNvCxnSpPr>
              <a:cxnSpLocks/>
            </p:cNvCxnSpPr>
            <p:nvPr/>
          </p:nvCxnSpPr>
          <p:spPr>
            <a:xfrm flipH="1" flipV="1">
              <a:off x="5233425" y="3164636"/>
              <a:ext cx="1198798" cy="562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08DE7B7-4EDE-301B-D40C-2E1E54B9EA11}"/>
                </a:ext>
              </a:extLst>
            </p:cNvPr>
            <p:cNvCxnSpPr>
              <a:cxnSpLocks/>
              <a:endCxn id="3" idx="3"/>
            </p:cNvCxnSpPr>
            <p:nvPr/>
          </p:nvCxnSpPr>
          <p:spPr>
            <a:xfrm flipH="1">
              <a:off x="5233425" y="3713004"/>
              <a:ext cx="1181490" cy="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1662E91-9473-DAD5-3E4C-74DC4EF92496}"/>
                </a:ext>
              </a:extLst>
            </p:cNvPr>
            <p:cNvCxnSpPr>
              <a:cxnSpLocks/>
            </p:cNvCxnSpPr>
            <p:nvPr/>
          </p:nvCxnSpPr>
          <p:spPr>
            <a:xfrm flipH="1">
              <a:off x="5233425" y="4196848"/>
              <a:ext cx="119879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FC2B50E-F691-8A8D-17F9-18D0E751ED91}"/>
                </a:ext>
              </a:extLst>
            </p:cNvPr>
            <p:cNvCxnSpPr>
              <a:cxnSpLocks/>
            </p:cNvCxnSpPr>
            <p:nvPr/>
          </p:nvCxnSpPr>
          <p:spPr>
            <a:xfrm flipH="1">
              <a:off x="5257994" y="4529759"/>
              <a:ext cx="1174229" cy="652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EA6E431-6472-3B3D-8763-7C03B796A8D1}"/>
                </a:ext>
              </a:extLst>
            </p:cNvPr>
            <p:cNvCxnSpPr>
              <a:cxnSpLocks/>
            </p:cNvCxnSpPr>
            <p:nvPr/>
          </p:nvCxnSpPr>
          <p:spPr>
            <a:xfrm flipH="1">
              <a:off x="5233425" y="4987990"/>
              <a:ext cx="1181490" cy="889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157D0BB-CB48-F6E4-CCDF-8775E5F7A931}"/>
                </a:ext>
              </a:extLst>
            </p:cNvPr>
            <p:cNvCxnSpPr>
              <a:cxnSpLocks/>
            </p:cNvCxnSpPr>
            <p:nvPr/>
          </p:nvCxnSpPr>
          <p:spPr>
            <a:xfrm flipH="1">
              <a:off x="5233425" y="5465928"/>
              <a:ext cx="1198798" cy="1023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99FF4DF1-D80F-A362-B2C1-D9BA771CA31B}"/>
              </a:ext>
            </a:extLst>
          </p:cNvPr>
          <p:cNvPicPr>
            <a:picLocks noChangeAspect="1"/>
          </p:cNvPicPr>
          <p:nvPr/>
        </p:nvPicPr>
        <p:blipFill rotWithShape="1">
          <a:blip r:embed="rId4"/>
          <a:srcRect l="266" t="10615" r="244" b="23548"/>
          <a:stretch/>
        </p:blipFill>
        <p:spPr>
          <a:xfrm>
            <a:off x="968025" y="495540"/>
            <a:ext cx="10277856" cy="154691"/>
          </a:xfrm>
          <a:prstGeom prst="rect">
            <a:avLst/>
          </a:prstGeom>
        </p:spPr>
      </p:pic>
      <p:sp>
        <p:nvSpPr>
          <p:cNvPr id="8" name="Title 1">
            <a:extLst>
              <a:ext uri="{FF2B5EF4-FFF2-40B4-BE49-F238E27FC236}">
                <a16:creationId xmlns:a16="http://schemas.microsoft.com/office/drawing/2014/main" id="{94A1C0AB-3F6A-992D-9F60-D6D1B226F15A}"/>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Narrative Tab</a:t>
            </a:r>
          </a:p>
        </p:txBody>
      </p:sp>
    </p:spTree>
    <p:extLst>
      <p:ext uri="{BB962C8B-B14F-4D97-AF65-F5344CB8AC3E}">
        <p14:creationId xmlns:p14="http://schemas.microsoft.com/office/powerpoint/2010/main" val="31218213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7" name="TextBox 6">
            <a:extLst>
              <a:ext uri="{FF2B5EF4-FFF2-40B4-BE49-F238E27FC236}">
                <a16:creationId xmlns:a16="http://schemas.microsoft.com/office/drawing/2014/main" id="{71E6FB98-9E59-8CCC-9B3F-F69AE9D36CF0}"/>
              </a:ext>
            </a:extLst>
          </p:cNvPr>
          <p:cNvSpPr txBox="1"/>
          <p:nvPr/>
        </p:nvSpPr>
        <p:spPr>
          <a:xfrm>
            <a:off x="6845665" y="1738644"/>
            <a:ext cx="4229329" cy="3939540"/>
          </a:xfrm>
          <a:prstGeom prst="rect">
            <a:avLst/>
          </a:prstGeom>
          <a:solidFill>
            <a:schemeClr val="bg1"/>
          </a:solidFill>
          <a:ln w="12700">
            <a:solidFill>
              <a:schemeClr val="tx1"/>
            </a:solidFill>
          </a:ln>
        </p:spPr>
        <p:txBody>
          <a:bodyPr wrap="square" rtlCol="0">
            <a:spAutoFit/>
          </a:bodyPr>
          <a:lstStyle/>
          <a:p>
            <a:r>
              <a:rPr lang="en-US" sz="1000" dirty="0">
                <a:latin typeface="Aptos" panose="020B0004020202020204" pitchFamily="34" charset="0"/>
              </a:rPr>
              <a:t>The </a:t>
            </a:r>
            <a:r>
              <a:rPr lang="en-US" sz="1000" b="1" dirty="0">
                <a:latin typeface="Aptos" panose="020B0004020202020204" pitchFamily="34" charset="0"/>
              </a:rPr>
              <a:t>Project Summary </a:t>
            </a:r>
            <a:r>
              <a:rPr lang="en-US" sz="1000" dirty="0">
                <a:latin typeface="Aptos" panose="020B0004020202020204" pitchFamily="34" charset="0"/>
              </a:rPr>
              <a:t>must contain the following elements:</a:t>
            </a:r>
          </a:p>
          <a:p>
            <a:endParaRPr lang="en-US" sz="1000" dirty="0">
              <a:latin typeface="Aptos" panose="020B0004020202020204" pitchFamily="34" charset="0"/>
            </a:endParaRPr>
          </a:p>
          <a:p>
            <a:pPr marL="228600" indent="-228600">
              <a:buClr>
                <a:schemeClr val="tx1"/>
              </a:buClr>
              <a:buFont typeface="+mj-lt"/>
              <a:buAutoNum type="arabicPeriod"/>
            </a:pPr>
            <a:r>
              <a:rPr lang="en-US" sz="1000" b="1" dirty="0">
                <a:solidFill>
                  <a:srgbClr val="00B050"/>
                </a:solidFill>
                <a:latin typeface="Aptos" panose="020B0004020202020204" pitchFamily="34" charset="0"/>
              </a:rPr>
              <a:t>Project Description </a:t>
            </a:r>
            <a:r>
              <a:rPr lang="en-US" sz="1000" dirty="0">
                <a:solidFill>
                  <a:srgbClr val="00B050"/>
                </a:solidFill>
                <a:latin typeface="Aptos" panose="020B0004020202020204" pitchFamily="34" charset="0"/>
              </a:rPr>
              <a:t>- Provide a brief summary of what you intend to do with the funds being requested.</a:t>
            </a:r>
          </a:p>
          <a:p>
            <a:pPr marL="228600" indent="-228600">
              <a:buClr>
                <a:schemeClr val="tx1"/>
              </a:buClr>
              <a:buFont typeface="+mj-lt"/>
              <a:buAutoNum type="arabicPeriod"/>
            </a:pPr>
            <a:endParaRPr lang="en-US" sz="1000" dirty="0">
              <a:latin typeface="Aptos" panose="020B0004020202020204" pitchFamily="34" charset="0"/>
            </a:endParaRPr>
          </a:p>
          <a:p>
            <a:pPr marL="228600" indent="-228600">
              <a:buClr>
                <a:schemeClr val="tx1"/>
              </a:buClr>
              <a:buFont typeface="+mj-lt"/>
              <a:buAutoNum type="arabicPeriod"/>
            </a:pPr>
            <a:r>
              <a:rPr lang="en-US" sz="1000" b="1" dirty="0">
                <a:solidFill>
                  <a:srgbClr val="00B0F0"/>
                </a:solidFill>
                <a:latin typeface="Aptos" panose="020B0004020202020204" pitchFamily="34" charset="0"/>
              </a:rPr>
              <a:t>Mission area and Core Capability </a:t>
            </a:r>
            <a:r>
              <a:rPr lang="en-US" sz="1000" dirty="0">
                <a:solidFill>
                  <a:srgbClr val="00B0F0"/>
                </a:solidFill>
                <a:latin typeface="Aptos" panose="020B0004020202020204" pitchFamily="34" charset="0"/>
              </a:rPr>
              <a:t>- The summary should focus on how the project will affect prevention, protection, mitigation, response and/or recovery from terrorism events. The core capability should also be noted.</a:t>
            </a:r>
          </a:p>
          <a:p>
            <a:pPr>
              <a:buClr>
                <a:schemeClr val="tx1"/>
              </a:buClr>
            </a:pPr>
            <a:r>
              <a:rPr lang="en-US" sz="1000" dirty="0">
                <a:solidFill>
                  <a:srgbClr val="00B0F0"/>
                </a:solidFill>
                <a:latin typeface="Aptos" panose="020B0004020202020204" pitchFamily="34" charset="0"/>
              </a:rPr>
              <a:t> </a:t>
            </a:r>
          </a:p>
          <a:p>
            <a:pPr marL="228600" indent="-228600">
              <a:buClr>
                <a:schemeClr val="tx1"/>
              </a:buClr>
              <a:buFont typeface="+mj-lt"/>
              <a:buAutoNum type="arabicPeriod" startAt="3"/>
            </a:pPr>
            <a:r>
              <a:rPr lang="en-US" sz="1000" b="1" dirty="0">
                <a:solidFill>
                  <a:srgbClr val="7030A0"/>
                </a:solidFill>
                <a:latin typeface="Aptos" panose="020B0004020202020204" pitchFamily="34" charset="0"/>
              </a:rPr>
              <a:t>LETPA Mission area and Core Capability </a:t>
            </a:r>
            <a:r>
              <a:rPr lang="en-US" sz="1000" dirty="0">
                <a:solidFill>
                  <a:srgbClr val="7030A0"/>
                </a:solidFill>
                <a:latin typeface="Aptos" panose="020B0004020202020204" pitchFamily="34" charset="0"/>
              </a:rPr>
              <a:t>- LETPA projects may only chose from the protection and prevention mission areas and those allowable core capabilities as defined by FEMA.</a:t>
            </a:r>
          </a:p>
          <a:p>
            <a:pPr marL="228600" indent="-228600">
              <a:buClr>
                <a:schemeClr val="tx1"/>
              </a:buClr>
              <a:buFont typeface="+mj-lt"/>
              <a:buAutoNum type="arabicPeriod" startAt="3"/>
            </a:pPr>
            <a:endParaRPr lang="en-US" sz="1000" dirty="0">
              <a:latin typeface="Aptos" panose="020B0004020202020204" pitchFamily="34" charset="0"/>
            </a:endParaRPr>
          </a:p>
          <a:p>
            <a:pPr marL="228600" indent="-228600">
              <a:buClr>
                <a:schemeClr val="tx1"/>
              </a:buClr>
              <a:buFont typeface="+mj-lt"/>
              <a:buAutoNum type="arabicPeriod" startAt="3"/>
            </a:pPr>
            <a:r>
              <a:rPr lang="en-US" sz="1000" b="1" dirty="0">
                <a:solidFill>
                  <a:srgbClr val="FF0000"/>
                </a:solidFill>
                <a:latin typeface="Aptos" panose="020B0004020202020204" pitchFamily="34" charset="0"/>
              </a:rPr>
              <a:t>Nexus to Terrorism </a:t>
            </a:r>
            <a:r>
              <a:rPr lang="en-US" sz="1000" dirty="0">
                <a:solidFill>
                  <a:srgbClr val="FF0000"/>
                </a:solidFill>
                <a:latin typeface="Aptos" panose="020B0004020202020204" pitchFamily="34" charset="0"/>
              </a:rPr>
              <a:t>- The purpose of projects funded through HSGP grants must specifically connect to terrorism, not natural disasters. While the project may serve both purposes, the primary purpose for the grant must be terrorism related. </a:t>
            </a:r>
          </a:p>
          <a:p>
            <a:pPr marL="228600" indent="-228600">
              <a:buClr>
                <a:schemeClr val="tx1"/>
              </a:buClr>
              <a:buFont typeface="+mj-lt"/>
              <a:buAutoNum type="arabicPeriod" startAt="3"/>
            </a:pPr>
            <a:endParaRPr lang="en-US" sz="1000" dirty="0">
              <a:latin typeface="Aptos" panose="020B0004020202020204" pitchFamily="34" charset="0"/>
            </a:endParaRPr>
          </a:p>
          <a:p>
            <a:pPr marL="228600" indent="-228600">
              <a:buClr>
                <a:schemeClr val="tx1"/>
              </a:buClr>
              <a:buFont typeface="+mj-lt"/>
              <a:buAutoNum type="arabicPeriod" startAt="3"/>
            </a:pPr>
            <a:r>
              <a:rPr lang="en-US" sz="1000" b="1" dirty="0">
                <a:solidFill>
                  <a:schemeClr val="accent4">
                    <a:lumMod val="75000"/>
                  </a:schemeClr>
                </a:solidFill>
                <a:latin typeface="Aptos" panose="020B0004020202020204" pitchFamily="34" charset="0"/>
              </a:rPr>
              <a:t>Will this support a NIMS Typed Response Team?</a:t>
            </a:r>
          </a:p>
          <a:p>
            <a:endParaRPr lang="en-US" sz="1000" dirty="0">
              <a:latin typeface="Aptos" panose="020B0004020202020204" pitchFamily="34" charset="0"/>
            </a:endParaRPr>
          </a:p>
          <a:p>
            <a:endParaRPr lang="en-US" sz="1000" dirty="0">
              <a:latin typeface="Aptos" panose="020B0004020202020204" pitchFamily="34" charset="0"/>
            </a:endParaRPr>
          </a:p>
          <a:p>
            <a:pPr algn="ctr"/>
            <a:r>
              <a:rPr lang="en-US" sz="1000" b="1" dirty="0">
                <a:latin typeface="Aptos" panose="020B0004020202020204" pitchFamily="34" charset="0"/>
              </a:rPr>
              <a:t>Please be clear and concise. The recommended length of this response is 3-4 Sentences/100 words or less. Additional information will be asked throughout the narrative</a:t>
            </a:r>
            <a:r>
              <a:rPr lang="en-US" sz="1000" dirty="0">
                <a:latin typeface="Aptos" panose="020B0004020202020204" pitchFamily="34" charset="0"/>
              </a:rPr>
              <a:t>. </a:t>
            </a:r>
          </a:p>
        </p:txBody>
      </p:sp>
      <p:pic>
        <p:nvPicPr>
          <p:cNvPr id="3" name="Picture 2">
            <a:extLst>
              <a:ext uri="{FF2B5EF4-FFF2-40B4-BE49-F238E27FC236}">
                <a16:creationId xmlns:a16="http://schemas.microsoft.com/office/drawing/2014/main" id="{B6C165E5-7583-A1BA-3BAF-3BCDDA698970}"/>
              </a:ext>
            </a:extLst>
          </p:cNvPr>
          <p:cNvPicPr>
            <a:picLocks noChangeAspect="1"/>
          </p:cNvPicPr>
          <p:nvPr/>
        </p:nvPicPr>
        <p:blipFill rotWithShape="1">
          <a:blip r:embed="rId3"/>
          <a:srcRect l="266" t="10615" r="244" b="23548"/>
          <a:stretch/>
        </p:blipFill>
        <p:spPr>
          <a:xfrm>
            <a:off x="968025" y="495540"/>
            <a:ext cx="10277856" cy="154691"/>
          </a:xfrm>
          <a:prstGeom prst="rect">
            <a:avLst/>
          </a:prstGeom>
        </p:spPr>
      </p:pic>
      <p:sp>
        <p:nvSpPr>
          <p:cNvPr id="5" name="Title 1">
            <a:extLst>
              <a:ext uri="{FF2B5EF4-FFF2-40B4-BE49-F238E27FC236}">
                <a16:creationId xmlns:a16="http://schemas.microsoft.com/office/drawing/2014/main" id="{88AC8F66-B722-1335-B482-5ACEC81D5283}"/>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Narrative Tab</a:t>
            </a:r>
          </a:p>
        </p:txBody>
      </p:sp>
      <p:graphicFrame>
        <p:nvGraphicFramePr>
          <p:cNvPr id="6" name="Table 5">
            <a:extLst>
              <a:ext uri="{FF2B5EF4-FFF2-40B4-BE49-F238E27FC236}">
                <a16:creationId xmlns:a16="http://schemas.microsoft.com/office/drawing/2014/main" id="{6A661F7B-E4D1-481A-006A-F16F45B1C511}"/>
              </a:ext>
            </a:extLst>
          </p:cNvPr>
          <p:cNvGraphicFramePr>
            <a:graphicFrameLocks noGrp="1"/>
          </p:cNvGraphicFramePr>
          <p:nvPr>
            <p:extLst>
              <p:ext uri="{D42A27DB-BD31-4B8C-83A1-F6EECF244321}">
                <p14:modId xmlns:p14="http://schemas.microsoft.com/office/powerpoint/2010/main" val="1116313201"/>
              </p:ext>
            </p:extLst>
          </p:nvPr>
        </p:nvGraphicFramePr>
        <p:xfrm>
          <a:off x="1117006" y="1745769"/>
          <a:ext cx="5523383" cy="3924874"/>
        </p:xfrm>
        <a:graphic>
          <a:graphicData uri="http://schemas.openxmlformats.org/drawingml/2006/table">
            <a:tbl>
              <a:tblPr firstRow="1" bandRow="1">
                <a:tableStyleId>{F2DE63D5-997A-4646-A377-4702673A728D}</a:tableStyleId>
              </a:tblPr>
              <a:tblGrid>
                <a:gridCol w="5523383">
                  <a:extLst>
                    <a:ext uri="{9D8B030D-6E8A-4147-A177-3AD203B41FA5}">
                      <a16:colId xmlns:a16="http://schemas.microsoft.com/office/drawing/2014/main" val="778927854"/>
                    </a:ext>
                  </a:extLst>
                </a:gridCol>
              </a:tblGrid>
              <a:tr h="410481">
                <a:tc>
                  <a:txBody>
                    <a:bodyPr/>
                    <a:lstStyle/>
                    <a:p>
                      <a:r>
                        <a:rPr lang="en-US" dirty="0"/>
                        <a:t>SHSP Regular Example</a:t>
                      </a:r>
                    </a:p>
                  </a:txBody>
                  <a:tcPr/>
                </a:tc>
                <a:extLst>
                  <a:ext uri="{0D108BD9-81ED-4DB2-BD59-A6C34878D82A}">
                    <a16:rowId xmlns:a16="http://schemas.microsoft.com/office/drawing/2014/main" val="3462729032"/>
                  </a:ext>
                </a:extLst>
              </a:tr>
              <a:tr h="4385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Project Summary</a:t>
                      </a:r>
                      <a:b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Briefly summarize the project, including proposed activities and intended impact.</a:t>
                      </a: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3149019832"/>
                  </a:ext>
                </a:extLst>
              </a:tr>
              <a:tr h="9446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50"/>
                          </a:solidFill>
                          <a:effectLst/>
                          <a:uLnTx/>
                          <a:uFillTx/>
                          <a:latin typeface="Aptos" panose="020B0004020202020204" pitchFamily="34" charset="0"/>
                          <a:ea typeface="+mn-ea"/>
                          <a:cs typeface="+mn-cs"/>
                        </a:rPr>
                        <a:t>This project is requesting funds to purchase portable and mobile radios for the City of Masonville Police Department(MPD). These mobile radios will be installed in patrol vehicles and the portable radios will be issued to officers. </a:t>
                      </a:r>
                      <a:r>
                        <a:rPr kumimoji="0" lang="en-US" sz="1000" b="0" i="0" u="none" strike="noStrike" kern="1200" cap="none" spc="0" normalizeH="0" baseline="0" noProof="0" dirty="0">
                          <a:ln>
                            <a:noFill/>
                          </a:ln>
                          <a:solidFill>
                            <a:srgbClr val="00B0F0"/>
                          </a:solidFill>
                          <a:effectLst/>
                          <a:uLnTx/>
                          <a:uFillTx/>
                          <a:latin typeface="Aptos" panose="020B0004020202020204" pitchFamily="34" charset="0"/>
                          <a:ea typeface="+mn-ea"/>
                          <a:cs typeface="+mn-cs"/>
                        </a:rPr>
                        <a:t>By enhancing the MPDs operational communications core capability, It will enhance the MPD ability to carry out the response mission area </a:t>
                      </a:r>
                      <a:r>
                        <a:rPr kumimoji="0" lang="en-US" sz="1000" b="0" i="0" u="none" strike="noStrike" kern="1200" cap="none" spc="0" normalizeH="0" baseline="0" noProof="0" dirty="0">
                          <a:ln>
                            <a:noFill/>
                          </a:ln>
                          <a:solidFill>
                            <a:srgbClr val="FF0000"/>
                          </a:solidFill>
                          <a:effectLst/>
                          <a:uLnTx/>
                          <a:uFillTx/>
                          <a:latin typeface="Aptos" panose="020B0004020202020204" pitchFamily="34" charset="0"/>
                          <a:ea typeface="+mn-ea"/>
                          <a:cs typeface="+mn-cs"/>
                        </a:rPr>
                        <a:t>when responding to acts of terrorism.</a:t>
                      </a:r>
                    </a:p>
                  </a:txBody>
                  <a:tcPr>
                    <a:solidFill>
                      <a:schemeClr val="bg1"/>
                    </a:solidFill>
                  </a:tcPr>
                </a:tc>
                <a:extLst>
                  <a:ext uri="{0D108BD9-81ED-4DB2-BD59-A6C34878D82A}">
                    <a16:rowId xmlns:a16="http://schemas.microsoft.com/office/drawing/2014/main" val="376488412"/>
                  </a:ext>
                </a:extLst>
              </a:tr>
              <a:tr h="410481">
                <a:tc>
                  <a:txBody>
                    <a:bodyPr/>
                    <a:lstStyle/>
                    <a:p>
                      <a:pPr marL="0" algn="l" defTabSz="914411" rtl="0" eaLnBrk="1" latinLnBrk="0" hangingPunct="1"/>
                      <a:r>
                        <a:rPr lang="en-US" sz="1801" b="1" kern="1200" dirty="0">
                          <a:solidFill>
                            <a:schemeClr val="bg1"/>
                          </a:solidFill>
                          <a:latin typeface="+mn-lt"/>
                          <a:ea typeface="+mn-ea"/>
                          <a:cs typeface="+mn-cs"/>
                        </a:rPr>
                        <a:t>SHSP LETPA Example</a:t>
                      </a:r>
                    </a:p>
                  </a:txBody>
                  <a:tcPr>
                    <a:solidFill>
                      <a:schemeClr val="bg1">
                        <a:lumMod val="65000"/>
                      </a:schemeClr>
                    </a:solidFill>
                  </a:tcPr>
                </a:tc>
                <a:extLst>
                  <a:ext uri="{0D108BD9-81ED-4DB2-BD59-A6C34878D82A}">
                    <a16:rowId xmlns:a16="http://schemas.microsoft.com/office/drawing/2014/main" val="2432126393"/>
                  </a:ext>
                </a:extLst>
              </a:tr>
              <a:tr h="4385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Project Summary</a:t>
                      </a:r>
                      <a:b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Briefly summarize the project, including proposed activities and intended impact.</a:t>
                      </a: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2069053017"/>
                  </a:ext>
                </a:extLst>
              </a:tr>
              <a:tr h="12820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50"/>
                          </a:solidFill>
                          <a:effectLst/>
                          <a:uLnTx/>
                          <a:uFillTx/>
                          <a:latin typeface="Aptos" panose="020B0004020202020204" pitchFamily="34" charset="0"/>
                          <a:ea typeface="+mn-ea"/>
                          <a:cs typeface="+mn-cs"/>
                        </a:rPr>
                        <a:t>This application requests funding to obtain crucial equipment and supplies for the Texas County Sheriff’s Office (TCSO) SWAT team, including body armor, ballistic helmets, and night vision goggles. </a:t>
                      </a:r>
                      <a:r>
                        <a:rPr kumimoji="0" lang="en-US" sz="1000" b="0" i="0" u="none" strike="noStrike" kern="1200" cap="none" spc="0" normalizeH="0" baseline="0" noProof="0" dirty="0">
                          <a:ln>
                            <a:noFill/>
                          </a:ln>
                          <a:solidFill>
                            <a:srgbClr val="7030A0"/>
                          </a:solidFill>
                          <a:effectLst/>
                          <a:uLnTx/>
                          <a:uFillTx/>
                          <a:latin typeface="Aptos" panose="020B0004020202020204" pitchFamily="34" charset="0"/>
                          <a:ea typeface="+mn-ea"/>
                          <a:cs typeface="+mn-cs"/>
                        </a:rPr>
                        <a:t>This project will align with LETPA activities by enhancing the SWAT team's core capability of interdiction and disruption which will allow the team to better carry out one of the team's mission which is to protect lives and property </a:t>
                      </a:r>
                      <a:r>
                        <a:rPr kumimoji="0" lang="en-US" sz="1000" b="0" i="0" u="none" strike="noStrike" kern="1200" cap="none" spc="0" normalizeH="0" baseline="0" noProof="0" dirty="0">
                          <a:ln>
                            <a:noFill/>
                          </a:ln>
                          <a:solidFill>
                            <a:srgbClr val="FF0000"/>
                          </a:solidFill>
                          <a:effectLst/>
                          <a:uLnTx/>
                          <a:uFillTx/>
                          <a:latin typeface="Aptos" panose="020B0004020202020204" pitchFamily="34" charset="0"/>
                          <a:ea typeface="+mn-ea"/>
                          <a:cs typeface="+mn-cs"/>
                        </a:rPr>
                        <a:t>during counterterrorism operations.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C000">
                              <a:lumMod val="75000"/>
                            </a:srgbClr>
                          </a:solidFill>
                          <a:effectLst/>
                          <a:uLnTx/>
                          <a:uFillTx/>
                          <a:latin typeface="Aptos" panose="020B0004020202020204" pitchFamily="34" charset="0"/>
                          <a:ea typeface="+mn-ea"/>
                          <a:cs typeface="+mn-cs"/>
                        </a:rPr>
                        <a:t>Furthermore, these upgrades will support the SWAT team's transition from a NIMS Type IV to a Type III designation.</a:t>
                      </a:r>
                    </a:p>
                  </a:txBody>
                  <a:tcPr>
                    <a:solidFill>
                      <a:schemeClr val="bg1"/>
                    </a:solidFill>
                  </a:tcPr>
                </a:tc>
                <a:extLst>
                  <a:ext uri="{0D108BD9-81ED-4DB2-BD59-A6C34878D82A}">
                    <a16:rowId xmlns:a16="http://schemas.microsoft.com/office/drawing/2014/main" val="1720566898"/>
                  </a:ext>
                </a:extLst>
              </a:tr>
            </a:tbl>
          </a:graphicData>
        </a:graphic>
      </p:graphicFrame>
    </p:spTree>
    <p:extLst>
      <p:ext uri="{BB962C8B-B14F-4D97-AF65-F5344CB8AC3E}">
        <p14:creationId xmlns:p14="http://schemas.microsoft.com/office/powerpoint/2010/main" val="25849711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7" name="TextBox 6">
            <a:extLst>
              <a:ext uri="{FF2B5EF4-FFF2-40B4-BE49-F238E27FC236}">
                <a16:creationId xmlns:a16="http://schemas.microsoft.com/office/drawing/2014/main" id="{71E6FB98-9E59-8CCC-9B3F-F69AE9D36CF0}"/>
              </a:ext>
            </a:extLst>
          </p:cNvPr>
          <p:cNvSpPr txBox="1"/>
          <p:nvPr/>
        </p:nvSpPr>
        <p:spPr>
          <a:xfrm>
            <a:off x="6961666" y="2480437"/>
            <a:ext cx="4089190" cy="2400657"/>
          </a:xfrm>
          <a:prstGeom prst="rect">
            <a:avLst/>
          </a:prstGeom>
          <a:solidFill>
            <a:schemeClr val="bg1"/>
          </a:solidFill>
          <a:ln w="12700">
            <a:solidFill>
              <a:schemeClr val="tx1"/>
            </a:solidFill>
          </a:ln>
        </p:spPr>
        <p:txBody>
          <a:bodyPr wrap="square" rtlCol="0">
            <a:spAutoFit/>
          </a:bodyPr>
          <a:lstStyle/>
          <a:p>
            <a:r>
              <a:rPr lang="en-US" sz="1000" dirty="0">
                <a:latin typeface="Aptos" panose="020B0004020202020204" pitchFamily="34" charset="0"/>
              </a:rPr>
              <a:t>The </a:t>
            </a:r>
            <a:r>
              <a:rPr lang="en-US" sz="1000" b="1" dirty="0">
                <a:latin typeface="Aptos" panose="020B0004020202020204" pitchFamily="34" charset="0"/>
              </a:rPr>
              <a:t>Problem Statement </a:t>
            </a:r>
            <a:r>
              <a:rPr lang="en-US" sz="1000" dirty="0">
                <a:latin typeface="Aptos" panose="020B0004020202020204" pitchFamily="34" charset="0"/>
              </a:rPr>
              <a:t>must contain the following elements:</a:t>
            </a:r>
          </a:p>
          <a:p>
            <a:endParaRPr lang="en-US" sz="1000" dirty="0">
              <a:latin typeface="Aptos" panose="020B0004020202020204" pitchFamily="34" charset="0"/>
            </a:endParaRPr>
          </a:p>
          <a:p>
            <a:r>
              <a:rPr lang="en-US" sz="1000" dirty="0">
                <a:latin typeface="Aptos" panose="020B0004020202020204" pitchFamily="34" charset="0"/>
              </a:rPr>
              <a:t>1. </a:t>
            </a:r>
            <a:r>
              <a:rPr lang="en-US" sz="1000" b="1" dirty="0">
                <a:solidFill>
                  <a:srgbClr val="00B050"/>
                </a:solidFill>
                <a:latin typeface="Aptos" panose="020B0004020202020204" pitchFamily="34" charset="0"/>
              </a:rPr>
              <a:t>Terrorism Threat - </a:t>
            </a:r>
            <a:r>
              <a:rPr lang="en-US" sz="1000" dirty="0">
                <a:solidFill>
                  <a:srgbClr val="00B050"/>
                </a:solidFill>
                <a:latin typeface="Aptos" panose="020B0004020202020204" pitchFamily="34" charset="0"/>
              </a:rPr>
              <a:t>Please briefly describe what terrorism threats this project will address and how . Since this is a anti-terrorism grant you must reference a corresponding threat related to terrorism in the Applicant’s regional THIRA. This statement should focus on the terrorism threats the project will address. </a:t>
            </a:r>
          </a:p>
          <a:p>
            <a:endParaRPr lang="en-US" sz="1000" dirty="0">
              <a:latin typeface="Aptos" panose="020B0004020202020204" pitchFamily="34" charset="0"/>
            </a:endParaRPr>
          </a:p>
          <a:p>
            <a:r>
              <a:rPr lang="en-US" sz="1000" dirty="0">
                <a:latin typeface="Aptos" panose="020B0004020202020204" pitchFamily="34" charset="0"/>
              </a:rPr>
              <a:t>2. </a:t>
            </a:r>
            <a:r>
              <a:rPr lang="en-US" sz="1000" b="1" dirty="0">
                <a:solidFill>
                  <a:srgbClr val="00B0F0"/>
                </a:solidFill>
                <a:latin typeface="Aptos" panose="020B0004020202020204" pitchFamily="34" charset="0"/>
              </a:rPr>
              <a:t>THIRA Reference </a:t>
            </a:r>
            <a:r>
              <a:rPr lang="en-US" sz="1000" dirty="0">
                <a:solidFill>
                  <a:srgbClr val="00B0F0"/>
                </a:solidFill>
                <a:latin typeface="Aptos" panose="020B0004020202020204" pitchFamily="34" charset="0"/>
              </a:rPr>
              <a:t>- Must include reference to the regional THIRA to include page numbers. </a:t>
            </a:r>
          </a:p>
          <a:p>
            <a:endParaRPr lang="en-US" sz="1000" dirty="0">
              <a:latin typeface="Aptos" panose="020B0004020202020204" pitchFamily="34" charset="0"/>
            </a:endParaRPr>
          </a:p>
          <a:p>
            <a:endParaRPr lang="en-US" sz="1000" dirty="0">
              <a:latin typeface="Aptos" panose="020B0004020202020204" pitchFamily="34" charset="0"/>
            </a:endParaRPr>
          </a:p>
          <a:p>
            <a:pPr algn="ctr"/>
            <a:r>
              <a:rPr lang="en-US" sz="1000" b="1" dirty="0">
                <a:latin typeface="Aptos" panose="020B0004020202020204" pitchFamily="34" charset="0"/>
              </a:rPr>
              <a:t>Please be clear and concise. The recommended length of this response is 3-6 Sentences/150 words or less. Additional information will be asked throughout the Narrative.</a:t>
            </a:r>
          </a:p>
        </p:txBody>
      </p:sp>
      <p:pic>
        <p:nvPicPr>
          <p:cNvPr id="3" name="Picture 2">
            <a:extLst>
              <a:ext uri="{FF2B5EF4-FFF2-40B4-BE49-F238E27FC236}">
                <a16:creationId xmlns:a16="http://schemas.microsoft.com/office/drawing/2014/main" id="{ECF58345-2500-885A-86C5-927CDE67174C}"/>
              </a:ext>
            </a:extLst>
          </p:cNvPr>
          <p:cNvPicPr>
            <a:picLocks noChangeAspect="1"/>
          </p:cNvPicPr>
          <p:nvPr/>
        </p:nvPicPr>
        <p:blipFill rotWithShape="1">
          <a:blip r:embed="rId3"/>
          <a:srcRect l="266" t="10615" r="244" b="23548"/>
          <a:stretch/>
        </p:blipFill>
        <p:spPr>
          <a:xfrm>
            <a:off x="968025" y="495540"/>
            <a:ext cx="10277856" cy="154691"/>
          </a:xfrm>
          <a:prstGeom prst="rect">
            <a:avLst/>
          </a:prstGeom>
        </p:spPr>
      </p:pic>
      <p:sp>
        <p:nvSpPr>
          <p:cNvPr id="5" name="Title 1">
            <a:extLst>
              <a:ext uri="{FF2B5EF4-FFF2-40B4-BE49-F238E27FC236}">
                <a16:creationId xmlns:a16="http://schemas.microsoft.com/office/drawing/2014/main" id="{26797403-CE78-1807-3BE5-3A00DDA815AB}"/>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Narrative Tab</a:t>
            </a:r>
          </a:p>
        </p:txBody>
      </p:sp>
      <p:graphicFrame>
        <p:nvGraphicFramePr>
          <p:cNvPr id="6" name="Table 5">
            <a:extLst>
              <a:ext uri="{FF2B5EF4-FFF2-40B4-BE49-F238E27FC236}">
                <a16:creationId xmlns:a16="http://schemas.microsoft.com/office/drawing/2014/main" id="{7D0F128D-F2EA-5F87-E9C4-9345EB09F935}"/>
              </a:ext>
            </a:extLst>
          </p:cNvPr>
          <p:cNvGraphicFramePr>
            <a:graphicFrameLocks noGrp="1"/>
          </p:cNvGraphicFramePr>
          <p:nvPr>
            <p:extLst>
              <p:ext uri="{D42A27DB-BD31-4B8C-83A1-F6EECF244321}">
                <p14:modId xmlns:p14="http://schemas.microsoft.com/office/powerpoint/2010/main" val="556219905"/>
              </p:ext>
            </p:extLst>
          </p:nvPr>
        </p:nvGraphicFramePr>
        <p:xfrm>
          <a:off x="1117006" y="1890310"/>
          <a:ext cx="5523383" cy="3580913"/>
        </p:xfrm>
        <a:graphic>
          <a:graphicData uri="http://schemas.openxmlformats.org/drawingml/2006/table">
            <a:tbl>
              <a:tblPr firstRow="1" bandRow="1">
                <a:tableStyleId>{F2DE63D5-997A-4646-A377-4702673A728D}</a:tableStyleId>
              </a:tblPr>
              <a:tblGrid>
                <a:gridCol w="5523383">
                  <a:extLst>
                    <a:ext uri="{9D8B030D-6E8A-4147-A177-3AD203B41FA5}">
                      <a16:colId xmlns:a16="http://schemas.microsoft.com/office/drawing/2014/main" val="778927854"/>
                    </a:ext>
                  </a:extLst>
                </a:gridCol>
              </a:tblGrid>
              <a:tr h="363983">
                <a:tc>
                  <a:txBody>
                    <a:bodyPr/>
                    <a:lstStyle/>
                    <a:p>
                      <a:r>
                        <a:rPr lang="en-US" dirty="0"/>
                        <a:t>SHSP Regular Example</a:t>
                      </a:r>
                    </a:p>
                  </a:txBody>
                  <a:tcPr/>
                </a:tc>
                <a:extLst>
                  <a:ext uri="{0D108BD9-81ED-4DB2-BD59-A6C34878D82A}">
                    <a16:rowId xmlns:a16="http://schemas.microsoft.com/office/drawing/2014/main" val="3462729032"/>
                  </a:ext>
                </a:extLst>
              </a:tr>
              <a:tr h="6973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Project Summary</a:t>
                      </a:r>
                      <a:b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Provide a detailed account of the issues, threats or hazards that your project will target. For federal Homeland Security Grants, include specific page references to the regional or state Threat and Hazard Identification and Risk Assessment (THIRA), as applicable.</a:t>
                      </a: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3149019832"/>
                  </a:ext>
                </a:extLst>
              </a:tr>
              <a:tr h="6973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50"/>
                          </a:solidFill>
                          <a:effectLst/>
                          <a:uLnTx/>
                          <a:uFillTx/>
                          <a:latin typeface="Aptos" panose="020B0004020202020204" pitchFamily="34" charset="0"/>
                          <a:ea typeface="+mn-ea"/>
                          <a:cs typeface="+mn-cs"/>
                        </a:rPr>
                        <a:t>The City of Masonville’s Police Department must ensure the safety of its residents and travelers. In emergencies, such as a terrorist attack, they might need to mobilize all officers and reservists but lack the funds for enough radios to support this surge. </a:t>
                      </a:r>
                      <a:r>
                        <a:rPr kumimoji="0" lang="en-US" sz="1000" b="0" i="0" u="none" strike="noStrike" kern="1200" cap="none" spc="0" normalizeH="0" baseline="0" noProof="0" dirty="0">
                          <a:ln>
                            <a:noFill/>
                          </a:ln>
                          <a:solidFill>
                            <a:srgbClr val="00B0F0"/>
                          </a:solidFill>
                          <a:effectLst/>
                          <a:uLnTx/>
                          <a:uFillTx/>
                          <a:latin typeface="Aptos" panose="020B0004020202020204" pitchFamily="34" charset="0"/>
                          <a:ea typeface="+mn-ea"/>
                          <a:cs typeface="+mn-cs"/>
                        </a:rPr>
                        <a:t>Lone Star Council of Governments THIRA identifies terrorism as a threat on page 8.</a:t>
                      </a:r>
                    </a:p>
                  </a:txBody>
                  <a:tcPr>
                    <a:solidFill>
                      <a:schemeClr val="bg1"/>
                    </a:solidFill>
                  </a:tcPr>
                </a:tc>
                <a:extLst>
                  <a:ext uri="{0D108BD9-81ED-4DB2-BD59-A6C34878D82A}">
                    <a16:rowId xmlns:a16="http://schemas.microsoft.com/office/drawing/2014/main" val="376488412"/>
                  </a:ext>
                </a:extLst>
              </a:tr>
              <a:tr h="363983">
                <a:tc>
                  <a:txBody>
                    <a:bodyPr/>
                    <a:lstStyle/>
                    <a:p>
                      <a:pPr marL="0" algn="l" defTabSz="914411" rtl="0" eaLnBrk="1" latinLnBrk="0" hangingPunct="1"/>
                      <a:r>
                        <a:rPr lang="en-US" sz="1801" b="1" kern="1200" dirty="0">
                          <a:solidFill>
                            <a:schemeClr val="bg1"/>
                          </a:solidFill>
                          <a:latin typeface="+mn-lt"/>
                          <a:ea typeface="+mn-ea"/>
                          <a:cs typeface="+mn-cs"/>
                        </a:rPr>
                        <a:t>SHSP LETPA Example</a:t>
                      </a:r>
                    </a:p>
                  </a:txBody>
                  <a:tcPr>
                    <a:solidFill>
                      <a:schemeClr val="bg1">
                        <a:lumMod val="65000"/>
                      </a:schemeClr>
                    </a:solidFill>
                  </a:tcPr>
                </a:tc>
                <a:extLst>
                  <a:ext uri="{0D108BD9-81ED-4DB2-BD59-A6C34878D82A}">
                    <a16:rowId xmlns:a16="http://schemas.microsoft.com/office/drawing/2014/main" val="2432126393"/>
                  </a:ext>
                </a:extLst>
              </a:tr>
              <a:tr h="6973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Project Summary</a:t>
                      </a:r>
                      <a:b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Provide a detailed account of the issues, threats or hazards that your project will target. For federal Homeland Security Grants, include specific page references to the regional or state Threat and Hazard Identification and Risk Assessment (THIRA), as applicable.</a:t>
                      </a: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2069053017"/>
                  </a:ext>
                </a:extLst>
              </a:tr>
              <a:tr h="7460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50"/>
                          </a:solidFill>
                          <a:effectLst/>
                          <a:uLnTx/>
                          <a:uFillTx/>
                          <a:latin typeface="Aptos" panose="020B0004020202020204" pitchFamily="34" charset="0"/>
                          <a:ea typeface="+mn-ea"/>
                          <a:cs typeface="+mn-cs"/>
                        </a:rPr>
                        <a:t>Texas County is home to an airport, a rail-loading terminal, several oil-well head equipment manufacturers, a chemical plant, and 41 schools with over 36,000 students. These industries and facilities are potential targets for terror related CBRNE and/or active shooter attacks </a:t>
                      </a:r>
                      <a:r>
                        <a:rPr kumimoji="0" lang="en-US" sz="1000" b="0" i="0" u="none" strike="noStrike" kern="1200" cap="none" spc="0" normalizeH="0" baseline="0" noProof="0" dirty="0">
                          <a:ln>
                            <a:noFill/>
                          </a:ln>
                          <a:solidFill>
                            <a:srgbClr val="00B0F0"/>
                          </a:solidFill>
                          <a:effectLst/>
                          <a:uLnTx/>
                          <a:uFillTx/>
                          <a:latin typeface="Aptos" panose="020B0004020202020204" pitchFamily="34" charset="0"/>
                          <a:ea typeface="+mn-ea"/>
                          <a:cs typeface="+mn-cs"/>
                        </a:rPr>
                        <a:t>as outlined in the Regional THIRA (pg. 42).</a:t>
                      </a:r>
                    </a:p>
                  </a:txBody>
                  <a:tcPr>
                    <a:solidFill>
                      <a:schemeClr val="bg1"/>
                    </a:solidFill>
                  </a:tcPr>
                </a:tc>
                <a:extLst>
                  <a:ext uri="{0D108BD9-81ED-4DB2-BD59-A6C34878D82A}">
                    <a16:rowId xmlns:a16="http://schemas.microsoft.com/office/drawing/2014/main" val="1720566898"/>
                  </a:ext>
                </a:extLst>
              </a:tr>
            </a:tbl>
          </a:graphicData>
        </a:graphic>
      </p:graphicFrame>
    </p:spTree>
    <p:extLst>
      <p:ext uri="{BB962C8B-B14F-4D97-AF65-F5344CB8AC3E}">
        <p14:creationId xmlns:p14="http://schemas.microsoft.com/office/powerpoint/2010/main" val="195665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2" y="1176312"/>
            <a:ext cx="6598597"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Key Concepts</a:t>
            </a:r>
          </a:p>
        </p:txBody>
      </p:sp>
      <p:sp>
        <p:nvSpPr>
          <p:cNvPr id="3" name="Content Placeholder 2">
            <a:extLst>
              <a:ext uri="{FF2B5EF4-FFF2-40B4-BE49-F238E27FC236}">
                <a16:creationId xmlns:a16="http://schemas.microsoft.com/office/drawing/2014/main" id="{CD9B6DE1-C6F4-1F95-B27A-D2B97E7D83C8}"/>
              </a:ext>
            </a:extLst>
          </p:cNvPr>
          <p:cNvSpPr>
            <a:spLocks noGrp="1"/>
          </p:cNvSpPr>
          <p:nvPr>
            <p:ph sz="half" idx="1"/>
          </p:nvPr>
        </p:nvSpPr>
        <p:spPr>
          <a:xfrm>
            <a:off x="3685584" y="3512795"/>
            <a:ext cx="6836722" cy="834932"/>
          </a:xfrm>
        </p:spPr>
        <p:txBody>
          <a:bodyPr vert="horz" lIns="91440" tIns="45720" rIns="91440" bIns="45720" rtlCol="0">
            <a:normAutofit/>
          </a:bodyPr>
          <a:lstStyle/>
          <a:p>
            <a:pPr marL="0" indent="0" defTabSz="914400">
              <a:spcBef>
                <a:spcPts val="1000"/>
              </a:spcBef>
              <a:buNone/>
            </a:pPr>
            <a:r>
              <a:rPr lang="en-US" sz="2400" dirty="0">
                <a:solidFill>
                  <a:srgbClr val="FFFFFF"/>
                </a:solidFill>
                <a:effectLst>
                  <a:glow rad="38100">
                    <a:schemeClr val="bg1">
                      <a:lumMod val="85000"/>
                      <a:alpha val="25000"/>
                    </a:schemeClr>
                  </a:glow>
                </a:effectLst>
                <a:latin typeface="Aptos" panose="020B0004020202020204" pitchFamily="34" charset="0"/>
              </a:rPr>
              <a:t>What key concepts should I know before applying?</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34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7" name="TextBox 6">
            <a:extLst>
              <a:ext uri="{FF2B5EF4-FFF2-40B4-BE49-F238E27FC236}">
                <a16:creationId xmlns:a16="http://schemas.microsoft.com/office/drawing/2014/main" id="{71E6FB98-9E59-8CCC-9B3F-F69AE9D36CF0}"/>
              </a:ext>
            </a:extLst>
          </p:cNvPr>
          <p:cNvSpPr txBox="1"/>
          <p:nvPr/>
        </p:nvSpPr>
        <p:spPr>
          <a:xfrm>
            <a:off x="6987897" y="2568384"/>
            <a:ext cx="4089190" cy="2246769"/>
          </a:xfrm>
          <a:prstGeom prst="rect">
            <a:avLst/>
          </a:prstGeom>
          <a:solidFill>
            <a:schemeClr val="bg1"/>
          </a:solidFill>
          <a:ln w="12700">
            <a:solidFill>
              <a:schemeClr val="tx1"/>
            </a:solidFill>
          </a:ln>
        </p:spPr>
        <p:txBody>
          <a:bodyPr wrap="square" rtlCol="0">
            <a:spAutoFit/>
          </a:bodyPr>
          <a:lstStyle/>
          <a:p>
            <a:r>
              <a:rPr lang="en-US" sz="1000" dirty="0">
                <a:latin typeface="Aptos" panose="020B0004020202020204" pitchFamily="34" charset="0"/>
              </a:rPr>
              <a:t>The </a:t>
            </a:r>
            <a:r>
              <a:rPr lang="en-US" sz="1000" b="1" dirty="0">
                <a:latin typeface="Aptos" panose="020B0004020202020204" pitchFamily="34" charset="0"/>
              </a:rPr>
              <a:t>Existing Capability Levels </a:t>
            </a:r>
            <a:r>
              <a:rPr lang="en-US" sz="1000" dirty="0">
                <a:latin typeface="Aptos" panose="020B0004020202020204" pitchFamily="34" charset="0"/>
              </a:rPr>
              <a:t>section should provide a brief overview of the current capabilities or resources available to the Applicant that will support the proposed project. It should address:</a:t>
            </a:r>
          </a:p>
          <a:p>
            <a:endParaRPr lang="en-US" sz="1000" dirty="0">
              <a:latin typeface="Aptos" panose="020B0004020202020204" pitchFamily="34" charset="0"/>
            </a:endParaRPr>
          </a:p>
          <a:p>
            <a:r>
              <a:rPr lang="en-US" sz="1000" dirty="0">
                <a:latin typeface="Aptos" panose="020B0004020202020204" pitchFamily="34" charset="0"/>
              </a:rPr>
              <a:t>1. </a:t>
            </a:r>
            <a:r>
              <a:rPr lang="en-US" sz="1000" b="1" dirty="0">
                <a:solidFill>
                  <a:srgbClr val="00B050"/>
                </a:solidFill>
                <a:latin typeface="Aptos" panose="020B0004020202020204" pitchFamily="34" charset="0"/>
              </a:rPr>
              <a:t>Capabilities Addressed </a:t>
            </a:r>
            <a:r>
              <a:rPr lang="en-US" sz="1000" dirty="0">
                <a:solidFill>
                  <a:srgbClr val="00B050"/>
                </a:solidFill>
                <a:latin typeface="Aptos" panose="020B0004020202020204" pitchFamily="34" charset="0"/>
              </a:rPr>
              <a:t>- What capability will the project enhance, replace, or build upon?</a:t>
            </a:r>
          </a:p>
          <a:p>
            <a:endParaRPr lang="en-US" sz="1000" dirty="0">
              <a:latin typeface="Aptos" panose="020B0004020202020204" pitchFamily="34" charset="0"/>
            </a:endParaRPr>
          </a:p>
          <a:p>
            <a:r>
              <a:rPr lang="en-US" sz="1000" dirty="0">
                <a:latin typeface="Aptos" panose="020B0004020202020204" pitchFamily="34" charset="0"/>
              </a:rPr>
              <a:t>2. </a:t>
            </a:r>
            <a:r>
              <a:rPr lang="en-US" sz="1000" b="1" dirty="0">
                <a:solidFill>
                  <a:srgbClr val="00B0F0"/>
                </a:solidFill>
                <a:latin typeface="Aptos" panose="020B0004020202020204" pitchFamily="34" charset="0"/>
              </a:rPr>
              <a:t>Existing Resources </a:t>
            </a:r>
            <a:r>
              <a:rPr lang="en-US" sz="1000" dirty="0">
                <a:solidFill>
                  <a:srgbClr val="00B0F0"/>
                </a:solidFill>
                <a:latin typeface="Aptos" panose="020B0004020202020204" pitchFamily="34" charset="0"/>
              </a:rPr>
              <a:t>- What existing resources will support the project?</a:t>
            </a:r>
          </a:p>
          <a:p>
            <a:endParaRPr lang="en-US" sz="1000" dirty="0">
              <a:latin typeface="Aptos" panose="020B0004020202020204" pitchFamily="34" charset="0"/>
            </a:endParaRPr>
          </a:p>
          <a:p>
            <a:endParaRPr lang="en-US" sz="1000" dirty="0">
              <a:latin typeface="Aptos" panose="020B0004020202020204" pitchFamily="34" charset="0"/>
            </a:endParaRPr>
          </a:p>
          <a:p>
            <a:pPr algn="ctr"/>
            <a:r>
              <a:rPr lang="en-US" sz="1000" b="1" dirty="0">
                <a:latin typeface="Aptos" panose="020B0004020202020204" pitchFamily="34" charset="0"/>
              </a:rPr>
              <a:t>Please be clear and concise. The recommended length of this response is 3-4 Sentences/100 words or less. Additional information will be asked throughout the narrative. </a:t>
            </a:r>
          </a:p>
        </p:txBody>
      </p:sp>
      <p:pic>
        <p:nvPicPr>
          <p:cNvPr id="3" name="Picture 2">
            <a:extLst>
              <a:ext uri="{FF2B5EF4-FFF2-40B4-BE49-F238E27FC236}">
                <a16:creationId xmlns:a16="http://schemas.microsoft.com/office/drawing/2014/main" id="{6E8D8C9F-67B0-5361-AB22-7D1C818C2963}"/>
              </a:ext>
            </a:extLst>
          </p:cNvPr>
          <p:cNvPicPr>
            <a:picLocks noChangeAspect="1"/>
          </p:cNvPicPr>
          <p:nvPr/>
        </p:nvPicPr>
        <p:blipFill rotWithShape="1">
          <a:blip r:embed="rId3"/>
          <a:srcRect l="266" t="10615" r="244" b="23548"/>
          <a:stretch/>
        </p:blipFill>
        <p:spPr>
          <a:xfrm>
            <a:off x="968025" y="495540"/>
            <a:ext cx="10277856" cy="154691"/>
          </a:xfrm>
          <a:prstGeom prst="rect">
            <a:avLst/>
          </a:prstGeom>
        </p:spPr>
      </p:pic>
      <p:sp>
        <p:nvSpPr>
          <p:cNvPr id="5" name="Title 1">
            <a:extLst>
              <a:ext uri="{FF2B5EF4-FFF2-40B4-BE49-F238E27FC236}">
                <a16:creationId xmlns:a16="http://schemas.microsoft.com/office/drawing/2014/main" id="{2C073C36-C107-85DF-CEE1-0330C093B02A}"/>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Narrative Tab</a:t>
            </a:r>
          </a:p>
        </p:txBody>
      </p:sp>
      <p:graphicFrame>
        <p:nvGraphicFramePr>
          <p:cNvPr id="6" name="Table 5">
            <a:extLst>
              <a:ext uri="{FF2B5EF4-FFF2-40B4-BE49-F238E27FC236}">
                <a16:creationId xmlns:a16="http://schemas.microsoft.com/office/drawing/2014/main" id="{BA809DB7-E626-E0CA-9882-7D27B101794B}"/>
              </a:ext>
            </a:extLst>
          </p:cNvPr>
          <p:cNvGraphicFramePr>
            <a:graphicFrameLocks noGrp="1"/>
          </p:cNvGraphicFramePr>
          <p:nvPr>
            <p:extLst>
              <p:ext uri="{D42A27DB-BD31-4B8C-83A1-F6EECF244321}">
                <p14:modId xmlns:p14="http://schemas.microsoft.com/office/powerpoint/2010/main" val="2423230077"/>
              </p:ext>
            </p:extLst>
          </p:nvPr>
        </p:nvGraphicFramePr>
        <p:xfrm>
          <a:off x="1114913" y="2055648"/>
          <a:ext cx="5523383" cy="3118354"/>
        </p:xfrm>
        <a:graphic>
          <a:graphicData uri="http://schemas.openxmlformats.org/drawingml/2006/table">
            <a:tbl>
              <a:tblPr firstRow="1" bandRow="1">
                <a:tableStyleId>{F2DE63D5-997A-4646-A377-4702673A728D}</a:tableStyleId>
              </a:tblPr>
              <a:tblGrid>
                <a:gridCol w="5523383">
                  <a:extLst>
                    <a:ext uri="{9D8B030D-6E8A-4147-A177-3AD203B41FA5}">
                      <a16:colId xmlns:a16="http://schemas.microsoft.com/office/drawing/2014/main" val="778927854"/>
                    </a:ext>
                  </a:extLst>
                </a:gridCol>
              </a:tblGrid>
              <a:tr h="363488">
                <a:tc>
                  <a:txBody>
                    <a:bodyPr/>
                    <a:lstStyle/>
                    <a:p>
                      <a:r>
                        <a:rPr lang="en-US" dirty="0"/>
                        <a:t>SHSP Regular Example</a:t>
                      </a:r>
                    </a:p>
                  </a:txBody>
                  <a:tcPr/>
                </a:tc>
                <a:extLst>
                  <a:ext uri="{0D108BD9-81ED-4DB2-BD59-A6C34878D82A}">
                    <a16:rowId xmlns:a16="http://schemas.microsoft.com/office/drawing/2014/main" val="3462729032"/>
                  </a:ext>
                </a:extLst>
              </a:tr>
              <a:tr h="5490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Existing Capability Levels</a:t>
                      </a:r>
                      <a:b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Describe the existing capability levels, including resources that are currently in place to support this project prior to the use of grant funds.</a:t>
                      </a: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3149019832"/>
                  </a:ext>
                </a:extLst>
              </a:tr>
              <a:tr h="696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50"/>
                          </a:solidFill>
                          <a:effectLst/>
                          <a:uLnTx/>
                          <a:uFillTx/>
                          <a:latin typeface="Aptos" panose="020B0004020202020204" pitchFamily="34" charset="0"/>
                          <a:ea typeface="+mn-ea"/>
                          <a:cs typeface="+mn-cs"/>
                        </a:rPr>
                        <a:t>The City of Masonville is currently at an interoperability level 4 with complete radio coverage throughout the city. MPD currently has enough radios to currently meet the needs of each of our shifts, but officers are forced to swap radios at each shift change. </a:t>
                      </a:r>
                      <a:r>
                        <a:rPr kumimoji="0" lang="en-US" sz="1000" b="0" i="0" u="none" strike="noStrike" kern="1200" cap="none" spc="0" normalizeH="0" baseline="0" noProof="0" dirty="0">
                          <a:ln>
                            <a:noFill/>
                          </a:ln>
                          <a:solidFill>
                            <a:srgbClr val="00B0F0"/>
                          </a:solidFill>
                          <a:effectLst/>
                          <a:uLnTx/>
                          <a:uFillTx/>
                          <a:latin typeface="Aptos" panose="020B0004020202020204" pitchFamily="34" charset="0"/>
                          <a:ea typeface="+mn-ea"/>
                          <a:cs typeface="+mn-cs"/>
                        </a:rPr>
                        <a:t>While this is adequate under normal conditions, it does not allow for a surge of resources during time of crisis. </a:t>
                      </a:r>
                    </a:p>
                  </a:txBody>
                  <a:tcPr>
                    <a:solidFill>
                      <a:schemeClr val="bg1"/>
                    </a:solidFill>
                  </a:tcPr>
                </a:tc>
                <a:extLst>
                  <a:ext uri="{0D108BD9-81ED-4DB2-BD59-A6C34878D82A}">
                    <a16:rowId xmlns:a16="http://schemas.microsoft.com/office/drawing/2014/main" val="376488412"/>
                  </a:ext>
                </a:extLst>
              </a:tr>
              <a:tr h="363488">
                <a:tc>
                  <a:txBody>
                    <a:bodyPr/>
                    <a:lstStyle/>
                    <a:p>
                      <a:pPr marL="0" algn="l" defTabSz="914411" rtl="0" eaLnBrk="1" latinLnBrk="0" hangingPunct="1"/>
                      <a:r>
                        <a:rPr lang="en-US" sz="1801" b="1" kern="1200" dirty="0">
                          <a:solidFill>
                            <a:schemeClr val="bg1"/>
                          </a:solidFill>
                          <a:latin typeface="+mn-lt"/>
                          <a:ea typeface="+mn-ea"/>
                          <a:cs typeface="+mn-cs"/>
                        </a:rPr>
                        <a:t>SHSP LETPA Example</a:t>
                      </a:r>
                    </a:p>
                  </a:txBody>
                  <a:tcPr>
                    <a:solidFill>
                      <a:schemeClr val="bg1">
                        <a:lumMod val="65000"/>
                      </a:schemeClr>
                    </a:solidFill>
                  </a:tcPr>
                </a:tc>
                <a:extLst>
                  <a:ext uri="{0D108BD9-81ED-4DB2-BD59-A6C34878D82A}">
                    <a16:rowId xmlns:a16="http://schemas.microsoft.com/office/drawing/2014/main" val="2432126393"/>
                  </a:ext>
                </a:extLst>
              </a:tr>
              <a:tr h="5490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Existing Capability Levels</a:t>
                      </a:r>
                      <a:b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Describe the existing capability levels, including resources that are currently in place to support this project prior to the use of grant funds.</a:t>
                      </a: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2069053017"/>
                  </a:ext>
                </a:extLst>
              </a:tr>
              <a:tr h="587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50"/>
                          </a:solidFill>
                          <a:effectLst/>
                          <a:uLnTx/>
                          <a:uFillTx/>
                          <a:latin typeface="Aptos" panose="020B0004020202020204" pitchFamily="34" charset="0"/>
                          <a:ea typeface="+mn-ea"/>
                          <a:cs typeface="+mn-cs"/>
                        </a:rPr>
                        <a:t>The Texas County Sheriff's Department operates a Type 4 SWAT team consisting of 25 full-time officers. </a:t>
                      </a:r>
                      <a:r>
                        <a:rPr kumimoji="0" lang="en-US" sz="1000" b="0" i="0" u="none" strike="noStrike" kern="1200" cap="none" spc="0" normalizeH="0" baseline="0" noProof="0" dirty="0">
                          <a:ln>
                            <a:noFill/>
                          </a:ln>
                          <a:solidFill>
                            <a:srgbClr val="00B0F0"/>
                          </a:solidFill>
                          <a:effectLst/>
                          <a:uLnTx/>
                          <a:uFillTx/>
                          <a:latin typeface="Aptos" panose="020B0004020202020204" pitchFamily="34" charset="0"/>
                          <a:ea typeface="+mn-ea"/>
                          <a:cs typeface="+mn-cs"/>
                        </a:rPr>
                        <a:t>While the team is equipped with standard tactical gear, it lacks advanced night vision equipment and rifle resistant body armor.</a:t>
                      </a:r>
                    </a:p>
                  </a:txBody>
                  <a:tcPr>
                    <a:solidFill>
                      <a:schemeClr val="bg1"/>
                    </a:solidFill>
                  </a:tcPr>
                </a:tc>
                <a:extLst>
                  <a:ext uri="{0D108BD9-81ED-4DB2-BD59-A6C34878D82A}">
                    <a16:rowId xmlns:a16="http://schemas.microsoft.com/office/drawing/2014/main" val="1720566898"/>
                  </a:ext>
                </a:extLst>
              </a:tr>
            </a:tbl>
          </a:graphicData>
        </a:graphic>
      </p:graphicFrame>
    </p:spTree>
    <p:extLst>
      <p:ext uri="{BB962C8B-B14F-4D97-AF65-F5344CB8AC3E}">
        <p14:creationId xmlns:p14="http://schemas.microsoft.com/office/powerpoint/2010/main" val="17173990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7" name="TextBox 6">
            <a:extLst>
              <a:ext uri="{FF2B5EF4-FFF2-40B4-BE49-F238E27FC236}">
                <a16:creationId xmlns:a16="http://schemas.microsoft.com/office/drawing/2014/main" id="{71E6FB98-9E59-8CCC-9B3F-F69AE9D36CF0}"/>
              </a:ext>
            </a:extLst>
          </p:cNvPr>
          <p:cNvSpPr txBox="1"/>
          <p:nvPr/>
        </p:nvSpPr>
        <p:spPr>
          <a:xfrm>
            <a:off x="6897493" y="2477313"/>
            <a:ext cx="4089190" cy="2708434"/>
          </a:xfrm>
          <a:prstGeom prst="rect">
            <a:avLst/>
          </a:prstGeom>
          <a:solidFill>
            <a:schemeClr val="bg1"/>
          </a:solidFill>
          <a:ln w="12700">
            <a:solidFill>
              <a:schemeClr val="tx1"/>
            </a:solidFill>
          </a:ln>
        </p:spPr>
        <p:txBody>
          <a:bodyPr wrap="square" rtlCol="0">
            <a:spAutoFit/>
          </a:bodyPr>
          <a:lstStyle/>
          <a:p>
            <a:r>
              <a:rPr lang="en-US" sz="1000" dirty="0">
                <a:latin typeface="Aptos" panose="020B0004020202020204" pitchFamily="34" charset="0"/>
              </a:rPr>
              <a:t>The </a:t>
            </a:r>
            <a:r>
              <a:rPr lang="en-US" sz="1000" b="1" dirty="0">
                <a:latin typeface="Aptos" panose="020B0004020202020204" pitchFamily="34" charset="0"/>
              </a:rPr>
              <a:t>Capability Gaps </a:t>
            </a:r>
            <a:r>
              <a:rPr lang="en-US" sz="1000" dirty="0">
                <a:latin typeface="Aptos" panose="020B0004020202020204" pitchFamily="34" charset="0"/>
              </a:rPr>
              <a:t>section must contain the following elements:</a:t>
            </a:r>
          </a:p>
          <a:p>
            <a:endParaRPr lang="en-US" sz="1000" dirty="0">
              <a:latin typeface="Aptos" panose="020B0004020202020204" pitchFamily="34" charset="0"/>
            </a:endParaRPr>
          </a:p>
          <a:p>
            <a:r>
              <a:rPr lang="en-US" sz="1000" dirty="0">
                <a:latin typeface="Aptos" panose="020B0004020202020204" pitchFamily="34" charset="0"/>
              </a:rPr>
              <a:t>1. </a:t>
            </a:r>
            <a:r>
              <a:rPr lang="en-US" sz="1000" b="1" dirty="0">
                <a:solidFill>
                  <a:srgbClr val="00B050"/>
                </a:solidFill>
                <a:latin typeface="Aptos" panose="020B0004020202020204" pitchFamily="34" charset="0"/>
              </a:rPr>
              <a:t>Gap Description </a:t>
            </a:r>
            <a:r>
              <a:rPr lang="en-US" sz="1000" dirty="0">
                <a:solidFill>
                  <a:srgbClr val="00B050"/>
                </a:solidFill>
                <a:latin typeface="Aptos" panose="020B0004020202020204" pitchFamily="34" charset="0"/>
              </a:rPr>
              <a:t>- Please provide a description of specific gaps the project will address and their connection with gaps discussed in the Stakeholder Preparedness Review (SPR).</a:t>
            </a:r>
          </a:p>
          <a:p>
            <a:endParaRPr lang="en-US" sz="1000" dirty="0">
              <a:latin typeface="Aptos" panose="020B0004020202020204" pitchFamily="34" charset="0"/>
            </a:endParaRPr>
          </a:p>
          <a:p>
            <a:r>
              <a:rPr lang="en-US" sz="1000" dirty="0">
                <a:latin typeface="Aptos" panose="020B0004020202020204" pitchFamily="34" charset="0"/>
              </a:rPr>
              <a:t>2. </a:t>
            </a:r>
            <a:r>
              <a:rPr lang="en-US" sz="1000" b="1" dirty="0">
                <a:solidFill>
                  <a:srgbClr val="00B0F0"/>
                </a:solidFill>
                <a:latin typeface="Aptos" panose="020B0004020202020204" pitchFamily="34" charset="0"/>
              </a:rPr>
              <a:t>SPR Reference </a:t>
            </a:r>
            <a:r>
              <a:rPr lang="en-US" sz="1000" dirty="0">
                <a:solidFill>
                  <a:srgbClr val="00B0F0"/>
                </a:solidFill>
                <a:latin typeface="Aptos" panose="020B0004020202020204" pitchFamily="34" charset="0"/>
              </a:rPr>
              <a:t>- Reference the gap as identified in the Regional SPR by providing page number(s).</a:t>
            </a:r>
          </a:p>
          <a:p>
            <a:endParaRPr lang="en-US" sz="1000" dirty="0">
              <a:solidFill>
                <a:srgbClr val="00B0F0"/>
              </a:solidFill>
              <a:latin typeface="Aptos" panose="020B0004020202020204" pitchFamily="34" charset="0"/>
            </a:endParaRPr>
          </a:p>
          <a:p>
            <a:endParaRPr lang="en-US" sz="1000" dirty="0">
              <a:latin typeface="Aptos" panose="020B0004020202020204" pitchFamily="34" charset="0"/>
            </a:endParaRPr>
          </a:p>
          <a:p>
            <a:pPr algn="ctr"/>
            <a:r>
              <a:rPr lang="en-US" sz="1000" b="1" dirty="0">
                <a:latin typeface="Aptos" panose="020B0004020202020204" pitchFamily="34" charset="0"/>
              </a:rPr>
              <a:t>Please be clear and concise. The recommended length of this response is 3-4 Sentences/100 words or less. Additional information will be asked throughout the narrative. </a:t>
            </a:r>
          </a:p>
          <a:p>
            <a:pPr algn="ctr"/>
            <a:endParaRPr lang="en-US" sz="1000" b="1" dirty="0">
              <a:latin typeface="Aptos" panose="020B0004020202020204" pitchFamily="34" charset="0"/>
            </a:endParaRPr>
          </a:p>
          <a:p>
            <a:pPr algn="ctr"/>
            <a:endParaRPr lang="en-US" sz="1000" dirty="0">
              <a:latin typeface="Aptos" panose="020B0004020202020204" pitchFamily="34" charset="0"/>
            </a:endParaRPr>
          </a:p>
          <a:p>
            <a:pPr algn="ctr"/>
            <a:r>
              <a:rPr lang="en-US" sz="1000" dirty="0">
                <a:latin typeface="Aptos" panose="020B0004020202020204" pitchFamily="34" charset="0"/>
              </a:rPr>
              <a:t>FUN FACT: FEMA changed the name of the “State Preparedness Report” to “Stakeholder Preparedness Review”!</a:t>
            </a:r>
          </a:p>
        </p:txBody>
      </p:sp>
      <p:pic>
        <p:nvPicPr>
          <p:cNvPr id="3" name="Picture 2">
            <a:extLst>
              <a:ext uri="{FF2B5EF4-FFF2-40B4-BE49-F238E27FC236}">
                <a16:creationId xmlns:a16="http://schemas.microsoft.com/office/drawing/2014/main" id="{53CA4C00-7A96-5FEB-4DD2-397B0D5B772B}"/>
              </a:ext>
            </a:extLst>
          </p:cNvPr>
          <p:cNvPicPr>
            <a:picLocks noChangeAspect="1"/>
          </p:cNvPicPr>
          <p:nvPr/>
        </p:nvPicPr>
        <p:blipFill rotWithShape="1">
          <a:blip r:embed="rId3"/>
          <a:srcRect l="266" t="10615" r="244" b="23548"/>
          <a:stretch/>
        </p:blipFill>
        <p:spPr>
          <a:xfrm>
            <a:off x="968025" y="495540"/>
            <a:ext cx="10277856" cy="154691"/>
          </a:xfrm>
          <a:prstGeom prst="rect">
            <a:avLst/>
          </a:prstGeom>
        </p:spPr>
      </p:pic>
      <p:sp>
        <p:nvSpPr>
          <p:cNvPr id="5" name="Title 1">
            <a:extLst>
              <a:ext uri="{FF2B5EF4-FFF2-40B4-BE49-F238E27FC236}">
                <a16:creationId xmlns:a16="http://schemas.microsoft.com/office/drawing/2014/main" id="{2E32ABC2-9CBF-888D-789C-7A199946FE21}"/>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Narrative Tab</a:t>
            </a:r>
          </a:p>
        </p:txBody>
      </p:sp>
      <p:graphicFrame>
        <p:nvGraphicFramePr>
          <p:cNvPr id="6" name="Table 5">
            <a:extLst>
              <a:ext uri="{FF2B5EF4-FFF2-40B4-BE49-F238E27FC236}">
                <a16:creationId xmlns:a16="http://schemas.microsoft.com/office/drawing/2014/main" id="{8654B782-CB4F-301B-7DFD-323D7B0D1550}"/>
              </a:ext>
            </a:extLst>
          </p:cNvPr>
          <p:cNvGraphicFramePr>
            <a:graphicFrameLocks noGrp="1"/>
          </p:cNvGraphicFramePr>
          <p:nvPr>
            <p:extLst>
              <p:ext uri="{D42A27DB-BD31-4B8C-83A1-F6EECF244321}">
                <p14:modId xmlns:p14="http://schemas.microsoft.com/office/powerpoint/2010/main" val="1071755883"/>
              </p:ext>
            </p:extLst>
          </p:nvPr>
        </p:nvGraphicFramePr>
        <p:xfrm>
          <a:off x="1114913" y="1890310"/>
          <a:ext cx="5523383" cy="3574664"/>
        </p:xfrm>
        <a:graphic>
          <a:graphicData uri="http://schemas.openxmlformats.org/drawingml/2006/table">
            <a:tbl>
              <a:tblPr firstRow="1" bandRow="1">
                <a:tableStyleId>{F2DE63D5-997A-4646-A377-4702673A728D}</a:tableStyleId>
              </a:tblPr>
              <a:tblGrid>
                <a:gridCol w="5523383">
                  <a:extLst>
                    <a:ext uri="{9D8B030D-6E8A-4147-A177-3AD203B41FA5}">
                      <a16:colId xmlns:a16="http://schemas.microsoft.com/office/drawing/2014/main" val="778927854"/>
                    </a:ext>
                  </a:extLst>
                </a:gridCol>
              </a:tblGrid>
              <a:tr h="363488">
                <a:tc>
                  <a:txBody>
                    <a:bodyPr/>
                    <a:lstStyle/>
                    <a:p>
                      <a:r>
                        <a:rPr lang="en-US" dirty="0">
                          <a:latin typeface="Aptos" panose="020B0004020202020204" pitchFamily="34" charset="0"/>
                        </a:rPr>
                        <a:t>SHSP Regular Example</a:t>
                      </a:r>
                    </a:p>
                  </a:txBody>
                  <a:tcPr/>
                </a:tc>
                <a:extLst>
                  <a:ext uri="{0D108BD9-81ED-4DB2-BD59-A6C34878D82A}">
                    <a16:rowId xmlns:a16="http://schemas.microsoft.com/office/drawing/2014/main" val="3462729032"/>
                  </a:ext>
                </a:extLst>
              </a:tr>
              <a:tr h="549085">
                <a:tc>
                  <a:txBody>
                    <a:bodyPr/>
                    <a:lstStyle/>
                    <a:p>
                      <a:r>
                        <a:rPr lang="en-US" sz="1000" b="1" i="0" dirty="0">
                          <a:solidFill>
                            <a:srgbClr val="000000"/>
                          </a:solidFill>
                          <a:effectLst/>
                          <a:latin typeface="Aptos" panose="020B0004020202020204" pitchFamily="34" charset="0"/>
                        </a:rPr>
                        <a:t>Capability Gaps</a:t>
                      </a:r>
                      <a:br>
                        <a:rPr lang="en-US" sz="1000" dirty="0">
                          <a:latin typeface="Aptos" panose="020B0004020202020204" pitchFamily="34" charset="0"/>
                        </a:rPr>
                      </a:br>
                      <a:r>
                        <a:rPr lang="en-US" sz="1000" b="0" i="0" dirty="0">
                          <a:solidFill>
                            <a:srgbClr val="000000"/>
                          </a:solidFill>
                          <a:effectLst/>
                          <a:latin typeface="Aptos" panose="020B0004020202020204" pitchFamily="34" charset="0"/>
                        </a:rPr>
                        <a:t>Describe the capability gaps which will be addressed by the project. For federal Homeland Security Grants, include specific page references to the regional or statewide State Preparedness Report (SPR).</a:t>
                      </a:r>
                      <a:endParaRPr lang="en-US" sz="1000" dirty="0">
                        <a:latin typeface="Aptos" panose="020B0004020202020204" pitchFamily="34" charset="0"/>
                      </a:endParaRPr>
                    </a:p>
                  </a:txBody>
                  <a:tcPr>
                    <a:solidFill>
                      <a:schemeClr val="bg1"/>
                    </a:solidFill>
                  </a:tcPr>
                </a:tc>
                <a:extLst>
                  <a:ext uri="{0D108BD9-81ED-4DB2-BD59-A6C34878D82A}">
                    <a16:rowId xmlns:a16="http://schemas.microsoft.com/office/drawing/2014/main" val="3149019832"/>
                  </a:ext>
                </a:extLst>
              </a:tr>
              <a:tr h="696444">
                <a:tc>
                  <a:txBody>
                    <a:bodyPr/>
                    <a:lstStyle/>
                    <a:p>
                      <a:r>
                        <a:rPr lang="en-US" sz="1000" dirty="0">
                          <a:solidFill>
                            <a:srgbClr val="00B050"/>
                          </a:solidFill>
                          <a:latin typeface="Aptos" panose="020B0004020202020204" pitchFamily="34" charset="0"/>
                        </a:rPr>
                        <a:t>MPD currently has 45 Officers, 10 reservists and 12 vehicles. The Department only has 25 portable radios and 8 vehicles with mobile radios. This application is requesting 30 portable radios and 4 Mobile radios which will bolster the terrorism response mission area </a:t>
                      </a:r>
                      <a:r>
                        <a:rPr lang="en-US" sz="1000" dirty="0">
                          <a:solidFill>
                            <a:srgbClr val="00B0F0"/>
                          </a:solidFill>
                          <a:latin typeface="Aptos" panose="020B0004020202020204" pitchFamily="34" charset="0"/>
                        </a:rPr>
                        <a:t>by addressing regional gaps in the Operational Communications Core Capability identified in the Lone Star Council of Governments SPR listed on page 8</a:t>
                      </a:r>
                      <a:r>
                        <a:rPr lang="en-US" sz="1000" dirty="0">
                          <a:solidFill>
                            <a:srgbClr val="00B050"/>
                          </a:solidFill>
                          <a:latin typeface="Aptos" panose="020B0004020202020204" pitchFamily="34" charset="0"/>
                        </a:rPr>
                        <a:t>.</a:t>
                      </a:r>
                      <a:endParaRPr lang="en-US" sz="1000" dirty="0">
                        <a:solidFill>
                          <a:srgbClr val="00B0F0"/>
                        </a:solidFill>
                        <a:latin typeface="Aptos" panose="020B0004020202020204" pitchFamily="34" charset="0"/>
                      </a:endParaRPr>
                    </a:p>
                  </a:txBody>
                  <a:tcPr>
                    <a:solidFill>
                      <a:schemeClr val="bg1"/>
                    </a:solidFill>
                  </a:tcPr>
                </a:tc>
                <a:extLst>
                  <a:ext uri="{0D108BD9-81ED-4DB2-BD59-A6C34878D82A}">
                    <a16:rowId xmlns:a16="http://schemas.microsoft.com/office/drawing/2014/main" val="376488412"/>
                  </a:ext>
                </a:extLst>
              </a:tr>
              <a:tr h="363488">
                <a:tc>
                  <a:txBody>
                    <a:bodyPr/>
                    <a:lstStyle/>
                    <a:p>
                      <a:pPr marL="0" algn="l" defTabSz="914411" rtl="0" eaLnBrk="1" latinLnBrk="0" hangingPunct="1"/>
                      <a:r>
                        <a:rPr lang="en-US" sz="1801" b="1" kern="1200" dirty="0">
                          <a:solidFill>
                            <a:schemeClr val="bg1"/>
                          </a:solidFill>
                          <a:latin typeface="Aptos" panose="020B0004020202020204" pitchFamily="34" charset="0"/>
                          <a:ea typeface="+mn-ea"/>
                          <a:cs typeface="+mn-cs"/>
                        </a:rPr>
                        <a:t>SHSP LETPA Example</a:t>
                      </a:r>
                    </a:p>
                  </a:txBody>
                  <a:tcPr>
                    <a:solidFill>
                      <a:schemeClr val="bg1">
                        <a:lumMod val="65000"/>
                      </a:schemeClr>
                    </a:solidFill>
                  </a:tcPr>
                </a:tc>
                <a:extLst>
                  <a:ext uri="{0D108BD9-81ED-4DB2-BD59-A6C34878D82A}">
                    <a16:rowId xmlns:a16="http://schemas.microsoft.com/office/drawing/2014/main" val="2432126393"/>
                  </a:ext>
                </a:extLst>
              </a:tr>
              <a:tr h="549085">
                <a:tc>
                  <a:txBody>
                    <a:bodyPr/>
                    <a:lstStyle/>
                    <a:p>
                      <a:r>
                        <a:rPr lang="en-US" sz="1000" b="1" i="0" dirty="0">
                          <a:solidFill>
                            <a:srgbClr val="000000"/>
                          </a:solidFill>
                          <a:effectLst/>
                          <a:latin typeface="Aptos" panose="020B0004020202020204" pitchFamily="34" charset="0"/>
                        </a:rPr>
                        <a:t>Capability Gaps</a:t>
                      </a:r>
                      <a:br>
                        <a:rPr lang="en-US" sz="1000" dirty="0">
                          <a:latin typeface="Aptos" panose="020B0004020202020204" pitchFamily="34" charset="0"/>
                        </a:rPr>
                      </a:br>
                      <a:r>
                        <a:rPr lang="en-US" sz="1000" b="0" i="0" dirty="0">
                          <a:solidFill>
                            <a:srgbClr val="000000"/>
                          </a:solidFill>
                          <a:effectLst/>
                          <a:latin typeface="Aptos" panose="020B0004020202020204" pitchFamily="34" charset="0"/>
                        </a:rPr>
                        <a:t>Describe the capability gaps which will be addressed by the project. For federal Homeland Security Grants, include specific page references to the regional or statewide State Preparedness Report (SPR).</a:t>
                      </a:r>
                      <a:endParaRPr lang="en-US" sz="1000" dirty="0">
                        <a:latin typeface="Aptos" panose="020B0004020202020204" pitchFamily="34" charset="0"/>
                      </a:endParaRPr>
                    </a:p>
                  </a:txBody>
                  <a:tcPr>
                    <a:solidFill>
                      <a:schemeClr val="bg1"/>
                    </a:solidFill>
                  </a:tcPr>
                </a:tc>
                <a:extLst>
                  <a:ext uri="{0D108BD9-81ED-4DB2-BD59-A6C34878D82A}">
                    <a16:rowId xmlns:a16="http://schemas.microsoft.com/office/drawing/2014/main" val="2069053017"/>
                  </a:ext>
                </a:extLst>
              </a:tr>
              <a:tr h="587370">
                <a:tc>
                  <a:txBody>
                    <a:bodyPr/>
                    <a:lstStyle/>
                    <a:p>
                      <a:r>
                        <a:rPr lang="en-US" sz="1000" dirty="0">
                          <a:solidFill>
                            <a:srgbClr val="00B050"/>
                          </a:solidFill>
                          <a:latin typeface="Aptos" panose="020B0004020202020204" pitchFamily="34" charset="0"/>
                        </a:rPr>
                        <a:t>In order to effectively address terrorism challenges, the SWAT team will need access to critical equipment and training to counter threats. </a:t>
                      </a:r>
                      <a:r>
                        <a:rPr lang="en-US" sz="1000" dirty="0">
                          <a:solidFill>
                            <a:srgbClr val="00B0F0"/>
                          </a:solidFill>
                          <a:latin typeface="Aptos" panose="020B0004020202020204" pitchFamily="34" charset="0"/>
                        </a:rPr>
                        <a:t>The gaps in law enforcement special response teams' capabilities are identified in the Lone Star Council of Governments SPR (pg. 8).</a:t>
                      </a:r>
                    </a:p>
                  </a:txBody>
                  <a:tcPr>
                    <a:solidFill>
                      <a:schemeClr val="bg1"/>
                    </a:solidFill>
                  </a:tcPr>
                </a:tc>
                <a:extLst>
                  <a:ext uri="{0D108BD9-81ED-4DB2-BD59-A6C34878D82A}">
                    <a16:rowId xmlns:a16="http://schemas.microsoft.com/office/drawing/2014/main" val="1720566898"/>
                  </a:ext>
                </a:extLst>
              </a:tr>
            </a:tbl>
          </a:graphicData>
        </a:graphic>
      </p:graphicFrame>
    </p:spTree>
    <p:extLst>
      <p:ext uri="{BB962C8B-B14F-4D97-AF65-F5344CB8AC3E}">
        <p14:creationId xmlns:p14="http://schemas.microsoft.com/office/powerpoint/2010/main" val="37737914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7" name="TextBox 6">
            <a:extLst>
              <a:ext uri="{FF2B5EF4-FFF2-40B4-BE49-F238E27FC236}">
                <a16:creationId xmlns:a16="http://schemas.microsoft.com/office/drawing/2014/main" id="{71E6FB98-9E59-8CCC-9B3F-F69AE9D36CF0}"/>
              </a:ext>
            </a:extLst>
          </p:cNvPr>
          <p:cNvSpPr txBox="1"/>
          <p:nvPr/>
        </p:nvSpPr>
        <p:spPr>
          <a:xfrm>
            <a:off x="6897493" y="2834499"/>
            <a:ext cx="4089190" cy="1477328"/>
          </a:xfrm>
          <a:prstGeom prst="rect">
            <a:avLst/>
          </a:prstGeom>
          <a:solidFill>
            <a:schemeClr val="bg1"/>
          </a:solidFill>
          <a:ln w="12700">
            <a:solidFill>
              <a:schemeClr val="tx1"/>
            </a:solidFill>
          </a:ln>
        </p:spPr>
        <p:txBody>
          <a:bodyPr wrap="square" rtlCol="0">
            <a:spAutoFit/>
          </a:bodyPr>
          <a:lstStyle/>
          <a:p>
            <a:r>
              <a:rPr lang="en-US" sz="1000" dirty="0">
                <a:latin typeface="Aptos" panose="020B0004020202020204" pitchFamily="34" charset="0"/>
              </a:rPr>
              <a:t>The </a:t>
            </a:r>
            <a:r>
              <a:rPr lang="en-US" sz="1000" b="1" dirty="0">
                <a:latin typeface="Aptos" panose="020B0004020202020204" pitchFamily="34" charset="0"/>
              </a:rPr>
              <a:t>Impact Statement </a:t>
            </a:r>
            <a:r>
              <a:rPr lang="en-US" sz="1000" dirty="0">
                <a:latin typeface="Aptos" panose="020B0004020202020204" pitchFamily="34" charset="0"/>
              </a:rPr>
              <a:t>section</a:t>
            </a:r>
            <a:r>
              <a:rPr lang="en-US" sz="1000" b="1" dirty="0">
                <a:latin typeface="Aptos" panose="020B0004020202020204" pitchFamily="34" charset="0"/>
              </a:rPr>
              <a:t> </a:t>
            </a:r>
            <a:r>
              <a:rPr lang="en-US" sz="1000" dirty="0">
                <a:latin typeface="Aptos" panose="020B0004020202020204" pitchFamily="34" charset="0"/>
              </a:rPr>
              <a:t>must contain the following elements:</a:t>
            </a:r>
          </a:p>
          <a:p>
            <a:endParaRPr lang="en-US" sz="1000" dirty="0">
              <a:latin typeface="Aptos" panose="020B0004020202020204" pitchFamily="34" charset="0"/>
            </a:endParaRPr>
          </a:p>
          <a:p>
            <a:pPr marL="228600" indent="-228600">
              <a:buAutoNum type="arabicPeriod"/>
            </a:pPr>
            <a:r>
              <a:rPr lang="en-US" sz="1000" b="1" dirty="0">
                <a:solidFill>
                  <a:srgbClr val="00B050"/>
                </a:solidFill>
                <a:latin typeface="Aptos" panose="020B0004020202020204" pitchFamily="34" charset="0"/>
              </a:rPr>
              <a:t>Project purpose </a:t>
            </a:r>
            <a:r>
              <a:rPr lang="en-US" sz="1000" dirty="0">
                <a:solidFill>
                  <a:srgbClr val="00B050"/>
                </a:solidFill>
                <a:latin typeface="Aptos" panose="020B0004020202020204" pitchFamily="34" charset="0"/>
              </a:rPr>
              <a:t>- What will the completed project accomplish in relation to terrorism?</a:t>
            </a:r>
          </a:p>
          <a:p>
            <a:endParaRPr lang="en-US" sz="1000" dirty="0">
              <a:solidFill>
                <a:srgbClr val="00B050"/>
              </a:solidFill>
              <a:latin typeface="Aptos" panose="020B0004020202020204" pitchFamily="34" charset="0"/>
            </a:endParaRPr>
          </a:p>
          <a:p>
            <a:endParaRPr lang="en-US" sz="1000" dirty="0">
              <a:latin typeface="Aptos" panose="020B0004020202020204" pitchFamily="34" charset="0"/>
            </a:endParaRPr>
          </a:p>
          <a:p>
            <a:pPr algn="ctr"/>
            <a:r>
              <a:rPr lang="en-US" sz="1000" b="1" dirty="0">
                <a:latin typeface="Aptos" panose="020B0004020202020204" pitchFamily="34" charset="0"/>
              </a:rPr>
              <a:t>Please be clear and concise. The recommended length of this response is 1-3 Sentences/75 words or less. Additional information will be asked throughout the narrative.</a:t>
            </a:r>
          </a:p>
        </p:txBody>
      </p:sp>
      <p:pic>
        <p:nvPicPr>
          <p:cNvPr id="3" name="Picture 2">
            <a:extLst>
              <a:ext uri="{FF2B5EF4-FFF2-40B4-BE49-F238E27FC236}">
                <a16:creationId xmlns:a16="http://schemas.microsoft.com/office/drawing/2014/main" id="{5814833E-840F-053D-FF0E-7DDB377FBFB2}"/>
              </a:ext>
            </a:extLst>
          </p:cNvPr>
          <p:cNvPicPr>
            <a:picLocks noChangeAspect="1"/>
          </p:cNvPicPr>
          <p:nvPr/>
        </p:nvPicPr>
        <p:blipFill rotWithShape="1">
          <a:blip r:embed="rId3"/>
          <a:srcRect l="266" t="10615" r="244" b="23548"/>
          <a:stretch/>
        </p:blipFill>
        <p:spPr>
          <a:xfrm>
            <a:off x="968025" y="495540"/>
            <a:ext cx="10277856" cy="154691"/>
          </a:xfrm>
          <a:prstGeom prst="rect">
            <a:avLst/>
          </a:prstGeom>
        </p:spPr>
      </p:pic>
      <p:sp>
        <p:nvSpPr>
          <p:cNvPr id="5" name="Title 1">
            <a:extLst>
              <a:ext uri="{FF2B5EF4-FFF2-40B4-BE49-F238E27FC236}">
                <a16:creationId xmlns:a16="http://schemas.microsoft.com/office/drawing/2014/main" id="{A554A7E3-15E1-FCB5-EB2F-20D6EC44DBD0}"/>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Narrative Tab</a:t>
            </a:r>
          </a:p>
        </p:txBody>
      </p:sp>
      <p:graphicFrame>
        <p:nvGraphicFramePr>
          <p:cNvPr id="6" name="Table 5">
            <a:extLst>
              <a:ext uri="{FF2B5EF4-FFF2-40B4-BE49-F238E27FC236}">
                <a16:creationId xmlns:a16="http://schemas.microsoft.com/office/drawing/2014/main" id="{B4D29652-4452-71C0-345F-1D120F0460F9}"/>
              </a:ext>
            </a:extLst>
          </p:cNvPr>
          <p:cNvGraphicFramePr>
            <a:graphicFrameLocks noGrp="1"/>
          </p:cNvGraphicFramePr>
          <p:nvPr>
            <p:extLst>
              <p:ext uri="{D42A27DB-BD31-4B8C-83A1-F6EECF244321}">
                <p14:modId xmlns:p14="http://schemas.microsoft.com/office/powerpoint/2010/main" val="3200540368"/>
              </p:ext>
            </p:extLst>
          </p:nvPr>
        </p:nvGraphicFramePr>
        <p:xfrm>
          <a:off x="1114913" y="1880207"/>
          <a:ext cx="5523383" cy="3232024"/>
        </p:xfrm>
        <a:graphic>
          <a:graphicData uri="http://schemas.openxmlformats.org/drawingml/2006/table">
            <a:tbl>
              <a:tblPr firstRow="1" bandRow="1">
                <a:tableStyleId>{F2DE63D5-997A-4646-A377-4702673A728D}</a:tableStyleId>
              </a:tblPr>
              <a:tblGrid>
                <a:gridCol w="5523383">
                  <a:extLst>
                    <a:ext uri="{9D8B030D-6E8A-4147-A177-3AD203B41FA5}">
                      <a16:colId xmlns:a16="http://schemas.microsoft.com/office/drawing/2014/main" val="778927854"/>
                    </a:ext>
                  </a:extLst>
                </a:gridCol>
              </a:tblGrid>
              <a:tr h="308992">
                <a:tc>
                  <a:txBody>
                    <a:bodyPr/>
                    <a:lstStyle/>
                    <a:p>
                      <a:r>
                        <a:rPr lang="en-US" dirty="0">
                          <a:latin typeface="Aptos" panose="020B0004020202020204" pitchFamily="34" charset="0"/>
                        </a:rPr>
                        <a:t>SHSP Regular Example</a:t>
                      </a:r>
                    </a:p>
                  </a:txBody>
                  <a:tcPr/>
                </a:tc>
                <a:extLst>
                  <a:ext uri="{0D108BD9-81ED-4DB2-BD59-A6C34878D82A}">
                    <a16:rowId xmlns:a16="http://schemas.microsoft.com/office/drawing/2014/main" val="3462729032"/>
                  </a:ext>
                </a:extLst>
              </a:tr>
              <a:tr h="5490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Impact Statement</a:t>
                      </a:r>
                      <a:b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Describe the project objectives and how this project will maintain capabilities or reduce capability gaps.</a:t>
                      </a: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3149019832"/>
                  </a:ext>
                </a:extLst>
              </a:tr>
              <a:tr h="696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50"/>
                          </a:solidFill>
                          <a:effectLst/>
                          <a:uLnTx/>
                          <a:uFillTx/>
                          <a:latin typeface="Aptos" panose="020B0004020202020204" pitchFamily="34" charset="0"/>
                          <a:ea typeface="+mn-ea"/>
                          <a:cs typeface="+mn-cs"/>
                        </a:rPr>
                        <a:t>Upon completion of this project, the MPD will significantly improve its communication and coordination for large-scale operations, including those involving terrorism. This boost in capabilities will strengthen law enforcement’s ability to prevent and respond to threats, safeguarding the city and potentially aiding the region if outside assistance is needed.</a:t>
                      </a:r>
                      <a:endParaRPr kumimoji="0" lang="en-US" sz="1000" b="0" i="0" u="none" strike="noStrike" kern="1200" cap="none" spc="0" normalizeH="0" baseline="0" noProof="0" dirty="0">
                        <a:ln>
                          <a:noFill/>
                        </a:ln>
                        <a:solidFill>
                          <a:srgbClr val="00B0F0"/>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376488412"/>
                  </a:ext>
                </a:extLst>
              </a:tr>
              <a:tr h="363488">
                <a:tc>
                  <a:txBody>
                    <a:bodyPr/>
                    <a:lstStyle/>
                    <a:p>
                      <a:pPr marL="0" algn="l" defTabSz="914411" rtl="0" eaLnBrk="1" latinLnBrk="0" hangingPunct="1"/>
                      <a:r>
                        <a:rPr lang="en-US" sz="1801" b="1" kern="1200" dirty="0">
                          <a:solidFill>
                            <a:schemeClr val="bg1"/>
                          </a:solidFill>
                          <a:latin typeface="Aptos" panose="020B0004020202020204" pitchFamily="34" charset="0"/>
                          <a:ea typeface="+mn-ea"/>
                          <a:cs typeface="+mn-cs"/>
                        </a:rPr>
                        <a:t>SHSP LETPA Example</a:t>
                      </a:r>
                    </a:p>
                  </a:txBody>
                  <a:tcPr>
                    <a:solidFill>
                      <a:schemeClr val="bg1">
                        <a:lumMod val="65000"/>
                      </a:schemeClr>
                    </a:solidFill>
                  </a:tcPr>
                </a:tc>
                <a:extLst>
                  <a:ext uri="{0D108BD9-81ED-4DB2-BD59-A6C34878D82A}">
                    <a16:rowId xmlns:a16="http://schemas.microsoft.com/office/drawing/2014/main" val="2432126393"/>
                  </a:ext>
                </a:extLst>
              </a:tr>
              <a:tr h="5490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Impact Statement</a:t>
                      </a:r>
                      <a:b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Describe the project objectives and how this project will maintain capabilities or reduce capability gaps.</a:t>
                      </a: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2069053017"/>
                  </a:ext>
                </a:extLst>
              </a:tr>
              <a:tr h="587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50"/>
                          </a:solidFill>
                          <a:effectLst/>
                          <a:uLnTx/>
                          <a:uFillTx/>
                          <a:latin typeface="Aptos" panose="020B0004020202020204" pitchFamily="34" charset="0"/>
                          <a:ea typeface="+mn-ea"/>
                          <a:cs typeface="+mn-cs"/>
                        </a:rPr>
                        <a:t>Once implemented, this project will strengthen essential law enforcement capabilities, significantly improving safety for Texas County residents. This boost in capabilities will strengthen law enforcement’s ability to prevent and respond to threats, safeguarding the County and potentially aiding the region if outside assistance is needed.</a:t>
                      </a:r>
                      <a:endParaRPr kumimoji="0" lang="en-US" sz="1000" b="0" i="0" u="none" strike="noStrike" kern="1200" cap="none" spc="0" normalizeH="0" baseline="0" noProof="0" dirty="0">
                        <a:ln>
                          <a:noFill/>
                        </a:ln>
                        <a:solidFill>
                          <a:srgbClr val="00B0F0"/>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1720566898"/>
                  </a:ext>
                </a:extLst>
              </a:tr>
            </a:tbl>
          </a:graphicData>
        </a:graphic>
      </p:graphicFrame>
    </p:spTree>
    <p:extLst>
      <p:ext uri="{BB962C8B-B14F-4D97-AF65-F5344CB8AC3E}">
        <p14:creationId xmlns:p14="http://schemas.microsoft.com/office/powerpoint/2010/main" val="26068913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7" name="TextBox 6">
            <a:extLst>
              <a:ext uri="{FF2B5EF4-FFF2-40B4-BE49-F238E27FC236}">
                <a16:creationId xmlns:a16="http://schemas.microsoft.com/office/drawing/2014/main" id="{71E6FB98-9E59-8CCC-9B3F-F69AE9D36CF0}"/>
              </a:ext>
            </a:extLst>
          </p:cNvPr>
          <p:cNvSpPr txBox="1"/>
          <p:nvPr/>
        </p:nvSpPr>
        <p:spPr>
          <a:xfrm>
            <a:off x="6897493" y="1939001"/>
            <a:ext cx="4089190" cy="3477875"/>
          </a:xfrm>
          <a:prstGeom prst="rect">
            <a:avLst/>
          </a:prstGeom>
          <a:solidFill>
            <a:schemeClr val="bg1"/>
          </a:solidFill>
          <a:ln w="12700">
            <a:solidFill>
              <a:schemeClr val="tx1"/>
            </a:solidFill>
          </a:ln>
        </p:spPr>
        <p:txBody>
          <a:bodyPr wrap="square" rtlCol="0">
            <a:spAutoFit/>
          </a:bodyPr>
          <a:lstStyle/>
          <a:p>
            <a:r>
              <a:rPr lang="en-US" sz="1000" dirty="0">
                <a:latin typeface="Aptos" panose="020B0004020202020204" pitchFamily="34" charset="0"/>
              </a:rPr>
              <a:t>The </a:t>
            </a:r>
            <a:r>
              <a:rPr lang="en-US" sz="1000" b="1" dirty="0">
                <a:latin typeface="Aptos" panose="020B0004020202020204" pitchFamily="34" charset="0"/>
              </a:rPr>
              <a:t>Homeland Security Priority Action</a:t>
            </a:r>
            <a:r>
              <a:rPr lang="en-US" sz="1000" dirty="0">
                <a:latin typeface="Aptos" panose="020B0004020202020204" pitchFamily="34" charset="0"/>
              </a:rPr>
              <a:t> section must contain the following elements:</a:t>
            </a:r>
          </a:p>
          <a:p>
            <a:endParaRPr lang="en-US" sz="1000" dirty="0">
              <a:latin typeface="Aptos" panose="020B0004020202020204" pitchFamily="34" charset="0"/>
            </a:endParaRPr>
          </a:p>
          <a:p>
            <a:r>
              <a:rPr lang="en-US" sz="1000" dirty="0">
                <a:latin typeface="Aptos" panose="020B0004020202020204" pitchFamily="34" charset="0"/>
              </a:rPr>
              <a:t>1. </a:t>
            </a:r>
            <a:r>
              <a:rPr lang="en-US" sz="1000" b="1" dirty="0">
                <a:solidFill>
                  <a:srgbClr val="00B050"/>
                </a:solidFill>
                <a:latin typeface="Aptos" panose="020B0004020202020204" pitchFamily="34" charset="0"/>
              </a:rPr>
              <a:t>Homeland Security Priority Action </a:t>
            </a:r>
            <a:r>
              <a:rPr lang="en-US" sz="1000" dirty="0">
                <a:solidFill>
                  <a:srgbClr val="00B050"/>
                </a:solidFill>
                <a:latin typeface="Aptos" panose="020B0004020202020204" pitchFamily="34" charset="0"/>
              </a:rPr>
              <a:t>- Must include the Texas Homeland Security Strategic Plan priority that most accurately ties to the project. Please use the following format:</a:t>
            </a:r>
          </a:p>
          <a:p>
            <a:endParaRPr lang="en-US" sz="1000" dirty="0">
              <a:latin typeface="Aptos" panose="020B0004020202020204" pitchFamily="34" charset="0"/>
            </a:endParaRPr>
          </a:p>
          <a:p>
            <a:pPr marL="231775" lvl="1"/>
            <a:r>
              <a:rPr lang="en-US" sz="1000" dirty="0">
                <a:solidFill>
                  <a:srgbClr val="00B050"/>
                </a:solidFill>
                <a:latin typeface="Aptos" panose="020B0004020202020204" pitchFamily="34" charset="0"/>
              </a:rPr>
              <a:t>"1.2.3 Expand and enhance the network of human sources that can provide detailed and relevant information on known or suspected terrorist and criminal enterprises."</a:t>
            </a:r>
          </a:p>
          <a:p>
            <a:endParaRPr lang="en-US" sz="1000" dirty="0">
              <a:latin typeface="Aptos" panose="020B0004020202020204" pitchFamily="34" charset="0"/>
            </a:endParaRPr>
          </a:p>
          <a:p>
            <a:pPr algn="ctr"/>
            <a:r>
              <a:rPr lang="en-US" sz="1000" dirty="0">
                <a:latin typeface="Aptos" panose="020B0004020202020204" pitchFamily="34" charset="0"/>
              </a:rPr>
              <a:t>The Homeland Security Priority Actions are found in the </a:t>
            </a:r>
            <a:r>
              <a:rPr lang="en-US" sz="1000" dirty="0">
                <a:latin typeface="Aptos" panose="020B0004020202020204" pitchFamily="34" charset="0"/>
                <a:hlinkClick r:id="rId3"/>
              </a:rPr>
              <a:t>Texas Homeland Security Strategic Plan 2021-2025</a:t>
            </a:r>
            <a:r>
              <a:rPr lang="en-US" sz="1000" dirty="0">
                <a:latin typeface="Aptos" panose="020B0004020202020204" pitchFamily="34" charset="0"/>
              </a:rPr>
              <a:t>.</a:t>
            </a:r>
          </a:p>
          <a:p>
            <a:endParaRPr lang="en-US" sz="1000" dirty="0">
              <a:latin typeface="Aptos" panose="020B0004020202020204" pitchFamily="34" charset="0"/>
            </a:endParaRPr>
          </a:p>
          <a:p>
            <a:pPr algn="ctr"/>
            <a:r>
              <a:rPr lang="en-US" sz="1000" dirty="0">
                <a:latin typeface="Aptos" panose="020B0004020202020204" pitchFamily="34" charset="0"/>
              </a:rPr>
              <a:t>Applicants/Grantees shall select only </a:t>
            </a:r>
            <a:r>
              <a:rPr lang="en-US" sz="1000" b="1" u="sng" dirty="0">
                <a:latin typeface="Aptos" panose="020B0004020202020204" pitchFamily="34" charset="0"/>
              </a:rPr>
              <a:t>ONE</a:t>
            </a:r>
            <a:r>
              <a:rPr lang="en-US" sz="1000" dirty="0">
                <a:latin typeface="Aptos" panose="020B0004020202020204" pitchFamily="34" charset="0"/>
              </a:rPr>
              <a:t> action that most accurately ties to the project. Applicants should follow the specific format example provided within the instructional text on the narrative page.</a:t>
            </a:r>
          </a:p>
          <a:p>
            <a:endParaRPr lang="en-US" sz="1000" dirty="0">
              <a:latin typeface="Aptos" panose="020B0004020202020204" pitchFamily="34" charset="0"/>
            </a:endParaRPr>
          </a:p>
          <a:p>
            <a:endParaRPr lang="en-US" sz="1000" dirty="0">
              <a:latin typeface="Aptos" panose="020B0004020202020204" pitchFamily="34" charset="0"/>
            </a:endParaRPr>
          </a:p>
          <a:p>
            <a:pPr algn="ctr"/>
            <a:r>
              <a:rPr lang="en-US" sz="1000" b="1" dirty="0">
                <a:latin typeface="Aptos" panose="020B0004020202020204" pitchFamily="34" charset="0"/>
              </a:rPr>
              <a:t>Please be clear and concise. The recommended length of this response is 1 Sentence /25 words or less. Additional information will be asked throughout the narrative. </a:t>
            </a:r>
          </a:p>
        </p:txBody>
      </p:sp>
      <p:pic>
        <p:nvPicPr>
          <p:cNvPr id="3" name="Picture 2">
            <a:extLst>
              <a:ext uri="{FF2B5EF4-FFF2-40B4-BE49-F238E27FC236}">
                <a16:creationId xmlns:a16="http://schemas.microsoft.com/office/drawing/2014/main" id="{D241357F-87EE-749E-78FA-D862A27B50EB}"/>
              </a:ext>
            </a:extLst>
          </p:cNvPr>
          <p:cNvPicPr>
            <a:picLocks noChangeAspect="1"/>
          </p:cNvPicPr>
          <p:nvPr/>
        </p:nvPicPr>
        <p:blipFill rotWithShape="1">
          <a:blip r:embed="rId4"/>
          <a:srcRect l="266" t="10615" r="244" b="23548"/>
          <a:stretch/>
        </p:blipFill>
        <p:spPr>
          <a:xfrm>
            <a:off x="968025" y="495540"/>
            <a:ext cx="10277856" cy="154691"/>
          </a:xfrm>
          <a:prstGeom prst="rect">
            <a:avLst/>
          </a:prstGeom>
        </p:spPr>
      </p:pic>
      <p:sp>
        <p:nvSpPr>
          <p:cNvPr id="5" name="Title 1">
            <a:extLst>
              <a:ext uri="{FF2B5EF4-FFF2-40B4-BE49-F238E27FC236}">
                <a16:creationId xmlns:a16="http://schemas.microsoft.com/office/drawing/2014/main" id="{C108668C-ACE4-50F7-41E9-E704821F3336}"/>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Narrative Tab</a:t>
            </a:r>
          </a:p>
        </p:txBody>
      </p:sp>
      <p:graphicFrame>
        <p:nvGraphicFramePr>
          <p:cNvPr id="6" name="Table 5">
            <a:extLst>
              <a:ext uri="{FF2B5EF4-FFF2-40B4-BE49-F238E27FC236}">
                <a16:creationId xmlns:a16="http://schemas.microsoft.com/office/drawing/2014/main" id="{219F6E9F-443B-599E-CA29-DE7FBD90543C}"/>
              </a:ext>
            </a:extLst>
          </p:cNvPr>
          <p:cNvGraphicFramePr>
            <a:graphicFrameLocks noGrp="1"/>
          </p:cNvGraphicFramePr>
          <p:nvPr>
            <p:extLst>
              <p:ext uri="{D42A27DB-BD31-4B8C-83A1-F6EECF244321}">
                <p14:modId xmlns:p14="http://schemas.microsoft.com/office/powerpoint/2010/main" val="4271213004"/>
              </p:ext>
            </p:extLst>
          </p:nvPr>
        </p:nvGraphicFramePr>
        <p:xfrm>
          <a:off x="1114913" y="1890310"/>
          <a:ext cx="5523383" cy="3575258"/>
        </p:xfrm>
        <a:graphic>
          <a:graphicData uri="http://schemas.openxmlformats.org/drawingml/2006/table">
            <a:tbl>
              <a:tblPr firstRow="1" bandRow="1">
                <a:tableStyleId>{F2DE63D5-997A-4646-A377-4702673A728D}</a:tableStyleId>
              </a:tblPr>
              <a:tblGrid>
                <a:gridCol w="5523383">
                  <a:extLst>
                    <a:ext uri="{9D8B030D-6E8A-4147-A177-3AD203B41FA5}">
                      <a16:colId xmlns:a16="http://schemas.microsoft.com/office/drawing/2014/main" val="778927854"/>
                    </a:ext>
                  </a:extLst>
                </a:gridCol>
              </a:tblGrid>
              <a:tr h="362936">
                <a:tc>
                  <a:txBody>
                    <a:bodyPr/>
                    <a:lstStyle/>
                    <a:p>
                      <a:r>
                        <a:rPr lang="en-US" dirty="0">
                          <a:latin typeface="Aptos" panose="020B0004020202020204" pitchFamily="34" charset="0"/>
                        </a:rPr>
                        <a:t>SHSP Regular Example</a:t>
                      </a:r>
                    </a:p>
                  </a:txBody>
                  <a:tcPr/>
                </a:tc>
                <a:extLst>
                  <a:ext uri="{0D108BD9-81ED-4DB2-BD59-A6C34878D82A}">
                    <a16:rowId xmlns:a16="http://schemas.microsoft.com/office/drawing/2014/main" val="3462729032"/>
                  </a:ext>
                </a:extLst>
              </a:tr>
              <a:tr h="10145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Homeland Security Priority Action</a:t>
                      </a:r>
                      <a:b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Identify the Texas Homeland Security Priority Action most closely aligned with this project. Each Priority Action is linked with an </a:t>
                      </a:r>
                      <a:r>
                        <a:rPr kumimoji="0" lang="en-US" sz="1000" b="0" i="1" u="none" strike="noStrike" kern="1200" cap="none" spc="0" normalizeH="0" baseline="0" noProof="0" dirty="0">
                          <a:ln>
                            <a:noFill/>
                          </a:ln>
                          <a:solidFill>
                            <a:srgbClr val="000000"/>
                          </a:solidFill>
                          <a:effectLst/>
                          <a:uLnTx/>
                          <a:uFillTx/>
                          <a:latin typeface="Aptos" panose="020B0004020202020204" pitchFamily="34" charset="0"/>
                          <a:ea typeface="+mn-ea"/>
                          <a:cs typeface="+mn-cs"/>
                        </a:rPr>
                        <a:t>Objective from the Texas Homeland Security Strategic Plan (HSSP)</a:t>
                      </a: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List the Priority Action by number and text (e.g. </a:t>
                      </a:r>
                      <a:r>
                        <a:rPr kumimoji="0" lang="en-US" sz="1000" b="0" i="1" u="none" strike="noStrike" kern="1200" cap="none" spc="0" normalizeH="0" baseline="0" noProof="0" dirty="0">
                          <a:ln>
                            <a:noFill/>
                          </a:ln>
                          <a:solidFill>
                            <a:srgbClr val="000000"/>
                          </a:solidFill>
                          <a:effectLst/>
                          <a:uLnTx/>
                          <a:uFillTx/>
                          <a:latin typeface="Aptos" panose="020B0004020202020204" pitchFamily="34" charset="0"/>
                          <a:ea typeface="+mn-ea"/>
                          <a:cs typeface="+mn-cs"/>
                        </a:rPr>
                        <a:t>1.2.3 Expand and enhance the network of human sources that can provide detailed and relevant information on known or suspected terrorist and criminal enterprises</a:t>
                      </a: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a:t>
                      </a: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3149019832"/>
                  </a:ext>
                </a:extLst>
              </a:tr>
              <a:tr h="4181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50"/>
                          </a:solidFill>
                          <a:effectLst/>
                          <a:uLnTx/>
                          <a:uFillTx/>
                          <a:latin typeface="Aptos" panose="020B0004020202020204" pitchFamily="34" charset="0"/>
                          <a:ea typeface="+mn-ea"/>
                          <a:cs typeface="+mn-cs"/>
                        </a:rPr>
                        <a:t>4.3.2 Ensure radio systems, equipment, owners, and users are in compliance with the Statewide Communications Interoperability Plan and the Regional Interoperable Communications Plans.</a:t>
                      </a:r>
                      <a:endParaRPr kumimoji="0" lang="en-US" sz="1000" b="0" i="0" u="none" strike="noStrike" kern="1200" cap="none" spc="0" normalizeH="0" baseline="0" noProof="0" dirty="0">
                        <a:ln>
                          <a:noFill/>
                        </a:ln>
                        <a:solidFill>
                          <a:srgbClr val="00B0F0"/>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376488412"/>
                  </a:ext>
                </a:extLst>
              </a:tr>
              <a:tr h="362936">
                <a:tc>
                  <a:txBody>
                    <a:bodyPr/>
                    <a:lstStyle/>
                    <a:p>
                      <a:pPr marL="0" algn="l" defTabSz="914411" rtl="0" eaLnBrk="1" latinLnBrk="0" hangingPunct="1"/>
                      <a:r>
                        <a:rPr lang="en-US" sz="1801" b="1" kern="1200" dirty="0">
                          <a:solidFill>
                            <a:schemeClr val="bg1"/>
                          </a:solidFill>
                          <a:latin typeface="Aptos" panose="020B0004020202020204" pitchFamily="34" charset="0"/>
                          <a:ea typeface="+mn-ea"/>
                          <a:cs typeface="+mn-cs"/>
                        </a:rPr>
                        <a:t>SHSP LETPA Example</a:t>
                      </a:r>
                    </a:p>
                  </a:txBody>
                  <a:tcPr>
                    <a:solidFill>
                      <a:schemeClr val="bg1">
                        <a:lumMod val="65000"/>
                      </a:schemeClr>
                    </a:solidFill>
                  </a:tcPr>
                </a:tc>
                <a:extLst>
                  <a:ext uri="{0D108BD9-81ED-4DB2-BD59-A6C34878D82A}">
                    <a16:rowId xmlns:a16="http://schemas.microsoft.com/office/drawing/2014/main" val="2432126393"/>
                  </a:ext>
                </a:extLst>
              </a:tr>
              <a:tr h="10145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Homeland Security Priority Action</a:t>
                      </a:r>
                      <a:b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Identify the Texas Homeland Security Priority Action most closely aligned with this project. Each Priority Action is linked with an </a:t>
                      </a:r>
                      <a:r>
                        <a:rPr kumimoji="0" lang="en-US" sz="1000" b="0" i="1" u="none" strike="noStrike" kern="1200" cap="none" spc="0" normalizeH="0" baseline="0" noProof="0" dirty="0">
                          <a:ln>
                            <a:noFill/>
                          </a:ln>
                          <a:solidFill>
                            <a:srgbClr val="000000"/>
                          </a:solidFill>
                          <a:effectLst/>
                          <a:uLnTx/>
                          <a:uFillTx/>
                          <a:latin typeface="Aptos" panose="020B0004020202020204" pitchFamily="34" charset="0"/>
                          <a:ea typeface="+mn-ea"/>
                          <a:cs typeface="+mn-cs"/>
                        </a:rPr>
                        <a:t>Objective from the Texas Homeland Security Strategic Plan (HSSP)</a:t>
                      </a: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List the Priority Action by number and text (e.g. </a:t>
                      </a:r>
                      <a:r>
                        <a:rPr kumimoji="0" lang="en-US" sz="1000" b="0" i="1" u="none" strike="noStrike" kern="1200" cap="none" spc="0" normalizeH="0" baseline="0" noProof="0" dirty="0">
                          <a:ln>
                            <a:noFill/>
                          </a:ln>
                          <a:solidFill>
                            <a:srgbClr val="000000"/>
                          </a:solidFill>
                          <a:effectLst/>
                          <a:uLnTx/>
                          <a:uFillTx/>
                          <a:latin typeface="Aptos" panose="020B0004020202020204" pitchFamily="34" charset="0"/>
                          <a:ea typeface="+mn-ea"/>
                          <a:cs typeface="+mn-cs"/>
                        </a:rPr>
                        <a:t>1.2.3 Expand and enhance the network of human sources that can provide detailed and relevant information on known or suspected terrorist and criminal enterprises</a:t>
                      </a: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a:t>
                      </a: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2069053017"/>
                  </a:ext>
                </a:extLst>
              </a:tr>
              <a:tr h="3930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50"/>
                          </a:solidFill>
                          <a:effectLst/>
                          <a:uLnTx/>
                          <a:uFillTx/>
                          <a:latin typeface="Aptos" panose="020B0004020202020204" pitchFamily="34" charset="0"/>
                          <a:ea typeface="+mn-ea"/>
                          <a:cs typeface="+mn-cs"/>
                        </a:rPr>
                        <a:t>4.2.4 Make investments in personnel, training, and equipment to build new response team capabilities where possible, based on assessments of needs.</a:t>
                      </a:r>
                      <a:endParaRPr kumimoji="0" lang="en-US" sz="1000" b="0" i="0" u="none" strike="noStrike" kern="1200" cap="none" spc="0" normalizeH="0" baseline="0" noProof="0" dirty="0">
                        <a:ln>
                          <a:noFill/>
                        </a:ln>
                        <a:solidFill>
                          <a:srgbClr val="00B0F0"/>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1720566898"/>
                  </a:ext>
                </a:extLst>
              </a:tr>
            </a:tbl>
          </a:graphicData>
        </a:graphic>
      </p:graphicFrame>
    </p:spTree>
    <p:extLst>
      <p:ext uri="{BB962C8B-B14F-4D97-AF65-F5344CB8AC3E}">
        <p14:creationId xmlns:p14="http://schemas.microsoft.com/office/powerpoint/2010/main" val="33074128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7" name="TextBox 6">
            <a:extLst>
              <a:ext uri="{FF2B5EF4-FFF2-40B4-BE49-F238E27FC236}">
                <a16:creationId xmlns:a16="http://schemas.microsoft.com/office/drawing/2014/main" id="{71E6FB98-9E59-8CCC-9B3F-F69AE9D36CF0}"/>
              </a:ext>
            </a:extLst>
          </p:cNvPr>
          <p:cNvSpPr txBox="1"/>
          <p:nvPr/>
        </p:nvSpPr>
        <p:spPr>
          <a:xfrm>
            <a:off x="6926111" y="2198726"/>
            <a:ext cx="4089190" cy="2708434"/>
          </a:xfrm>
          <a:prstGeom prst="rect">
            <a:avLst/>
          </a:prstGeom>
          <a:solidFill>
            <a:schemeClr val="bg1"/>
          </a:solidFill>
          <a:ln w="12700">
            <a:solidFill>
              <a:schemeClr val="tx1"/>
            </a:solidFill>
          </a:ln>
        </p:spPr>
        <p:txBody>
          <a:bodyPr wrap="square" rtlCol="0">
            <a:spAutoFit/>
          </a:bodyPr>
          <a:lstStyle/>
          <a:p>
            <a:r>
              <a:rPr lang="en-US" sz="1000" dirty="0">
                <a:latin typeface="Aptos" panose="020B0004020202020204" pitchFamily="34" charset="0"/>
              </a:rPr>
              <a:t>The </a:t>
            </a:r>
            <a:r>
              <a:rPr lang="en-US" sz="1000" b="1" dirty="0">
                <a:latin typeface="Aptos" panose="020B0004020202020204" pitchFamily="34" charset="0"/>
              </a:rPr>
              <a:t>Target Group </a:t>
            </a:r>
            <a:r>
              <a:rPr lang="en-US" sz="1000" dirty="0">
                <a:latin typeface="Aptos" panose="020B0004020202020204" pitchFamily="34" charset="0"/>
              </a:rPr>
              <a:t>section must contain the following elements:</a:t>
            </a:r>
          </a:p>
          <a:p>
            <a:endParaRPr lang="en-US" sz="1000" dirty="0">
              <a:latin typeface="Aptos" panose="020B0004020202020204" pitchFamily="34" charset="0"/>
            </a:endParaRPr>
          </a:p>
          <a:p>
            <a:r>
              <a:rPr lang="en-US" sz="1000" dirty="0">
                <a:latin typeface="Aptos" panose="020B0004020202020204" pitchFamily="34" charset="0"/>
              </a:rPr>
              <a:t>1. </a:t>
            </a:r>
            <a:r>
              <a:rPr lang="en-US" sz="1000" b="1" dirty="0">
                <a:solidFill>
                  <a:srgbClr val="00B050"/>
                </a:solidFill>
                <a:latin typeface="Aptos" panose="020B0004020202020204" pitchFamily="34" charset="0"/>
              </a:rPr>
              <a:t>Target Group </a:t>
            </a:r>
            <a:r>
              <a:rPr lang="en-US" sz="1000" dirty="0">
                <a:solidFill>
                  <a:srgbClr val="00B050"/>
                </a:solidFill>
                <a:latin typeface="Aptos" panose="020B0004020202020204" pitchFamily="34" charset="0"/>
              </a:rPr>
              <a:t>- The intent is to identify the actual group that will be receiving equipment, training, or salaries funded by the project. For example, if a grant is purchasing equipment for a specialized team, the specialized team is the target group. </a:t>
            </a:r>
          </a:p>
          <a:p>
            <a:endParaRPr lang="en-US" sz="1000" dirty="0">
              <a:latin typeface="Aptos" panose="020B0004020202020204" pitchFamily="34" charset="0"/>
            </a:endParaRPr>
          </a:p>
          <a:p>
            <a:r>
              <a:rPr lang="en-US" sz="1000" dirty="0">
                <a:latin typeface="Aptos" panose="020B0004020202020204" pitchFamily="34" charset="0"/>
              </a:rPr>
              <a:t>2. </a:t>
            </a:r>
            <a:r>
              <a:rPr lang="en-US" sz="1000" b="1" dirty="0">
                <a:solidFill>
                  <a:srgbClr val="00B0F0"/>
                </a:solidFill>
                <a:latin typeface="Aptos" panose="020B0004020202020204" pitchFamily="34" charset="0"/>
              </a:rPr>
              <a:t>Population </a:t>
            </a:r>
            <a:r>
              <a:rPr lang="en-US" sz="1000" dirty="0">
                <a:solidFill>
                  <a:srgbClr val="00B0F0"/>
                </a:solidFill>
                <a:latin typeface="Aptos" panose="020B0004020202020204" pitchFamily="34" charset="0"/>
              </a:rPr>
              <a:t>- The population this project will primarily benefit. (City, County, Region)</a:t>
            </a:r>
          </a:p>
          <a:p>
            <a:endParaRPr lang="en-US" sz="1000" dirty="0">
              <a:latin typeface="Aptos" panose="020B0004020202020204" pitchFamily="34" charset="0"/>
            </a:endParaRPr>
          </a:p>
          <a:p>
            <a:pPr algn="ctr"/>
            <a:r>
              <a:rPr lang="en-US" sz="1000" dirty="0">
                <a:latin typeface="Aptos" panose="020B0004020202020204" pitchFamily="34" charset="0"/>
              </a:rPr>
              <a:t>In some cases, the general population in an area may be the target group.</a:t>
            </a:r>
          </a:p>
          <a:p>
            <a:pPr algn="ctr"/>
            <a:endParaRPr lang="en-US" sz="1000" dirty="0">
              <a:latin typeface="Aptos" panose="020B0004020202020204" pitchFamily="34" charset="0"/>
            </a:endParaRPr>
          </a:p>
          <a:p>
            <a:pPr algn="ctr"/>
            <a:endParaRPr lang="en-US" sz="1000" dirty="0">
              <a:latin typeface="Aptos" panose="020B0004020202020204" pitchFamily="34" charset="0"/>
            </a:endParaRPr>
          </a:p>
          <a:p>
            <a:pPr algn="ctr"/>
            <a:r>
              <a:rPr lang="en-US" sz="1000" b="1" dirty="0">
                <a:latin typeface="Aptos" panose="020B0004020202020204" pitchFamily="34" charset="0"/>
              </a:rPr>
              <a:t>Please be clear and concise. The recommended length of this response is 1-3 Sentences/75 words or less. Additional information will be asked throughout the narrative. </a:t>
            </a:r>
          </a:p>
        </p:txBody>
      </p:sp>
      <p:pic>
        <p:nvPicPr>
          <p:cNvPr id="3" name="Picture 2">
            <a:extLst>
              <a:ext uri="{FF2B5EF4-FFF2-40B4-BE49-F238E27FC236}">
                <a16:creationId xmlns:a16="http://schemas.microsoft.com/office/drawing/2014/main" id="{1C98DC19-4B26-7CC4-36F0-7CF7CA305C71}"/>
              </a:ext>
            </a:extLst>
          </p:cNvPr>
          <p:cNvPicPr>
            <a:picLocks noChangeAspect="1"/>
          </p:cNvPicPr>
          <p:nvPr/>
        </p:nvPicPr>
        <p:blipFill rotWithShape="1">
          <a:blip r:embed="rId3"/>
          <a:srcRect l="266" t="10615" r="244" b="23548"/>
          <a:stretch/>
        </p:blipFill>
        <p:spPr>
          <a:xfrm>
            <a:off x="968025" y="495540"/>
            <a:ext cx="10277856" cy="154691"/>
          </a:xfrm>
          <a:prstGeom prst="rect">
            <a:avLst/>
          </a:prstGeom>
        </p:spPr>
      </p:pic>
      <p:sp>
        <p:nvSpPr>
          <p:cNvPr id="5" name="Title 1">
            <a:extLst>
              <a:ext uri="{FF2B5EF4-FFF2-40B4-BE49-F238E27FC236}">
                <a16:creationId xmlns:a16="http://schemas.microsoft.com/office/drawing/2014/main" id="{A74E94D7-9F81-7057-0385-4FC621F20C3A}"/>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Narrative Tab</a:t>
            </a:r>
          </a:p>
        </p:txBody>
      </p:sp>
      <p:graphicFrame>
        <p:nvGraphicFramePr>
          <p:cNvPr id="6" name="Table 5">
            <a:extLst>
              <a:ext uri="{FF2B5EF4-FFF2-40B4-BE49-F238E27FC236}">
                <a16:creationId xmlns:a16="http://schemas.microsoft.com/office/drawing/2014/main" id="{8B63C099-7334-5BE4-9BFE-02FCCB64D01C}"/>
              </a:ext>
            </a:extLst>
          </p:cNvPr>
          <p:cNvGraphicFramePr>
            <a:graphicFrameLocks noGrp="1"/>
          </p:cNvGraphicFramePr>
          <p:nvPr>
            <p:extLst>
              <p:ext uri="{D42A27DB-BD31-4B8C-83A1-F6EECF244321}">
                <p14:modId xmlns:p14="http://schemas.microsoft.com/office/powerpoint/2010/main" val="2707088833"/>
              </p:ext>
            </p:extLst>
          </p:nvPr>
        </p:nvGraphicFramePr>
        <p:xfrm>
          <a:off x="1172148" y="2220454"/>
          <a:ext cx="5523383" cy="2664978"/>
        </p:xfrm>
        <a:graphic>
          <a:graphicData uri="http://schemas.openxmlformats.org/drawingml/2006/table">
            <a:tbl>
              <a:tblPr firstRow="1" bandRow="1">
                <a:tableStyleId>{F2DE63D5-997A-4646-A377-4702673A728D}</a:tableStyleId>
              </a:tblPr>
              <a:tblGrid>
                <a:gridCol w="5523383">
                  <a:extLst>
                    <a:ext uri="{9D8B030D-6E8A-4147-A177-3AD203B41FA5}">
                      <a16:colId xmlns:a16="http://schemas.microsoft.com/office/drawing/2014/main" val="778927854"/>
                    </a:ext>
                  </a:extLst>
                </a:gridCol>
              </a:tblGrid>
              <a:tr h="344951">
                <a:tc>
                  <a:txBody>
                    <a:bodyPr/>
                    <a:lstStyle/>
                    <a:p>
                      <a:r>
                        <a:rPr lang="en-US" dirty="0">
                          <a:latin typeface="Aptos" panose="020B0004020202020204" pitchFamily="34" charset="0"/>
                        </a:rPr>
                        <a:t>SHSP Regular Example</a:t>
                      </a:r>
                    </a:p>
                  </a:txBody>
                  <a:tcPr/>
                </a:tc>
                <a:extLst>
                  <a:ext uri="{0D108BD9-81ED-4DB2-BD59-A6C34878D82A}">
                    <a16:rowId xmlns:a16="http://schemas.microsoft.com/office/drawing/2014/main" val="3462729032"/>
                  </a:ext>
                </a:extLst>
              </a:tr>
              <a:tr h="4179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Target Group</a:t>
                      </a:r>
                      <a:b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Identify the target group and population expected to benefit from this project.</a:t>
                      </a: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3149019832"/>
                  </a:ext>
                </a:extLst>
              </a:tr>
              <a:tr h="5172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50"/>
                          </a:solidFill>
                          <a:effectLst/>
                          <a:uLnTx/>
                          <a:uFillTx/>
                          <a:latin typeface="Aptos" panose="020B0004020202020204" pitchFamily="34" charset="0"/>
                          <a:ea typeface="+mn-ea"/>
                          <a:cs typeface="+mn-cs"/>
                        </a:rPr>
                        <a:t>The 55 officers and reservists of the Masonville Police Department will be the main beneficiaries of this project. </a:t>
                      </a:r>
                      <a:r>
                        <a:rPr kumimoji="0" lang="en-US" sz="1000" b="0" i="0" u="none" strike="noStrike" kern="1200" cap="none" spc="0" normalizeH="0" baseline="0" noProof="0" dirty="0">
                          <a:ln>
                            <a:noFill/>
                          </a:ln>
                          <a:solidFill>
                            <a:srgbClr val="00B0F0"/>
                          </a:solidFill>
                          <a:effectLst/>
                          <a:uLnTx/>
                          <a:uFillTx/>
                          <a:latin typeface="Aptos" panose="020B0004020202020204" pitchFamily="34" charset="0"/>
                          <a:ea typeface="+mn-ea"/>
                          <a:cs typeface="+mn-cs"/>
                        </a:rPr>
                        <a:t>Additionally, it will enhance safety for residents and travelers in both the City of Masonville and the broader Texas County area.</a:t>
                      </a:r>
                    </a:p>
                  </a:txBody>
                  <a:tcPr>
                    <a:solidFill>
                      <a:schemeClr val="bg1"/>
                    </a:solidFill>
                  </a:tcPr>
                </a:tc>
                <a:extLst>
                  <a:ext uri="{0D108BD9-81ED-4DB2-BD59-A6C34878D82A}">
                    <a16:rowId xmlns:a16="http://schemas.microsoft.com/office/drawing/2014/main" val="376488412"/>
                  </a:ext>
                </a:extLst>
              </a:tr>
              <a:tr h="344951">
                <a:tc>
                  <a:txBody>
                    <a:bodyPr/>
                    <a:lstStyle/>
                    <a:p>
                      <a:pPr marL="0" algn="l" defTabSz="914411" rtl="0" eaLnBrk="1" latinLnBrk="0" hangingPunct="1"/>
                      <a:r>
                        <a:rPr lang="en-US" sz="1801" b="1" kern="1200" dirty="0">
                          <a:solidFill>
                            <a:schemeClr val="bg1"/>
                          </a:solidFill>
                          <a:latin typeface="Aptos" panose="020B0004020202020204" pitchFamily="34" charset="0"/>
                          <a:ea typeface="+mn-ea"/>
                          <a:cs typeface="+mn-cs"/>
                        </a:rPr>
                        <a:t>SHSP LETPA Example</a:t>
                      </a:r>
                    </a:p>
                  </a:txBody>
                  <a:tcPr>
                    <a:solidFill>
                      <a:schemeClr val="bg1">
                        <a:lumMod val="65000"/>
                      </a:schemeClr>
                    </a:solidFill>
                  </a:tcPr>
                </a:tc>
                <a:extLst>
                  <a:ext uri="{0D108BD9-81ED-4DB2-BD59-A6C34878D82A}">
                    <a16:rowId xmlns:a16="http://schemas.microsoft.com/office/drawing/2014/main" val="2432126393"/>
                  </a:ext>
                </a:extLst>
              </a:tr>
              <a:tr h="4179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Target Group</a:t>
                      </a:r>
                      <a:b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Identify the target group and population expected to benefit from this project.</a:t>
                      </a: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2069053017"/>
                  </a:ext>
                </a:extLst>
              </a:tr>
              <a:tr h="5172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50"/>
                          </a:solidFill>
                          <a:effectLst/>
                          <a:uLnTx/>
                          <a:uFillTx/>
                          <a:latin typeface="Aptos" panose="020B0004020202020204" pitchFamily="34" charset="0"/>
                          <a:ea typeface="+mn-ea"/>
                          <a:cs typeface="+mn-cs"/>
                        </a:rPr>
                        <a:t>The 25 members of the Texas County Sheriff’s office SWAT team will be the primary beneficiaries of these funds. </a:t>
                      </a:r>
                      <a:r>
                        <a:rPr kumimoji="0" lang="en-US" sz="1000" b="0" i="0" u="none" strike="noStrike" kern="1200" cap="none" spc="0" normalizeH="0" baseline="0" noProof="0" dirty="0">
                          <a:ln>
                            <a:noFill/>
                          </a:ln>
                          <a:solidFill>
                            <a:srgbClr val="00B0F0"/>
                          </a:solidFill>
                          <a:effectLst/>
                          <a:uLnTx/>
                          <a:uFillTx/>
                          <a:latin typeface="Aptos" panose="020B0004020202020204" pitchFamily="34" charset="0"/>
                          <a:ea typeface="+mn-ea"/>
                          <a:cs typeface="+mn-cs"/>
                        </a:rPr>
                        <a:t>Additionally, it will enhance safety for residents and travelers in both Texas County and the broader Lone Star region.</a:t>
                      </a:r>
                    </a:p>
                  </a:txBody>
                  <a:tcPr>
                    <a:solidFill>
                      <a:schemeClr val="bg1"/>
                    </a:solidFill>
                  </a:tcPr>
                </a:tc>
                <a:extLst>
                  <a:ext uri="{0D108BD9-81ED-4DB2-BD59-A6C34878D82A}">
                    <a16:rowId xmlns:a16="http://schemas.microsoft.com/office/drawing/2014/main" val="1720566898"/>
                  </a:ext>
                </a:extLst>
              </a:tr>
            </a:tbl>
          </a:graphicData>
        </a:graphic>
      </p:graphicFrame>
    </p:spTree>
    <p:extLst>
      <p:ext uri="{BB962C8B-B14F-4D97-AF65-F5344CB8AC3E}">
        <p14:creationId xmlns:p14="http://schemas.microsoft.com/office/powerpoint/2010/main" val="39184520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7" name="TextBox 6">
            <a:extLst>
              <a:ext uri="{FF2B5EF4-FFF2-40B4-BE49-F238E27FC236}">
                <a16:creationId xmlns:a16="http://schemas.microsoft.com/office/drawing/2014/main" id="{71E6FB98-9E59-8CCC-9B3F-F69AE9D36CF0}"/>
              </a:ext>
            </a:extLst>
          </p:cNvPr>
          <p:cNvSpPr txBox="1"/>
          <p:nvPr/>
        </p:nvSpPr>
        <p:spPr>
          <a:xfrm>
            <a:off x="6941615" y="2380899"/>
            <a:ext cx="4089190" cy="2092881"/>
          </a:xfrm>
          <a:prstGeom prst="rect">
            <a:avLst/>
          </a:prstGeom>
          <a:solidFill>
            <a:schemeClr val="bg1"/>
          </a:solidFill>
          <a:ln w="12700">
            <a:solidFill>
              <a:schemeClr val="tx1"/>
            </a:solidFill>
          </a:ln>
        </p:spPr>
        <p:txBody>
          <a:bodyPr wrap="square" rtlCol="0">
            <a:spAutoFit/>
          </a:bodyPr>
          <a:lstStyle/>
          <a:p>
            <a:r>
              <a:rPr lang="en-US" sz="1000" dirty="0">
                <a:latin typeface="Aptos" panose="020B0004020202020204" pitchFamily="34" charset="0"/>
              </a:rPr>
              <a:t>The </a:t>
            </a:r>
            <a:r>
              <a:rPr lang="en-US" sz="1000" b="1" dirty="0">
                <a:latin typeface="Aptos" panose="020B0004020202020204" pitchFamily="34" charset="0"/>
              </a:rPr>
              <a:t>Long-Term Approach </a:t>
            </a:r>
            <a:r>
              <a:rPr lang="en-US" sz="1000" dirty="0">
                <a:latin typeface="Aptos" panose="020B0004020202020204" pitchFamily="34" charset="0"/>
              </a:rPr>
              <a:t>section must answer the following questions:</a:t>
            </a:r>
          </a:p>
          <a:p>
            <a:endParaRPr lang="en-US" sz="1000" dirty="0">
              <a:latin typeface="Aptos" panose="020B0004020202020204" pitchFamily="34" charset="0"/>
            </a:endParaRPr>
          </a:p>
          <a:p>
            <a:r>
              <a:rPr lang="en-US" sz="1000" dirty="0">
                <a:latin typeface="Aptos" panose="020B0004020202020204" pitchFamily="34" charset="0"/>
              </a:rPr>
              <a:t>1. </a:t>
            </a:r>
            <a:r>
              <a:rPr lang="en-US" sz="1000" dirty="0">
                <a:solidFill>
                  <a:srgbClr val="00B050"/>
                </a:solidFill>
                <a:latin typeface="Aptos" panose="020B0004020202020204" pitchFamily="34" charset="0"/>
              </a:rPr>
              <a:t>Describe how the applicant agency will sustain the capabilities supported by this project without additional federal or state funds?</a:t>
            </a:r>
          </a:p>
          <a:p>
            <a:endParaRPr lang="en-US" sz="1000" dirty="0">
              <a:latin typeface="Aptos" panose="020B0004020202020204" pitchFamily="34" charset="0"/>
            </a:endParaRPr>
          </a:p>
          <a:p>
            <a:r>
              <a:rPr lang="en-US" sz="1000" dirty="0">
                <a:latin typeface="Aptos" panose="020B0004020202020204" pitchFamily="34" charset="0"/>
              </a:rPr>
              <a:t>2. </a:t>
            </a:r>
            <a:r>
              <a:rPr lang="en-US" sz="1000" dirty="0">
                <a:solidFill>
                  <a:srgbClr val="00B0F0"/>
                </a:solidFill>
                <a:latin typeface="Aptos" panose="020B0004020202020204" pitchFamily="34" charset="0"/>
              </a:rPr>
              <a:t>If sustainment is dependent upon federal or state grants, describe the ongoing need for future grants, as applicable.</a:t>
            </a:r>
          </a:p>
          <a:p>
            <a:endParaRPr lang="en-US" sz="1000" dirty="0">
              <a:latin typeface="Aptos" panose="020B0004020202020204" pitchFamily="34" charset="0"/>
            </a:endParaRPr>
          </a:p>
          <a:p>
            <a:endParaRPr lang="en-US" sz="1000" dirty="0">
              <a:latin typeface="Aptos" panose="020B0004020202020204" pitchFamily="34" charset="0"/>
            </a:endParaRPr>
          </a:p>
          <a:p>
            <a:pPr algn="ctr"/>
            <a:r>
              <a:rPr lang="en-US" sz="1000" b="1" dirty="0">
                <a:latin typeface="Aptos" panose="020B0004020202020204" pitchFamily="34" charset="0"/>
              </a:rPr>
              <a:t>Please be clear and concise. The recommended length of this response is 1-3 Sentences/75 words or less. Additional information will be asked throughout the narrative. </a:t>
            </a:r>
          </a:p>
        </p:txBody>
      </p:sp>
      <p:pic>
        <p:nvPicPr>
          <p:cNvPr id="3" name="Picture 2">
            <a:extLst>
              <a:ext uri="{FF2B5EF4-FFF2-40B4-BE49-F238E27FC236}">
                <a16:creationId xmlns:a16="http://schemas.microsoft.com/office/drawing/2014/main" id="{FE88A286-35F0-A30B-1950-B8ED0465BF03}"/>
              </a:ext>
            </a:extLst>
          </p:cNvPr>
          <p:cNvPicPr>
            <a:picLocks noChangeAspect="1"/>
          </p:cNvPicPr>
          <p:nvPr/>
        </p:nvPicPr>
        <p:blipFill rotWithShape="1">
          <a:blip r:embed="rId3"/>
          <a:srcRect l="266" t="10615" r="244" b="23548"/>
          <a:stretch/>
        </p:blipFill>
        <p:spPr>
          <a:xfrm>
            <a:off x="968025" y="495540"/>
            <a:ext cx="10277856" cy="154691"/>
          </a:xfrm>
          <a:prstGeom prst="rect">
            <a:avLst/>
          </a:prstGeom>
        </p:spPr>
      </p:pic>
      <p:sp>
        <p:nvSpPr>
          <p:cNvPr id="5" name="Title 1">
            <a:extLst>
              <a:ext uri="{FF2B5EF4-FFF2-40B4-BE49-F238E27FC236}">
                <a16:creationId xmlns:a16="http://schemas.microsoft.com/office/drawing/2014/main" id="{9C3F3364-7F98-CF03-252A-153790141976}"/>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Narrative Tab</a:t>
            </a:r>
          </a:p>
        </p:txBody>
      </p:sp>
      <p:graphicFrame>
        <p:nvGraphicFramePr>
          <p:cNvPr id="6" name="Table 5">
            <a:extLst>
              <a:ext uri="{FF2B5EF4-FFF2-40B4-BE49-F238E27FC236}">
                <a16:creationId xmlns:a16="http://schemas.microsoft.com/office/drawing/2014/main" id="{45907D32-6FDD-21CB-D9D1-7EBBABB0D23E}"/>
              </a:ext>
            </a:extLst>
          </p:cNvPr>
          <p:cNvGraphicFramePr>
            <a:graphicFrameLocks noGrp="1"/>
          </p:cNvGraphicFramePr>
          <p:nvPr>
            <p:extLst>
              <p:ext uri="{D42A27DB-BD31-4B8C-83A1-F6EECF244321}">
                <p14:modId xmlns:p14="http://schemas.microsoft.com/office/powerpoint/2010/main" val="2902210446"/>
              </p:ext>
            </p:extLst>
          </p:nvPr>
        </p:nvGraphicFramePr>
        <p:xfrm>
          <a:off x="1193129" y="1932476"/>
          <a:ext cx="5523383" cy="3383534"/>
        </p:xfrm>
        <a:graphic>
          <a:graphicData uri="http://schemas.openxmlformats.org/drawingml/2006/table">
            <a:tbl>
              <a:tblPr firstRow="1" bandRow="1">
                <a:tableStyleId>{F2DE63D5-997A-4646-A377-4702673A728D}</a:tableStyleId>
              </a:tblPr>
              <a:tblGrid>
                <a:gridCol w="5523383">
                  <a:extLst>
                    <a:ext uri="{9D8B030D-6E8A-4147-A177-3AD203B41FA5}">
                      <a16:colId xmlns:a16="http://schemas.microsoft.com/office/drawing/2014/main" val="778927854"/>
                    </a:ext>
                  </a:extLst>
                </a:gridCol>
              </a:tblGrid>
              <a:tr h="344951">
                <a:tc>
                  <a:txBody>
                    <a:bodyPr/>
                    <a:lstStyle/>
                    <a:p>
                      <a:r>
                        <a:rPr lang="en-US" dirty="0">
                          <a:latin typeface="Aptos" panose="020B0004020202020204" pitchFamily="34" charset="0"/>
                        </a:rPr>
                        <a:t>SHSP Regular Example</a:t>
                      </a:r>
                    </a:p>
                  </a:txBody>
                  <a:tcPr/>
                </a:tc>
                <a:extLst>
                  <a:ext uri="{0D108BD9-81ED-4DB2-BD59-A6C34878D82A}">
                    <a16:rowId xmlns:a16="http://schemas.microsoft.com/office/drawing/2014/main" val="3462729032"/>
                  </a:ext>
                </a:extLst>
              </a:tr>
              <a:tr h="417962">
                <a:tc>
                  <a:txBody>
                    <a:bodyPr/>
                    <a:lstStyle/>
                    <a:p>
                      <a:r>
                        <a:rPr lang="en-US" sz="1000" b="1" i="0" dirty="0">
                          <a:solidFill>
                            <a:srgbClr val="000000"/>
                          </a:solidFill>
                          <a:effectLst/>
                          <a:latin typeface="Aptos" panose="020B0004020202020204" pitchFamily="34" charset="0"/>
                        </a:rPr>
                        <a:t>Long-Term Approach</a:t>
                      </a:r>
                      <a:br>
                        <a:rPr lang="en-US" sz="1000" dirty="0">
                          <a:latin typeface="Aptos" panose="020B0004020202020204" pitchFamily="34" charset="0"/>
                        </a:rPr>
                      </a:br>
                      <a:r>
                        <a:rPr lang="en-US" sz="1000" b="0" i="0" dirty="0">
                          <a:solidFill>
                            <a:srgbClr val="000000"/>
                          </a:solidFill>
                          <a:effectLst/>
                          <a:latin typeface="Aptos" panose="020B0004020202020204" pitchFamily="34" charset="0"/>
                        </a:rPr>
                        <a:t>Describe how the applicant agency will sustain the capabilities supported by this project without additional federal or state funds. If sustainment is dependent upon federal or state grants, describe the ongoing need for future grants, as applicable.</a:t>
                      </a:r>
                      <a:endParaRPr lang="en-US" sz="1000" dirty="0">
                        <a:latin typeface="Aptos" panose="020B0004020202020204" pitchFamily="34" charset="0"/>
                      </a:endParaRPr>
                    </a:p>
                  </a:txBody>
                  <a:tcPr>
                    <a:solidFill>
                      <a:schemeClr val="bg1"/>
                    </a:solidFill>
                  </a:tcPr>
                </a:tc>
                <a:extLst>
                  <a:ext uri="{0D108BD9-81ED-4DB2-BD59-A6C34878D82A}">
                    <a16:rowId xmlns:a16="http://schemas.microsoft.com/office/drawing/2014/main" val="3149019832"/>
                  </a:ext>
                </a:extLst>
              </a:tr>
              <a:tr h="517247">
                <a:tc>
                  <a:txBody>
                    <a:bodyPr/>
                    <a:lstStyle/>
                    <a:p>
                      <a:r>
                        <a:rPr lang="en-US" sz="1000" dirty="0">
                          <a:solidFill>
                            <a:srgbClr val="00B050"/>
                          </a:solidFill>
                          <a:latin typeface="Aptos" panose="020B0004020202020204" pitchFamily="34" charset="0"/>
                        </a:rPr>
                        <a:t>While the City would prefer to allocate extra funds to fully address our public safety communication needs, this isn't feasible at present. </a:t>
                      </a:r>
                      <a:r>
                        <a:rPr lang="en-US" sz="1000" dirty="0">
                          <a:solidFill>
                            <a:srgbClr val="00B0F0"/>
                          </a:solidFill>
                          <a:latin typeface="Aptos" panose="020B0004020202020204" pitchFamily="34" charset="0"/>
                        </a:rPr>
                        <a:t>After purchasing these radios, the city can cover their routine maintenance costs but will likely seek additional grant funding in the future for upgrades or replacements.</a:t>
                      </a:r>
                    </a:p>
                  </a:txBody>
                  <a:tcPr>
                    <a:solidFill>
                      <a:schemeClr val="bg1"/>
                    </a:solidFill>
                  </a:tcPr>
                </a:tc>
                <a:extLst>
                  <a:ext uri="{0D108BD9-81ED-4DB2-BD59-A6C34878D82A}">
                    <a16:rowId xmlns:a16="http://schemas.microsoft.com/office/drawing/2014/main" val="376488412"/>
                  </a:ext>
                </a:extLst>
              </a:tr>
              <a:tr h="344951">
                <a:tc>
                  <a:txBody>
                    <a:bodyPr/>
                    <a:lstStyle/>
                    <a:p>
                      <a:pPr marL="0" algn="l" defTabSz="914411" rtl="0" eaLnBrk="1" latinLnBrk="0" hangingPunct="1"/>
                      <a:r>
                        <a:rPr lang="en-US" sz="1801" b="1" kern="1200" dirty="0">
                          <a:solidFill>
                            <a:schemeClr val="bg1"/>
                          </a:solidFill>
                          <a:latin typeface="Aptos" panose="020B0004020202020204" pitchFamily="34" charset="0"/>
                          <a:ea typeface="+mn-ea"/>
                          <a:cs typeface="+mn-cs"/>
                        </a:rPr>
                        <a:t>SHSP LETPA Example</a:t>
                      </a:r>
                    </a:p>
                  </a:txBody>
                  <a:tcPr>
                    <a:solidFill>
                      <a:schemeClr val="bg1">
                        <a:lumMod val="65000"/>
                      </a:schemeClr>
                    </a:solidFill>
                  </a:tcPr>
                </a:tc>
                <a:extLst>
                  <a:ext uri="{0D108BD9-81ED-4DB2-BD59-A6C34878D82A}">
                    <a16:rowId xmlns:a16="http://schemas.microsoft.com/office/drawing/2014/main" val="2432126393"/>
                  </a:ext>
                </a:extLst>
              </a:tr>
              <a:tr h="417962">
                <a:tc>
                  <a:txBody>
                    <a:bodyPr/>
                    <a:lstStyle/>
                    <a:p>
                      <a:r>
                        <a:rPr lang="en-US" sz="1000" b="1" i="0" dirty="0">
                          <a:solidFill>
                            <a:srgbClr val="000000"/>
                          </a:solidFill>
                          <a:effectLst/>
                          <a:latin typeface="Aptos" panose="020B0004020202020204" pitchFamily="34" charset="0"/>
                        </a:rPr>
                        <a:t>Long-Term Approach</a:t>
                      </a:r>
                      <a:br>
                        <a:rPr lang="en-US" sz="1000" dirty="0">
                          <a:latin typeface="Aptos" panose="020B0004020202020204" pitchFamily="34" charset="0"/>
                        </a:rPr>
                      </a:br>
                      <a:r>
                        <a:rPr lang="en-US" sz="1000" b="0" i="0" dirty="0">
                          <a:solidFill>
                            <a:srgbClr val="000000"/>
                          </a:solidFill>
                          <a:effectLst/>
                          <a:latin typeface="Aptos" panose="020B0004020202020204" pitchFamily="34" charset="0"/>
                        </a:rPr>
                        <a:t>Describe how the applicant agency will sustain the capabilities supported by this project without additional federal or state funds. If sustainment is dependent upon federal or state grants, describe the ongoing need for future grants, as applicable.</a:t>
                      </a:r>
                      <a:endParaRPr lang="en-US" sz="1000" dirty="0">
                        <a:latin typeface="Aptos" panose="020B0004020202020204" pitchFamily="34" charset="0"/>
                      </a:endParaRPr>
                    </a:p>
                  </a:txBody>
                  <a:tcPr>
                    <a:solidFill>
                      <a:schemeClr val="bg1"/>
                    </a:solidFill>
                  </a:tcPr>
                </a:tc>
                <a:extLst>
                  <a:ext uri="{0D108BD9-81ED-4DB2-BD59-A6C34878D82A}">
                    <a16:rowId xmlns:a16="http://schemas.microsoft.com/office/drawing/2014/main" val="2069053017"/>
                  </a:ext>
                </a:extLst>
              </a:tr>
              <a:tr h="517247">
                <a:tc>
                  <a:txBody>
                    <a:bodyPr/>
                    <a:lstStyle/>
                    <a:p>
                      <a:r>
                        <a:rPr lang="en-US" sz="1000" dirty="0">
                          <a:solidFill>
                            <a:srgbClr val="00B050"/>
                          </a:solidFill>
                          <a:latin typeface="Aptos" panose="020B0004020202020204" pitchFamily="34" charset="0"/>
                        </a:rPr>
                        <a:t>Texas County will pay for maintaining current SWAT equipment and plans to seek additional local funding to improve the SWAT team in the future. </a:t>
                      </a:r>
                      <a:r>
                        <a:rPr lang="en-US" sz="1000" dirty="0">
                          <a:solidFill>
                            <a:srgbClr val="00B0F0"/>
                          </a:solidFill>
                          <a:latin typeface="Aptos" panose="020B0004020202020204" pitchFamily="34" charset="0"/>
                        </a:rPr>
                        <a:t>However, budget constraints might lead to request grant funding for further enhancements.</a:t>
                      </a:r>
                    </a:p>
                  </a:txBody>
                  <a:tcPr>
                    <a:solidFill>
                      <a:schemeClr val="bg1"/>
                    </a:solidFill>
                  </a:tcPr>
                </a:tc>
                <a:extLst>
                  <a:ext uri="{0D108BD9-81ED-4DB2-BD59-A6C34878D82A}">
                    <a16:rowId xmlns:a16="http://schemas.microsoft.com/office/drawing/2014/main" val="1720566898"/>
                  </a:ext>
                </a:extLst>
              </a:tr>
            </a:tbl>
          </a:graphicData>
        </a:graphic>
      </p:graphicFrame>
    </p:spTree>
    <p:extLst>
      <p:ext uri="{BB962C8B-B14F-4D97-AF65-F5344CB8AC3E}">
        <p14:creationId xmlns:p14="http://schemas.microsoft.com/office/powerpoint/2010/main" val="8796905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4" y="1334452"/>
            <a:ext cx="7317698"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Narrative Examples</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8885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3" name="Group 2">
            <a:extLst>
              <a:ext uri="{FF2B5EF4-FFF2-40B4-BE49-F238E27FC236}">
                <a16:creationId xmlns:a16="http://schemas.microsoft.com/office/drawing/2014/main" id="{74F1A478-6D6B-204D-7685-CEB7BBCB6E36}"/>
              </a:ext>
            </a:extLst>
          </p:cNvPr>
          <p:cNvGrpSpPr/>
          <p:nvPr/>
        </p:nvGrpSpPr>
        <p:grpSpPr>
          <a:xfrm>
            <a:off x="968023" y="1745770"/>
            <a:ext cx="10277857" cy="3728362"/>
            <a:chOff x="968023" y="1745770"/>
            <a:chExt cx="10277857" cy="3728362"/>
          </a:xfrm>
        </p:grpSpPr>
        <p:sp>
          <p:nvSpPr>
            <p:cNvPr id="8" name="TextBox 7">
              <a:extLst>
                <a:ext uri="{FF2B5EF4-FFF2-40B4-BE49-F238E27FC236}">
                  <a16:creationId xmlns:a16="http://schemas.microsoft.com/office/drawing/2014/main" id="{D95E6216-BD3F-C74A-03C5-C213332C2693}"/>
                </a:ext>
              </a:extLst>
            </p:cNvPr>
            <p:cNvSpPr txBox="1"/>
            <p:nvPr/>
          </p:nvSpPr>
          <p:spPr>
            <a:xfrm>
              <a:off x="968023" y="1745770"/>
              <a:ext cx="10255952" cy="2538900"/>
            </a:xfrm>
            <a:prstGeom prst="rect">
              <a:avLst/>
            </a:prstGeom>
            <a:noFill/>
          </p:spPr>
          <p:txBody>
            <a:bodyPr wrap="square" rtlCol="0">
              <a:spAutoFit/>
            </a:bodyPr>
            <a:lstStyle/>
            <a:p>
              <a:r>
                <a:rPr lang="en-US" sz="1400" dirty="0">
                  <a:latin typeface="Aptos" panose="020B0004020202020204" pitchFamily="34" charset="0"/>
                </a:rPr>
                <a:t>The PSO would like to provide the following real world narrative examples based on some of our most common project types:</a:t>
              </a:r>
            </a:p>
            <a:p>
              <a:pPr marL="341313" lvl="1" indent="-228600">
                <a:lnSpc>
                  <a:spcPct val="150000"/>
                </a:lnSpc>
                <a:buAutoNum type="arabicPeriod"/>
              </a:pPr>
              <a:r>
                <a:rPr lang="en-US" sz="1400" b="1" dirty="0">
                  <a:latin typeface="Aptos" panose="020B0004020202020204" pitchFamily="34" charset="0"/>
                </a:rPr>
                <a:t>First Response Teams (LETPA)</a:t>
              </a:r>
            </a:p>
            <a:p>
              <a:pPr marL="341313" lvl="1" indent="-228600">
                <a:lnSpc>
                  <a:spcPct val="150000"/>
                </a:lnSpc>
                <a:buAutoNum type="arabicPeriod"/>
              </a:pPr>
              <a:r>
                <a:rPr lang="en-US" sz="1400" b="1" dirty="0">
                  <a:latin typeface="Aptos" panose="020B0004020202020204" pitchFamily="34" charset="0"/>
                </a:rPr>
                <a:t>Interoperable Communications </a:t>
              </a:r>
            </a:p>
            <a:p>
              <a:pPr marL="341313" lvl="1" indent="-228600">
                <a:lnSpc>
                  <a:spcPct val="150000"/>
                </a:lnSpc>
                <a:buAutoNum type="arabicPeriod"/>
              </a:pPr>
              <a:r>
                <a:rPr lang="en-US" sz="1400" b="1" dirty="0">
                  <a:latin typeface="Aptos" panose="020B0004020202020204" pitchFamily="34" charset="0"/>
                </a:rPr>
                <a:t>Community Preparedness</a:t>
              </a:r>
            </a:p>
            <a:p>
              <a:pPr marL="341313" lvl="1" indent="-228600">
                <a:lnSpc>
                  <a:spcPct val="150000"/>
                </a:lnSpc>
                <a:buAutoNum type="arabicPeriod"/>
              </a:pPr>
              <a:r>
                <a:rPr lang="en-US" sz="1400" b="1" dirty="0">
                  <a:latin typeface="Aptos" panose="020B0004020202020204" pitchFamily="34" charset="0"/>
                </a:rPr>
                <a:t>Intelligence and Information Sharing (LETPA)</a:t>
              </a:r>
            </a:p>
            <a:p>
              <a:pPr marL="341313" lvl="1" indent="-228600">
                <a:lnSpc>
                  <a:spcPct val="150000"/>
                </a:lnSpc>
                <a:buAutoNum type="arabicPeriod"/>
              </a:pPr>
              <a:r>
                <a:rPr lang="en-US" sz="1400" b="1" dirty="0">
                  <a:latin typeface="Aptos" panose="020B0004020202020204" pitchFamily="34" charset="0"/>
                </a:rPr>
                <a:t>Protection of Soft Targets</a:t>
              </a:r>
            </a:p>
            <a:p>
              <a:pPr marL="341313" lvl="1" indent="-228600">
                <a:lnSpc>
                  <a:spcPct val="150000"/>
                </a:lnSpc>
                <a:buAutoNum type="arabicPeriod"/>
              </a:pPr>
              <a:r>
                <a:rPr lang="en-US" sz="1400" b="1" dirty="0">
                  <a:latin typeface="Aptos" panose="020B0004020202020204" pitchFamily="34" charset="0"/>
                </a:rPr>
                <a:t>COG Planning </a:t>
              </a:r>
            </a:p>
            <a:p>
              <a:pPr marL="341313" lvl="1" indent="-228600">
                <a:lnSpc>
                  <a:spcPct val="150000"/>
                </a:lnSpc>
                <a:buAutoNum type="arabicPeriod"/>
              </a:pPr>
              <a:r>
                <a:rPr lang="en-US" sz="1400" b="1" dirty="0">
                  <a:latin typeface="Aptos" panose="020B0004020202020204" pitchFamily="34" charset="0"/>
                </a:rPr>
                <a:t>Emergency Operations Center</a:t>
              </a:r>
            </a:p>
          </p:txBody>
        </p:sp>
        <p:sp>
          <p:nvSpPr>
            <p:cNvPr id="9" name="TextBox 8">
              <a:extLst>
                <a:ext uri="{FF2B5EF4-FFF2-40B4-BE49-F238E27FC236}">
                  <a16:creationId xmlns:a16="http://schemas.microsoft.com/office/drawing/2014/main" id="{08718A30-8C40-F3B3-DA5E-45A4024C7656}"/>
                </a:ext>
              </a:extLst>
            </p:cNvPr>
            <p:cNvSpPr txBox="1"/>
            <p:nvPr/>
          </p:nvSpPr>
          <p:spPr>
            <a:xfrm>
              <a:off x="989928" y="4550802"/>
              <a:ext cx="10255952" cy="923330"/>
            </a:xfrm>
            <a:prstGeom prst="rect">
              <a:avLst/>
            </a:prstGeom>
            <a:noFill/>
          </p:spPr>
          <p:txBody>
            <a:bodyPr wrap="square" rtlCol="0">
              <a:spAutoFit/>
            </a:bodyPr>
            <a:lstStyle/>
            <a:p>
              <a:pPr algn="ctr"/>
              <a:r>
                <a:rPr lang="en-US" b="1" dirty="0">
                  <a:solidFill>
                    <a:srgbClr val="FF0000"/>
                  </a:solidFill>
                  <a:latin typeface="Aptos" panose="020B0004020202020204" pitchFamily="34" charset="0"/>
                </a:rPr>
                <a:t>Applicants can use these examples as templates when completing the narrative.</a:t>
              </a:r>
            </a:p>
            <a:p>
              <a:pPr algn="ctr"/>
              <a:r>
                <a:rPr lang="en-US" b="1" dirty="0">
                  <a:solidFill>
                    <a:srgbClr val="FF0000"/>
                  </a:solidFill>
                  <a:latin typeface="Aptos" panose="020B0004020202020204" pitchFamily="34" charset="0"/>
                </a:rPr>
                <a:t>The PSO recommends aligning your application closely with the sample narrative examples provided to ensure that all necessary data is collected.</a:t>
              </a:r>
              <a:endParaRPr lang="en-US" b="1" i="1" dirty="0">
                <a:solidFill>
                  <a:srgbClr val="FF0000"/>
                </a:solidFill>
                <a:latin typeface="Aptos" panose="020B0004020202020204" pitchFamily="34" charset="0"/>
              </a:endParaRPr>
            </a:p>
          </p:txBody>
        </p:sp>
      </p:grpSp>
      <p:sp>
        <p:nvSpPr>
          <p:cNvPr id="2" name="Title 1">
            <a:extLst>
              <a:ext uri="{FF2B5EF4-FFF2-40B4-BE49-F238E27FC236}">
                <a16:creationId xmlns:a16="http://schemas.microsoft.com/office/drawing/2014/main" id="{75657B30-679B-2943-C59F-0EFC4A0B27DB}"/>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Narrative Examples</a:t>
            </a:r>
          </a:p>
        </p:txBody>
      </p:sp>
    </p:spTree>
    <p:extLst>
      <p:ext uri="{BB962C8B-B14F-4D97-AF65-F5344CB8AC3E}">
        <p14:creationId xmlns:p14="http://schemas.microsoft.com/office/powerpoint/2010/main" val="30570900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3" name="Group 2">
            <a:extLst>
              <a:ext uri="{FF2B5EF4-FFF2-40B4-BE49-F238E27FC236}">
                <a16:creationId xmlns:a16="http://schemas.microsoft.com/office/drawing/2014/main" id="{6E45104B-D876-8510-1BF2-1126E7337520}"/>
              </a:ext>
            </a:extLst>
          </p:cNvPr>
          <p:cNvGrpSpPr/>
          <p:nvPr/>
        </p:nvGrpSpPr>
        <p:grpSpPr>
          <a:xfrm>
            <a:off x="1011116" y="1051560"/>
            <a:ext cx="10220384" cy="4247317"/>
            <a:chOff x="1011116" y="1051560"/>
            <a:chExt cx="10220384" cy="4247317"/>
          </a:xfrm>
        </p:grpSpPr>
        <p:sp>
          <p:nvSpPr>
            <p:cNvPr id="8" name="TextBox 7">
              <a:extLst>
                <a:ext uri="{FF2B5EF4-FFF2-40B4-BE49-F238E27FC236}">
                  <a16:creationId xmlns:a16="http://schemas.microsoft.com/office/drawing/2014/main" id="{D95E6216-BD3F-C74A-03C5-C213332C2693}"/>
                </a:ext>
              </a:extLst>
            </p:cNvPr>
            <p:cNvSpPr txBox="1"/>
            <p:nvPr/>
          </p:nvSpPr>
          <p:spPr>
            <a:xfrm>
              <a:off x="1014984" y="2103120"/>
              <a:ext cx="5011616" cy="3016210"/>
            </a:xfrm>
            <a:prstGeom prst="rect">
              <a:avLst/>
            </a:prstGeom>
            <a:noFill/>
          </p:spPr>
          <p:txBody>
            <a:bodyPr wrap="square" rtlCol="0">
              <a:spAutoFit/>
            </a:bodyPr>
            <a:lstStyle/>
            <a:p>
              <a:r>
                <a:rPr lang="en-US" sz="1000" b="1" dirty="0">
                  <a:solidFill>
                    <a:srgbClr val="212529"/>
                  </a:solidFill>
                  <a:latin typeface="Aptos" panose="020B0004020202020204" pitchFamily="34" charset="0"/>
                </a:rPr>
                <a:t>Project Summary</a:t>
              </a:r>
              <a:endParaRPr lang="en-US" sz="1000" dirty="0">
                <a:solidFill>
                  <a:srgbClr val="212529"/>
                </a:solidFill>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This application requests funding to obtain crucial equipment and supplies for the Texas County Sheriff’s Office (TCSO) SWAT team, including body armor, ballistic helmets, and night vision goggles. This project will align with LETPA activities by enhancing the SWAT team's core capability of interdiction and disruption which will allow the team to better carry out one of the team's mission which is to protect lives and property during counterterrorism operations.  Furthermore, these upgrades will support the SWAT team's transition from a NIMS Type IV to a Type III designation. </a:t>
              </a:r>
            </a:p>
            <a:p>
              <a:pPr marL="171453" indent="-171453">
                <a:buFont typeface="Arial" panose="020B0604020202020204" pitchFamily="34" charset="0"/>
                <a:buChar char="•"/>
              </a:pPr>
              <a:endParaRPr lang="en-US" sz="1000" dirty="0">
                <a:latin typeface="Aptos" panose="020B0004020202020204" pitchFamily="34" charset="0"/>
              </a:endParaRPr>
            </a:p>
            <a:p>
              <a:r>
                <a:rPr lang="en-US" sz="1000" b="1" dirty="0">
                  <a:solidFill>
                    <a:srgbClr val="212529"/>
                  </a:solidFill>
                  <a:latin typeface="Aptos" panose="020B0004020202020204" pitchFamily="34" charset="0"/>
                </a:rPr>
                <a:t>Problem Statement</a:t>
              </a:r>
              <a:endParaRPr lang="en-US" sz="1000" dirty="0">
                <a:solidFill>
                  <a:srgbClr val="212529"/>
                </a:solidFill>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Texas County is home to an airport, a rail-loading terminal, several oil-well head equipment manufacturers, a chemical plant, and 41 schools with over 36,000 students. These industries and facilities are potential targets for terror related CBRNE and/or active shooter attacks as outlined in the Regional THIRA (pg. 42).</a:t>
              </a:r>
            </a:p>
            <a:p>
              <a:endParaRPr lang="en-US" sz="1000" dirty="0">
                <a:latin typeface="Aptos" panose="020B0004020202020204" pitchFamily="34" charset="0"/>
              </a:endParaRPr>
            </a:p>
            <a:p>
              <a:r>
                <a:rPr lang="en-US" sz="1000" b="1" dirty="0">
                  <a:solidFill>
                    <a:srgbClr val="212529"/>
                  </a:solidFill>
                  <a:latin typeface="Aptos" panose="020B0004020202020204" pitchFamily="34" charset="0"/>
                </a:rPr>
                <a:t>Existing Capability Levels</a:t>
              </a:r>
              <a:endParaRPr lang="en-US" sz="1000" dirty="0">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The Texas County Sheriff's Department operates a Type 4 SWAT team consisting of 25 full-time officers. While the team is equipped with standard tactical gear, it lacks advanced night vision equipment and rifle resistant body armor.</a:t>
              </a:r>
            </a:p>
          </p:txBody>
        </p:sp>
        <p:sp>
          <p:nvSpPr>
            <p:cNvPr id="9" name="TextBox 8">
              <a:extLst>
                <a:ext uri="{FF2B5EF4-FFF2-40B4-BE49-F238E27FC236}">
                  <a16:creationId xmlns:a16="http://schemas.microsoft.com/office/drawing/2014/main" id="{08718A30-8C40-F3B3-DA5E-45A4024C7656}"/>
                </a:ext>
              </a:extLst>
            </p:cNvPr>
            <p:cNvSpPr txBox="1"/>
            <p:nvPr/>
          </p:nvSpPr>
          <p:spPr>
            <a:xfrm>
              <a:off x="6135624" y="1051560"/>
              <a:ext cx="5095876" cy="4247317"/>
            </a:xfrm>
            <a:prstGeom prst="rect">
              <a:avLst/>
            </a:prstGeom>
            <a:noFill/>
          </p:spPr>
          <p:txBody>
            <a:bodyPr wrap="square" rtlCol="0">
              <a:spAutoFit/>
            </a:bodyPr>
            <a:lstStyle/>
            <a:p>
              <a:r>
                <a:rPr lang="en-US" sz="1000" b="1" dirty="0">
                  <a:solidFill>
                    <a:srgbClr val="212529"/>
                  </a:solidFill>
                  <a:latin typeface="Aptos" panose="020B0004020202020204" pitchFamily="34" charset="0"/>
                </a:rPr>
                <a:t>Capability Gaps</a:t>
              </a:r>
              <a:endParaRPr lang="en-US" sz="1000" dirty="0">
                <a:solidFill>
                  <a:srgbClr val="212529"/>
                </a:solidFill>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The Lone Star COG regional Stakeholder Preparedness Review identifies planning gaps across all homeland security mission areas. A summary of these gaps is detailed in the planning core capability section of the SPR: In order to effectively address terrorism challenges, the SWAT team need access to critical equipment and training to counter threats. The gaps in law enforcement special response teams' capabilities are identified in the Lone Star Council of Governments SPR (pg. 8). </a:t>
              </a:r>
            </a:p>
            <a:p>
              <a:pPr marL="171453" indent="-171453">
                <a:buFont typeface="Arial" panose="020B0604020202020204" pitchFamily="34" charset="0"/>
                <a:buChar char="•"/>
              </a:pPr>
              <a:endParaRPr lang="en-US" sz="1000" b="1" dirty="0">
                <a:solidFill>
                  <a:srgbClr val="212529"/>
                </a:solidFill>
                <a:latin typeface="Aptos" panose="020B0004020202020204" pitchFamily="34" charset="0"/>
              </a:endParaRPr>
            </a:p>
            <a:p>
              <a:r>
                <a:rPr lang="en-US" sz="1000" b="1" dirty="0">
                  <a:solidFill>
                    <a:srgbClr val="212529"/>
                  </a:solidFill>
                  <a:latin typeface="Aptos" panose="020B0004020202020204" pitchFamily="34" charset="0"/>
                </a:rPr>
                <a:t>Impact Statement</a:t>
              </a:r>
              <a:endParaRPr lang="en-US" sz="1000" dirty="0">
                <a:solidFill>
                  <a:srgbClr val="212529"/>
                </a:solidFill>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Once implemented, this project will strengthen essential law enforcement capabilities, significantly improving safety for Texas County residents. This boost in capabilities will strengthen law enforcement’s ability to prevent and respond to threats, safeguarding the County and potentially aiding the region if outside assistance is needed.</a:t>
              </a:r>
            </a:p>
            <a:p>
              <a:pPr marL="171453" indent="-171453">
                <a:buFont typeface="Arial" panose="020B0604020202020204" pitchFamily="34" charset="0"/>
                <a:buChar char="•"/>
              </a:pPr>
              <a:endParaRPr lang="en-US" sz="1000" dirty="0">
                <a:latin typeface="Aptos" panose="020B0004020202020204" pitchFamily="34" charset="0"/>
              </a:endParaRPr>
            </a:p>
            <a:p>
              <a:r>
                <a:rPr lang="en-US" sz="1000" b="1" dirty="0">
                  <a:solidFill>
                    <a:srgbClr val="212529"/>
                  </a:solidFill>
                  <a:latin typeface="Aptos" panose="020B0004020202020204" pitchFamily="34" charset="0"/>
                </a:rPr>
                <a:t>Homeland Security Priority Action</a:t>
              </a:r>
            </a:p>
            <a:p>
              <a:pPr marL="171453" indent="-171453">
                <a:buFont typeface="Arial" panose="020B0604020202020204" pitchFamily="34" charset="0"/>
                <a:buChar char="•"/>
              </a:pPr>
              <a:r>
                <a:rPr lang="en-US" sz="1000" i="1" dirty="0">
                  <a:latin typeface="Aptos" panose="020B0004020202020204" pitchFamily="34" charset="0"/>
                </a:rPr>
                <a:t>4.2.4 Make investments in personnel, training, and equipment to build new response team capabilities where possible, based on assessments of needs.</a:t>
              </a:r>
            </a:p>
            <a:p>
              <a:pPr marL="171453" indent="-171453">
                <a:buFont typeface="Arial" panose="020B0604020202020204" pitchFamily="34" charset="0"/>
                <a:buChar char="•"/>
              </a:pPr>
              <a:endParaRPr lang="en-US" sz="1000" dirty="0">
                <a:latin typeface="Aptos" panose="020B0004020202020204" pitchFamily="34" charset="0"/>
              </a:endParaRPr>
            </a:p>
            <a:p>
              <a:r>
                <a:rPr lang="en-US" sz="1000" b="1" dirty="0">
                  <a:solidFill>
                    <a:srgbClr val="212529"/>
                  </a:solidFill>
                  <a:latin typeface="Aptos" panose="020B0004020202020204" pitchFamily="34" charset="0"/>
                </a:rPr>
                <a:t>Target Group</a:t>
              </a:r>
            </a:p>
            <a:p>
              <a:pPr marL="171453" indent="-171453">
                <a:buFont typeface="Arial" panose="020B0604020202020204" pitchFamily="34" charset="0"/>
                <a:buChar char="•"/>
              </a:pPr>
              <a:r>
                <a:rPr lang="en-US" sz="1000" i="1" dirty="0">
                  <a:latin typeface="Aptos" panose="020B0004020202020204" pitchFamily="34" charset="0"/>
                </a:rPr>
                <a:t>The 25 members of the Texas County Sheriff’s office SWAT team will be the primary beneficiaries of these funds. Additionally, it will enhance safety for residents and travelers in both Texas County and the broader Lone Star region.</a:t>
              </a:r>
            </a:p>
            <a:p>
              <a:pPr marL="171453" indent="-171453">
                <a:buFont typeface="Arial" panose="020B0604020202020204" pitchFamily="34" charset="0"/>
                <a:buChar char="•"/>
              </a:pPr>
              <a:endParaRPr lang="en-US" sz="1000" b="1" dirty="0">
                <a:solidFill>
                  <a:srgbClr val="212529"/>
                </a:solidFill>
                <a:latin typeface="Aptos" panose="020B0004020202020204" pitchFamily="34" charset="0"/>
              </a:endParaRPr>
            </a:p>
            <a:p>
              <a:r>
                <a:rPr lang="en-US" sz="1000" b="1" dirty="0">
                  <a:solidFill>
                    <a:srgbClr val="212529"/>
                  </a:solidFill>
                  <a:latin typeface="Aptos" panose="020B0004020202020204" pitchFamily="34" charset="0"/>
                </a:rPr>
                <a:t>Long-Term Approach</a:t>
              </a:r>
            </a:p>
            <a:p>
              <a:pPr marL="171453" indent="-171453">
                <a:buFont typeface="Arial" panose="020B0604020202020204" pitchFamily="34" charset="0"/>
                <a:buChar char="•"/>
              </a:pPr>
              <a:r>
                <a:rPr lang="en-US" sz="1000" i="1" dirty="0">
                  <a:latin typeface="Aptos" panose="020B0004020202020204" pitchFamily="34" charset="0"/>
                </a:rPr>
                <a:t>Texas County will pay for maintaining current SWAT equipment and plans to seek additional local funding to improve the SWAT team in the future. However, budget constraints might lead to request grant funding for further enhancements.</a:t>
              </a:r>
            </a:p>
          </p:txBody>
        </p:sp>
        <p:sp>
          <p:nvSpPr>
            <p:cNvPr id="10" name="TextBox 9">
              <a:extLst>
                <a:ext uri="{FF2B5EF4-FFF2-40B4-BE49-F238E27FC236}">
                  <a16:creationId xmlns:a16="http://schemas.microsoft.com/office/drawing/2014/main" id="{72721BDA-82DB-04EF-6AA1-B7BEBA321D4F}"/>
                </a:ext>
              </a:extLst>
            </p:cNvPr>
            <p:cNvSpPr txBox="1"/>
            <p:nvPr/>
          </p:nvSpPr>
          <p:spPr>
            <a:xfrm>
              <a:off x="1011116" y="1051560"/>
              <a:ext cx="5019675" cy="1046440"/>
            </a:xfrm>
            <a:prstGeom prst="rect">
              <a:avLst/>
            </a:prstGeom>
            <a:solidFill>
              <a:schemeClr val="bg1"/>
            </a:solidFill>
            <a:ln w="28575">
              <a:solidFill>
                <a:schemeClr val="tx1"/>
              </a:solidFill>
            </a:ln>
          </p:spPr>
          <p:txBody>
            <a:bodyPr wrap="square" rtlCol="0">
              <a:spAutoFit/>
            </a:bodyPr>
            <a:lstStyle/>
            <a:p>
              <a:pPr algn="ctr"/>
              <a:r>
                <a:rPr lang="en-US" sz="1400" b="1" dirty="0">
                  <a:latin typeface="Aptos" panose="020B0004020202020204" pitchFamily="34" charset="0"/>
                </a:rPr>
                <a:t>Response Teams - LETPA</a:t>
              </a:r>
            </a:p>
            <a:p>
              <a:r>
                <a:rPr lang="en-US" sz="1200" b="1" dirty="0">
                  <a:latin typeface="Aptos" panose="020B0004020202020204" pitchFamily="34" charset="0"/>
                </a:rPr>
                <a:t>Project Type:  </a:t>
              </a:r>
              <a:r>
                <a:rPr lang="en-US" sz="1200" i="1" dirty="0">
                  <a:latin typeface="Aptos" panose="020B0004020202020204" pitchFamily="34" charset="0"/>
                </a:rPr>
                <a:t>SWAT Equipment</a:t>
              </a:r>
            </a:p>
            <a:p>
              <a:r>
                <a:rPr lang="en-US" sz="1200" b="1" dirty="0">
                  <a:latin typeface="Aptos" panose="020B0004020202020204" pitchFamily="34" charset="0"/>
                </a:rPr>
                <a:t>LETPA: </a:t>
              </a:r>
              <a:r>
                <a:rPr lang="en-US" sz="1200" i="1" dirty="0">
                  <a:latin typeface="Aptos" panose="020B0004020202020204" pitchFamily="34" charset="0"/>
                </a:rPr>
                <a:t>Yes</a:t>
              </a:r>
            </a:p>
            <a:p>
              <a:r>
                <a:rPr lang="en-US" sz="1200" b="1" dirty="0">
                  <a:latin typeface="Aptos" panose="020B0004020202020204" pitchFamily="34" charset="0"/>
                </a:rPr>
                <a:t>Investment Area: </a:t>
              </a:r>
              <a:r>
                <a:rPr lang="en-US" sz="1200" i="1" dirty="0">
                  <a:latin typeface="Aptos" panose="020B0004020202020204" pitchFamily="34" charset="0"/>
                </a:rPr>
                <a:t>Support of First Responder Capabilities</a:t>
              </a:r>
            </a:p>
            <a:p>
              <a:r>
                <a:rPr lang="en-US" sz="1200" b="1" dirty="0">
                  <a:latin typeface="Aptos" panose="020B0004020202020204" pitchFamily="34" charset="0"/>
                </a:rPr>
                <a:t>Core Capability: </a:t>
              </a:r>
              <a:r>
                <a:rPr lang="en-US" sz="1200" dirty="0">
                  <a:latin typeface="Aptos" panose="020B0004020202020204" pitchFamily="34" charset="0"/>
                </a:rPr>
                <a:t>Interdiction and Disruption </a:t>
              </a:r>
            </a:p>
          </p:txBody>
        </p:sp>
      </p:grpSp>
      <p:sp>
        <p:nvSpPr>
          <p:cNvPr id="4" name="Title 1">
            <a:extLst>
              <a:ext uri="{FF2B5EF4-FFF2-40B4-BE49-F238E27FC236}">
                <a16:creationId xmlns:a16="http://schemas.microsoft.com/office/drawing/2014/main" id="{C24838B7-0D5C-C943-EF70-9A678329E4E2}"/>
              </a:ext>
            </a:extLst>
          </p:cNvPr>
          <p:cNvSpPr txBox="1">
            <a:spLocks/>
          </p:cNvSpPr>
          <p:nvPr/>
        </p:nvSpPr>
        <p:spPr>
          <a:xfrm>
            <a:off x="646748" y="5689612"/>
            <a:ext cx="1092041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400"/>
            <a:r>
              <a:rPr lang="en-US" sz="1800" b="1" dirty="0">
                <a:latin typeface="Aptos" panose="020B0004020202020204" pitchFamily="34" charset="0"/>
              </a:rPr>
              <a:t>Narrative Examples</a:t>
            </a:r>
          </a:p>
        </p:txBody>
      </p:sp>
    </p:spTree>
    <p:extLst>
      <p:ext uri="{BB962C8B-B14F-4D97-AF65-F5344CB8AC3E}">
        <p14:creationId xmlns:p14="http://schemas.microsoft.com/office/powerpoint/2010/main" val="26635320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3" name="Group 2">
            <a:extLst>
              <a:ext uri="{FF2B5EF4-FFF2-40B4-BE49-F238E27FC236}">
                <a16:creationId xmlns:a16="http://schemas.microsoft.com/office/drawing/2014/main" id="{FB37C9D6-3992-7A8A-889A-F5558EC612FF}"/>
              </a:ext>
            </a:extLst>
          </p:cNvPr>
          <p:cNvGrpSpPr/>
          <p:nvPr/>
        </p:nvGrpSpPr>
        <p:grpSpPr>
          <a:xfrm>
            <a:off x="1014984" y="1051560"/>
            <a:ext cx="10216516" cy="4555093"/>
            <a:chOff x="1014984" y="1051560"/>
            <a:chExt cx="10216516" cy="4555093"/>
          </a:xfrm>
        </p:grpSpPr>
        <p:sp>
          <p:nvSpPr>
            <p:cNvPr id="8" name="TextBox 7">
              <a:extLst>
                <a:ext uri="{FF2B5EF4-FFF2-40B4-BE49-F238E27FC236}">
                  <a16:creationId xmlns:a16="http://schemas.microsoft.com/office/drawing/2014/main" id="{D95E6216-BD3F-C74A-03C5-C213332C2693}"/>
                </a:ext>
              </a:extLst>
            </p:cNvPr>
            <p:cNvSpPr txBox="1"/>
            <p:nvPr/>
          </p:nvSpPr>
          <p:spPr>
            <a:xfrm>
              <a:off x="1014984" y="2103120"/>
              <a:ext cx="5011616" cy="3016210"/>
            </a:xfrm>
            <a:prstGeom prst="rect">
              <a:avLst/>
            </a:prstGeom>
            <a:noFill/>
          </p:spPr>
          <p:txBody>
            <a:bodyPr wrap="square" rtlCol="0">
              <a:spAutoFit/>
            </a:bodyPr>
            <a:lstStyle/>
            <a:p>
              <a:r>
                <a:rPr lang="en-US" sz="1000" b="1" dirty="0">
                  <a:solidFill>
                    <a:srgbClr val="212529"/>
                  </a:solidFill>
                  <a:latin typeface="Aptos" panose="020B0004020202020204" pitchFamily="34" charset="0"/>
                </a:rPr>
                <a:t>Project Summary</a:t>
              </a:r>
              <a:endParaRPr lang="en-US" sz="1000" dirty="0">
                <a:solidFill>
                  <a:srgbClr val="212529"/>
                </a:solidFill>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This project is requesting funds to purchase portable and mobile radios for the City of Masonville Police Department(MPD). These mobile radios will be installed in patrol vehicles and the portable radios will be issued to officers. By enhancing the MPDs operational communications core capability, It will enhance the MPD ability to carry out the response mission area when responding to acts of terrorism.</a:t>
              </a:r>
            </a:p>
            <a:p>
              <a:endParaRPr lang="en-US" sz="1000" dirty="0">
                <a:latin typeface="Aptos" panose="020B0004020202020204" pitchFamily="34" charset="0"/>
              </a:endParaRPr>
            </a:p>
            <a:p>
              <a:r>
                <a:rPr lang="en-US" sz="1000" b="1" dirty="0">
                  <a:solidFill>
                    <a:srgbClr val="212529"/>
                  </a:solidFill>
                  <a:latin typeface="Aptos" panose="020B0004020202020204" pitchFamily="34" charset="0"/>
                </a:rPr>
                <a:t>Problem Statement</a:t>
              </a:r>
              <a:endParaRPr lang="en-US" sz="1000" dirty="0">
                <a:solidFill>
                  <a:srgbClr val="212529"/>
                </a:solidFill>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The City of Masonville’s Police Department must ensure the safety of its residents and travelers. In emergencies, such as a terrorist attack, they might need to mobilize all officers and reservists but lack the funds for enough radios to support this surge. Lone Star Council of Governments THIRA identifies terrorism as a threat on page 8.</a:t>
              </a:r>
            </a:p>
            <a:p>
              <a:endParaRPr lang="en-US" sz="1000" dirty="0">
                <a:latin typeface="Aptos" panose="020B0004020202020204" pitchFamily="34" charset="0"/>
              </a:endParaRPr>
            </a:p>
            <a:p>
              <a:r>
                <a:rPr lang="en-US" sz="1000" b="1" dirty="0">
                  <a:solidFill>
                    <a:srgbClr val="212529"/>
                  </a:solidFill>
                  <a:latin typeface="Aptos" panose="020B0004020202020204" pitchFamily="34" charset="0"/>
                </a:rPr>
                <a:t>Existing Capability Levels</a:t>
              </a:r>
              <a:endParaRPr lang="en-US" sz="1000" dirty="0">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The City of Masonville is currently at an interoperability level 4 with complete radio coverage throughout the city. MPD currently has enough radios to currently meet the needs of each of our shifts, but officers are forced to swap radios at each shift change. While this is adequate under normal conditions, it does not allow for a surge of resources during time of crisis. </a:t>
              </a:r>
            </a:p>
          </p:txBody>
        </p:sp>
        <p:sp>
          <p:nvSpPr>
            <p:cNvPr id="9" name="TextBox 8">
              <a:extLst>
                <a:ext uri="{FF2B5EF4-FFF2-40B4-BE49-F238E27FC236}">
                  <a16:creationId xmlns:a16="http://schemas.microsoft.com/office/drawing/2014/main" id="{08718A30-8C40-F3B3-DA5E-45A4024C7656}"/>
                </a:ext>
              </a:extLst>
            </p:cNvPr>
            <p:cNvSpPr txBox="1"/>
            <p:nvPr/>
          </p:nvSpPr>
          <p:spPr>
            <a:xfrm>
              <a:off x="6135624" y="1051560"/>
              <a:ext cx="5095876" cy="4555093"/>
            </a:xfrm>
            <a:prstGeom prst="rect">
              <a:avLst/>
            </a:prstGeom>
            <a:noFill/>
          </p:spPr>
          <p:txBody>
            <a:bodyPr wrap="square" rtlCol="0">
              <a:spAutoFit/>
            </a:bodyPr>
            <a:lstStyle/>
            <a:p>
              <a:r>
                <a:rPr lang="en-US" sz="1000" b="1" dirty="0">
                  <a:solidFill>
                    <a:srgbClr val="212529"/>
                  </a:solidFill>
                  <a:latin typeface="Aptos" panose="020B0004020202020204" pitchFamily="34" charset="0"/>
                </a:rPr>
                <a:t>Capability Gaps</a:t>
              </a:r>
              <a:endParaRPr lang="en-US" sz="1000" dirty="0">
                <a:solidFill>
                  <a:srgbClr val="212529"/>
                </a:solidFill>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MPD currently has 45 Officers, 10 reservists and 12 vehicles. The Department only has 25 portable radios and 8 vehicles with mobile radios. This application is requesting 30 portable radios and 4 Mobile radios which will bolster the terrorism response mission area by addressing regional gaps in the Operational Communications Core Capability identified in the Lone Star Council of Governments SPR listed on page 8.</a:t>
              </a:r>
            </a:p>
            <a:p>
              <a:pPr marL="171453" indent="-171453">
                <a:buFont typeface="Arial" panose="020B0604020202020204" pitchFamily="34" charset="0"/>
                <a:buChar char="•"/>
              </a:pPr>
              <a:endParaRPr lang="en-US" sz="1000" b="1" dirty="0">
                <a:solidFill>
                  <a:srgbClr val="212529"/>
                </a:solidFill>
                <a:latin typeface="Aptos" panose="020B0004020202020204" pitchFamily="34" charset="0"/>
              </a:endParaRPr>
            </a:p>
            <a:p>
              <a:r>
                <a:rPr lang="en-US" sz="1000" b="1" dirty="0">
                  <a:solidFill>
                    <a:srgbClr val="212529"/>
                  </a:solidFill>
                  <a:latin typeface="Aptos" panose="020B0004020202020204" pitchFamily="34" charset="0"/>
                </a:rPr>
                <a:t>Impact Statement</a:t>
              </a:r>
              <a:endParaRPr lang="en-US" sz="1000" dirty="0">
                <a:solidFill>
                  <a:srgbClr val="212529"/>
                </a:solidFill>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Upon completion of this project, the MPD will significantly improve its communication and coordination for large-scale operations, including those involving terrorism. This boost in capabilities will strengthen law enforcement’s ability to prevent and respond to threats, safeguarding the city and potentially aiding the region if outside assistance is needed.</a:t>
              </a:r>
            </a:p>
            <a:p>
              <a:endParaRPr lang="en-US" sz="1000" dirty="0">
                <a:latin typeface="Aptos" panose="020B0004020202020204" pitchFamily="34" charset="0"/>
              </a:endParaRPr>
            </a:p>
            <a:p>
              <a:r>
                <a:rPr lang="en-US" sz="1000" b="1" dirty="0">
                  <a:solidFill>
                    <a:srgbClr val="212529"/>
                  </a:solidFill>
                  <a:latin typeface="Aptos" panose="020B0004020202020204" pitchFamily="34" charset="0"/>
                </a:rPr>
                <a:t>Homeland Security Priority Action</a:t>
              </a:r>
            </a:p>
            <a:p>
              <a:pPr marL="171453" indent="-171453">
                <a:buFont typeface="Arial" panose="020B0604020202020204" pitchFamily="34" charset="0"/>
                <a:buChar char="•"/>
              </a:pPr>
              <a:r>
                <a:rPr lang="en-US" sz="1000" i="1" dirty="0">
                  <a:latin typeface="Aptos" panose="020B0004020202020204" pitchFamily="34" charset="0"/>
                </a:rPr>
                <a:t>4.3.2 Ensure radio systems, equipment, owners, and users are in compliance with the Statewide Communications Interoperability Plan and Regional Interoperable Communications Plans.</a:t>
              </a:r>
            </a:p>
            <a:p>
              <a:pPr marL="171453" indent="-171453">
                <a:buFont typeface="Arial" panose="020B0604020202020204" pitchFamily="34" charset="0"/>
                <a:buChar char="•"/>
              </a:pPr>
              <a:endParaRPr lang="en-US" sz="1000" dirty="0">
                <a:latin typeface="Aptos" panose="020B0004020202020204" pitchFamily="34" charset="0"/>
              </a:endParaRPr>
            </a:p>
            <a:p>
              <a:r>
                <a:rPr lang="en-US" sz="1000" b="1" dirty="0">
                  <a:solidFill>
                    <a:srgbClr val="212529"/>
                  </a:solidFill>
                  <a:latin typeface="Aptos" panose="020B0004020202020204" pitchFamily="34" charset="0"/>
                </a:rPr>
                <a:t>Target Group</a:t>
              </a:r>
            </a:p>
            <a:p>
              <a:pPr marL="171453" indent="-171453">
                <a:buFont typeface="Arial" panose="020B0604020202020204" pitchFamily="34" charset="0"/>
                <a:buChar char="•"/>
              </a:pPr>
              <a:r>
                <a:rPr lang="en-US" sz="1000" i="1" dirty="0">
                  <a:latin typeface="Aptos" panose="020B0004020202020204" pitchFamily="34" charset="0"/>
                </a:rPr>
                <a:t>The 55 officers and reservists of the Masonville Police Department will be the main beneficiaries of this project. Additionally, it will enhance safety for residents and travelers in both the City of Masonville and the broader Texas County area.</a:t>
              </a:r>
            </a:p>
            <a:p>
              <a:pPr marL="171453" indent="-171453">
                <a:buFont typeface="Arial" panose="020B0604020202020204" pitchFamily="34" charset="0"/>
                <a:buChar char="•"/>
              </a:pPr>
              <a:endParaRPr lang="en-US" sz="1000" b="1" dirty="0">
                <a:solidFill>
                  <a:srgbClr val="212529"/>
                </a:solidFill>
                <a:latin typeface="Aptos" panose="020B0004020202020204" pitchFamily="34" charset="0"/>
              </a:endParaRPr>
            </a:p>
            <a:p>
              <a:r>
                <a:rPr lang="en-US" sz="1000" b="1" dirty="0">
                  <a:solidFill>
                    <a:srgbClr val="212529"/>
                  </a:solidFill>
                  <a:latin typeface="Aptos" panose="020B0004020202020204" pitchFamily="34" charset="0"/>
                </a:rPr>
                <a:t>Long-Term Approach</a:t>
              </a:r>
            </a:p>
            <a:p>
              <a:pPr marL="171453" indent="-171453">
                <a:buFont typeface="Arial" panose="020B0604020202020204" pitchFamily="34" charset="0"/>
                <a:buChar char="•"/>
              </a:pPr>
              <a:r>
                <a:rPr lang="en-US" sz="1000" i="1" dirty="0">
                  <a:latin typeface="Aptos" panose="020B0004020202020204" pitchFamily="34" charset="0"/>
                </a:rPr>
                <a:t>While the City would prefer to allocate extra funds to fully address our public safety communication needs, this isn't feasible at present. After purchasing these radios, the city can cover their routine maintenance costs but will likely seek additional grant funding in the future for upgrades or replacements. </a:t>
              </a:r>
            </a:p>
          </p:txBody>
        </p:sp>
        <p:sp>
          <p:nvSpPr>
            <p:cNvPr id="10" name="TextBox 9">
              <a:extLst>
                <a:ext uri="{FF2B5EF4-FFF2-40B4-BE49-F238E27FC236}">
                  <a16:creationId xmlns:a16="http://schemas.microsoft.com/office/drawing/2014/main" id="{72721BDA-82DB-04EF-6AA1-B7BEBA321D4F}"/>
                </a:ext>
              </a:extLst>
            </p:cNvPr>
            <p:cNvSpPr txBox="1"/>
            <p:nvPr/>
          </p:nvSpPr>
          <p:spPr>
            <a:xfrm>
              <a:off x="1014984" y="1051560"/>
              <a:ext cx="5019675" cy="1046440"/>
            </a:xfrm>
            <a:prstGeom prst="rect">
              <a:avLst/>
            </a:prstGeom>
            <a:solidFill>
              <a:schemeClr val="bg1"/>
            </a:solidFill>
            <a:ln w="28575">
              <a:solidFill>
                <a:schemeClr val="tx1"/>
              </a:solidFill>
            </a:ln>
          </p:spPr>
          <p:txBody>
            <a:bodyPr wrap="square" rtlCol="0">
              <a:spAutoFit/>
            </a:bodyPr>
            <a:lstStyle/>
            <a:p>
              <a:pPr algn="ctr"/>
              <a:r>
                <a:rPr lang="en-US" sz="1400" b="1" dirty="0">
                  <a:latin typeface="Aptos" panose="020B0004020202020204" pitchFamily="34" charset="0"/>
                </a:rPr>
                <a:t>Communications</a:t>
              </a:r>
            </a:p>
            <a:p>
              <a:r>
                <a:rPr lang="en-US" sz="1200" b="1" dirty="0">
                  <a:latin typeface="Aptos" panose="020B0004020202020204" pitchFamily="34" charset="0"/>
                </a:rPr>
                <a:t>Project Type: </a:t>
              </a:r>
              <a:r>
                <a:rPr lang="en-US" sz="1200" i="1" dirty="0">
                  <a:latin typeface="Aptos" panose="020B0004020202020204" pitchFamily="34" charset="0"/>
                </a:rPr>
                <a:t>Handheld and car mounted radios for Police Dept.</a:t>
              </a:r>
            </a:p>
            <a:p>
              <a:r>
                <a:rPr lang="en-US" sz="1200" b="1" dirty="0">
                  <a:latin typeface="Aptos" panose="020B0004020202020204" pitchFamily="34" charset="0"/>
                </a:rPr>
                <a:t>LETPA: </a:t>
              </a:r>
              <a:r>
                <a:rPr lang="en-US" sz="1200" i="1" dirty="0">
                  <a:latin typeface="Aptos" panose="020B0004020202020204" pitchFamily="34" charset="0"/>
                </a:rPr>
                <a:t>No</a:t>
              </a:r>
            </a:p>
            <a:p>
              <a:r>
                <a:rPr lang="en-US" sz="1200" b="1" dirty="0">
                  <a:latin typeface="Aptos" panose="020B0004020202020204" pitchFamily="34" charset="0"/>
                </a:rPr>
                <a:t>Investment Area: </a:t>
              </a:r>
              <a:r>
                <a:rPr lang="en-US" sz="1200" i="1" dirty="0">
                  <a:latin typeface="Aptos" panose="020B0004020202020204" pitchFamily="34" charset="0"/>
                </a:rPr>
                <a:t>Interoperable Emergency Communication</a:t>
              </a:r>
            </a:p>
            <a:p>
              <a:r>
                <a:rPr lang="en-US" sz="1200" b="1" dirty="0">
                  <a:latin typeface="Aptos" panose="020B0004020202020204" pitchFamily="34" charset="0"/>
                </a:rPr>
                <a:t>Core Capability: </a:t>
              </a:r>
              <a:r>
                <a:rPr lang="en-US" sz="1200" i="1" dirty="0">
                  <a:solidFill>
                    <a:srgbClr val="000000"/>
                  </a:solidFill>
                  <a:latin typeface="Aptos" panose="020B0004020202020204" pitchFamily="34" charset="0"/>
                </a:rPr>
                <a:t>Operational Communications</a:t>
              </a:r>
              <a:endParaRPr lang="en-US" sz="1200" b="1" i="1" dirty="0">
                <a:latin typeface="Aptos" panose="020B0004020202020204" pitchFamily="34" charset="0"/>
              </a:endParaRPr>
            </a:p>
          </p:txBody>
        </p:sp>
      </p:grpSp>
      <p:sp>
        <p:nvSpPr>
          <p:cNvPr id="2" name="Title 1">
            <a:extLst>
              <a:ext uri="{FF2B5EF4-FFF2-40B4-BE49-F238E27FC236}">
                <a16:creationId xmlns:a16="http://schemas.microsoft.com/office/drawing/2014/main" id="{D6C94FFD-6C81-2961-9147-ECA0D8340879}"/>
              </a:ext>
            </a:extLst>
          </p:cNvPr>
          <p:cNvSpPr txBox="1">
            <a:spLocks/>
          </p:cNvSpPr>
          <p:nvPr/>
        </p:nvSpPr>
        <p:spPr>
          <a:xfrm>
            <a:off x="646748" y="5689612"/>
            <a:ext cx="1092041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400"/>
            <a:r>
              <a:rPr lang="en-US" sz="1800" b="1" dirty="0">
                <a:latin typeface="Aptos" panose="020B0004020202020204" pitchFamily="34" charset="0"/>
              </a:rPr>
              <a:t>Narrative Examples</a:t>
            </a:r>
          </a:p>
        </p:txBody>
      </p:sp>
    </p:spTree>
    <p:extLst>
      <p:ext uri="{BB962C8B-B14F-4D97-AF65-F5344CB8AC3E}">
        <p14:creationId xmlns:p14="http://schemas.microsoft.com/office/powerpoint/2010/main" val="3490611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4993E1DB-47FB-F405-E9C2-D0207F178BDD}"/>
              </a:ext>
            </a:extLst>
          </p:cNvPr>
          <p:cNvSpPr>
            <a:spLocks noGrp="1"/>
          </p:cNvSpPr>
          <p:nvPr>
            <p:ph type="title"/>
          </p:nvPr>
        </p:nvSpPr>
        <p:spPr>
          <a:xfrm>
            <a:off x="1371598" y="544946"/>
            <a:ext cx="9477377" cy="1030515"/>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2.(A) The National Preparedness Goal, Mission Areas and Core Capabilities</a:t>
            </a:r>
          </a:p>
        </p:txBody>
      </p:sp>
      <p:pic>
        <p:nvPicPr>
          <p:cNvPr id="5" name="Content Placeholder 4" descr="A cover of a book with a flag and a eagle&#10;&#10;Description automatically generated">
            <a:extLst>
              <a:ext uri="{FF2B5EF4-FFF2-40B4-BE49-F238E27FC236}">
                <a16:creationId xmlns:a16="http://schemas.microsoft.com/office/drawing/2014/main" id="{018C8083-2C98-52EE-4C59-3E89105DDA37}"/>
              </a:ext>
            </a:extLst>
          </p:cNvPr>
          <p:cNvPicPr>
            <a:picLocks noGrp="1" noChangeAspect="1"/>
          </p:cNvPicPr>
          <p:nvPr>
            <p:ph sz="half" idx="2"/>
          </p:nvPr>
        </p:nvPicPr>
        <p:blipFill>
          <a:blip r:embed="rId3"/>
          <a:stretch>
            <a:fillRect/>
          </a:stretch>
        </p:blipFill>
        <p:spPr>
          <a:xfrm>
            <a:off x="6511661" y="3472261"/>
            <a:ext cx="2435757" cy="3132806"/>
          </a:xfrm>
          <a:prstGeom prst="rect">
            <a:avLst/>
          </a:prstGeom>
          <a:ln w="9525">
            <a:solidFill>
              <a:schemeClr val="tx1"/>
            </a:solidFill>
          </a:ln>
        </p:spPr>
      </p:pic>
      <p:pic>
        <p:nvPicPr>
          <p:cNvPr id="6" name="Picture 5" descr="A screenshot of a document&#10;&#10;Description automatically generated">
            <a:extLst>
              <a:ext uri="{FF2B5EF4-FFF2-40B4-BE49-F238E27FC236}">
                <a16:creationId xmlns:a16="http://schemas.microsoft.com/office/drawing/2014/main" id="{58E492DB-22AE-8993-4460-C3E9F7C2D016}"/>
              </a:ext>
            </a:extLst>
          </p:cNvPr>
          <p:cNvPicPr>
            <a:picLocks noChangeAspect="1"/>
          </p:cNvPicPr>
          <p:nvPr/>
        </p:nvPicPr>
        <p:blipFill>
          <a:blip r:embed="rId4"/>
          <a:stretch>
            <a:fillRect/>
          </a:stretch>
        </p:blipFill>
        <p:spPr>
          <a:xfrm>
            <a:off x="8318751" y="1679791"/>
            <a:ext cx="3408929" cy="3255529"/>
          </a:xfrm>
          <a:prstGeom prst="rect">
            <a:avLst/>
          </a:prstGeom>
          <a:solidFill>
            <a:srgbClr val="FFFFFF">
              <a:shade val="85000"/>
            </a:srgbClr>
          </a:solidFill>
          <a:ln w="952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a:extLst>
              <a:ext uri="{FF2B5EF4-FFF2-40B4-BE49-F238E27FC236}">
                <a16:creationId xmlns:a16="http://schemas.microsoft.com/office/drawing/2014/main" id="{0DF91100-E268-87DE-3541-1034F1BE5ABC}"/>
              </a:ext>
            </a:extLst>
          </p:cNvPr>
          <p:cNvSpPr>
            <a:spLocks noGrp="1"/>
          </p:cNvSpPr>
          <p:nvPr>
            <p:ph sz="half" idx="1"/>
          </p:nvPr>
        </p:nvSpPr>
        <p:spPr>
          <a:xfrm>
            <a:off x="1371599" y="1839686"/>
            <a:ext cx="4872040" cy="4615926"/>
          </a:xfrm>
        </p:spPr>
        <p:txBody>
          <a:bodyPr vert="horz" lIns="91440" tIns="45720" rIns="91440" bIns="45720" rtlCol="0">
            <a:normAutofit fontScale="92500"/>
          </a:bodyPr>
          <a:lstStyle/>
          <a:p>
            <a:pPr marL="0" indent="-228600" defTabSz="914400">
              <a:lnSpc>
                <a:spcPct val="120000"/>
              </a:lnSpc>
              <a:spcBef>
                <a:spcPts val="1200"/>
              </a:spcBef>
              <a:defRPr/>
            </a:pPr>
            <a:r>
              <a:rPr lang="en-US" sz="1400" dirty="0">
                <a:latin typeface="Aptos" panose="020B0004020202020204" pitchFamily="34" charset="0"/>
              </a:rPr>
              <a:t>Each applicant must have a basic understanding of how the State Homeland Security Grant Program is designed to function. One of the most important documents an applicant will need when applying is the  </a:t>
            </a:r>
            <a:r>
              <a:rPr lang="en-US" sz="1400" dirty="0">
                <a:latin typeface="Aptos" panose="020B0004020202020204" pitchFamily="34" charset="0"/>
                <a:hlinkClick r:id="rId5"/>
              </a:rPr>
              <a:t>National Preparedness Goal</a:t>
            </a:r>
            <a:r>
              <a:rPr lang="en-US" sz="1400" dirty="0">
                <a:latin typeface="Aptos" panose="020B0004020202020204" pitchFamily="34" charset="0"/>
              </a:rPr>
              <a:t>. The National Preparedness Goal (the Goal) defines the Goal as:</a:t>
            </a:r>
          </a:p>
          <a:p>
            <a:pPr marL="0" indent="0" defTabSz="914400">
              <a:lnSpc>
                <a:spcPct val="120000"/>
              </a:lnSpc>
              <a:spcBef>
                <a:spcPts val="1200"/>
              </a:spcBef>
              <a:buNone/>
              <a:defRPr/>
            </a:pPr>
            <a:r>
              <a:rPr lang="en-US" sz="1400" dirty="0">
                <a:latin typeface="Aptos" panose="020B0004020202020204" pitchFamily="34" charset="0"/>
              </a:rPr>
              <a:t>”</a:t>
            </a:r>
            <a:r>
              <a:rPr lang="en-US" sz="1400" b="1" i="1" dirty="0">
                <a:latin typeface="Aptos" panose="020B0004020202020204" pitchFamily="34" charset="0"/>
              </a:rPr>
              <a:t>A secure and resilient Nation with the capabilities required across the whole community to prevent, protect against, mitigate, respond to, and recover from the threats and hazards that pose the greatest risk.”</a:t>
            </a:r>
          </a:p>
          <a:p>
            <a:pPr marL="0" indent="-228600" defTabSz="914400">
              <a:lnSpc>
                <a:spcPct val="120000"/>
              </a:lnSpc>
              <a:spcBef>
                <a:spcPts val="1200"/>
              </a:spcBef>
              <a:defRPr/>
            </a:pPr>
            <a:r>
              <a:rPr lang="en-US" sz="1400" dirty="0">
                <a:latin typeface="Aptos" panose="020B0004020202020204" pitchFamily="34" charset="0"/>
              </a:rPr>
              <a:t>The Goal essentially defines what it means for all communities to be prepared collectively for the threats and hazards that pose the greatest risk to the nation. </a:t>
            </a:r>
          </a:p>
          <a:p>
            <a:pPr marL="0" indent="-228600" defTabSz="914400">
              <a:lnSpc>
                <a:spcPct val="120000"/>
              </a:lnSpc>
              <a:spcBef>
                <a:spcPts val="1200"/>
              </a:spcBef>
              <a:defRPr/>
            </a:pPr>
            <a:r>
              <a:rPr lang="en-US" sz="1400" dirty="0">
                <a:latin typeface="Aptos" panose="020B0004020202020204" pitchFamily="34" charset="0"/>
              </a:rPr>
              <a:t>The Goal identifies 32 distinct activities, called </a:t>
            </a:r>
            <a:r>
              <a:rPr lang="en-US" sz="1400" dirty="0">
                <a:latin typeface="Aptos" panose="020B0004020202020204" pitchFamily="34" charset="0"/>
                <a:hlinkClick r:id="rId6"/>
              </a:rPr>
              <a:t>core capabilities</a:t>
            </a:r>
            <a:r>
              <a:rPr lang="en-US" sz="1400" dirty="0">
                <a:latin typeface="Aptos" panose="020B0004020202020204" pitchFamily="34" charset="0"/>
              </a:rPr>
              <a:t>, needed to address the risks. </a:t>
            </a:r>
          </a:p>
          <a:p>
            <a:pPr marL="0" indent="-228600" defTabSz="914400">
              <a:lnSpc>
                <a:spcPct val="120000"/>
              </a:lnSpc>
              <a:spcBef>
                <a:spcPts val="1200"/>
              </a:spcBef>
              <a:defRPr/>
            </a:pPr>
            <a:r>
              <a:rPr lang="en-US" sz="1400" dirty="0">
                <a:latin typeface="Aptos" panose="020B0004020202020204" pitchFamily="34" charset="0"/>
              </a:rPr>
              <a:t>The Goal organizes these core capabilities into five categories, called </a:t>
            </a:r>
            <a:r>
              <a:rPr lang="en-US" sz="1400" dirty="0">
                <a:latin typeface="Aptos" panose="020B0004020202020204" pitchFamily="34" charset="0"/>
                <a:hlinkClick r:id="rId6"/>
              </a:rPr>
              <a:t>mission areas</a:t>
            </a:r>
            <a:r>
              <a:rPr lang="en-US" sz="1400" dirty="0">
                <a:latin typeface="Aptos" panose="020B0004020202020204" pitchFamily="34" charset="0"/>
              </a:rPr>
              <a:t>.</a:t>
            </a:r>
          </a:p>
        </p:txBody>
      </p:sp>
    </p:spTree>
    <p:extLst>
      <p:ext uri="{BB962C8B-B14F-4D97-AF65-F5344CB8AC3E}">
        <p14:creationId xmlns:p14="http://schemas.microsoft.com/office/powerpoint/2010/main" val="2223396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3" name="Group 2">
            <a:extLst>
              <a:ext uri="{FF2B5EF4-FFF2-40B4-BE49-F238E27FC236}">
                <a16:creationId xmlns:a16="http://schemas.microsoft.com/office/drawing/2014/main" id="{41934A37-1CB4-23C4-9DCA-C406D87CEC0C}"/>
              </a:ext>
            </a:extLst>
          </p:cNvPr>
          <p:cNvGrpSpPr/>
          <p:nvPr/>
        </p:nvGrpSpPr>
        <p:grpSpPr>
          <a:xfrm>
            <a:off x="1014984" y="1048898"/>
            <a:ext cx="10216516" cy="4762930"/>
            <a:chOff x="1014984" y="1048898"/>
            <a:chExt cx="10216516" cy="4762930"/>
          </a:xfrm>
        </p:grpSpPr>
        <p:sp>
          <p:nvSpPr>
            <p:cNvPr id="8" name="TextBox 7">
              <a:extLst>
                <a:ext uri="{FF2B5EF4-FFF2-40B4-BE49-F238E27FC236}">
                  <a16:creationId xmlns:a16="http://schemas.microsoft.com/office/drawing/2014/main" id="{D95E6216-BD3F-C74A-03C5-C213332C2693}"/>
                </a:ext>
              </a:extLst>
            </p:cNvPr>
            <p:cNvSpPr txBox="1"/>
            <p:nvPr/>
          </p:nvSpPr>
          <p:spPr>
            <a:xfrm>
              <a:off x="1014984" y="2103120"/>
              <a:ext cx="5011616" cy="3708708"/>
            </a:xfrm>
            <a:prstGeom prst="rect">
              <a:avLst/>
            </a:prstGeom>
            <a:noFill/>
          </p:spPr>
          <p:txBody>
            <a:bodyPr wrap="square" rtlCol="0">
              <a:spAutoFit/>
            </a:bodyPr>
            <a:lstStyle/>
            <a:p>
              <a:r>
                <a:rPr lang="en-US" sz="900" b="1" dirty="0">
                  <a:solidFill>
                    <a:srgbClr val="212529"/>
                  </a:solidFill>
                  <a:latin typeface="Aptos" panose="020B0004020202020204" pitchFamily="34" charset="0"/>
                </a:rPr>
                <a:t>Project Summary</a:t>
              </a:r>
              <a:endParaRPr lang="en-US" sz="900" dirty="0">
                <a:solidFill>
                  <a:srgbClr val="212529"/>
                </a:solidFill>
                <a:latin typeface="Aptos" panose="020B0004020202020204" pitchFamily="34" charset="0"/>
              </a:endParaRPr>
            </a:p>
            <a:p>
              <a:pPr marL="171453" indent="-171453">
                <a:buFont typeface="Arial" panose="020B0604020202020204" pitchFamily="34" charset="0"/>
                <a:buChar char="•"/>
              </a:pPr>
              <a:r>
                <a:rPr lang="en-US" sz="900" i="1" dirty="0">
                  <a:latin typeface="Aptos" panose="020B0004020202020204" pitchFamily="34" charset="0"/>
                </a:rPr>
                <a:t>This project seeks funding to support the City of Masonville's Community Emergency Response Team (CERT) program. It will cover costs to establish a CERT coordinator in the emergency management department, including training and basic office supplies. The coordinator's role includes promoting, coordinating, and training CERT volunteers, and the funding will also allow them to attend advanced CERT “Train the Trainer” courses. This project supports the mitigation mission area by enhancing the Community Resilience core capability by empowering individuals and communities to make informed decisions to facilitate actions necessary to adapt to, withstand, and quickly recover from terrorist attacks.</a:t>
              </a:r>
            </a:p>
            <a:p>
              <a:endParaRPr lang="en-US" sz="500" dirty="0">
                <a:latin typeface="Aptos" panose="020B0004020202020204" pitchFamily="34" charset="0"/>
              </a:endParaRPr>
            </a:p>
            <a:p>
              <a:r>
                <a:rPr lang="en-US" sz="900" b="1" dirty="0">
                  <a:solidFill>
                    <a:srgbClr val="212529"/>
                  </a:solidFill>
                  <a:latin typeface="Aptos" panose="020B0004020202020204" pitchFamily="34" charset="0"/>
                </a:rPr>
                <a:t>Problem Statement</a:t>
              </a:r>
              <a:endParaRPr lang="en-US" sz="900" dirty="0">
                <a:solidFill>
                  <a:srgbClr val="212529"/>
                </a:solidFill>
                <a:latin typeface="Aptos" panose="020B0004020202020204" pitchFamily="34" charset="0"/>
              </a:endParaRPr>
            </a:p>
            <a:p>
              <a:pPr marL="171453" indent="-171453">
                <a:buFont typeface="Arial" panose="020B0604020202020204" pitchFamily="34" charset="0"/>
                <a:buChar char="•"/>
              </a:pPr>
              <a:r>
                <a:rPr lang="en-US" sz="900" i="1" dirty="0">
                  <a:latin typeface="Aptos" panose="020B0004020202020204" pitchFamily="34" charset="0"/>
                </a:rPr>
                <a:t>The City of Masonville, with its mix of manufacturing, critical infrastructure, and entertainment venues, could be a potential target for terrorist attacks as identified in the Lone Star COG THIRA on pg. 6. To address the strain such an event would place on emergency response resources, it is crucial to educate residents on emergency procedures and how they can support response teams as force multipliers. The City of Masonville Community Emergency Response Team (CERT) project aims to build an effective community response before, during, and after major disasters through three key objectives: community engagement, information and training, and partnership development. Community resilience relies on factors such as awareness, economic and environmental health, and support from public and private programs, agencies, and organizations. The preparedness of individuals, families, and the community is essential for successfully responding to and recovering from major disasters. </a:t>
              </a:r>
            </a:p>
            <a:p>
              <a:endParaRPr lang="en-US" sz="500" b="1" dirty="0">
                <a:solidFill>
                  <a:srgbClr val="212529"/>
                </a:solidFill>
                <a:latin typeface="Aptos" panose="020B0004020202020204" pitchFamily="34" charset="0"/>
              </a:endParaRPr>
            </a:p>
            <a:p>
              <a:r>
                <a:rPr lang="en-US" sz="900" b="1" dirty="0">
                  <a:solidFill>
                    <a:srgbClr val="212529"/>
                  </a:solidFill>
                  <a:latin typeface="Aptos" panose="020B0004020202020204" pitchFamily="34" charset="0"/>
                </a:rPr>
                <a:t>Existing Capability Levels</a:t>
              </a:r>
              <a:endParaRPr lang="en-US" sz="900" dirty="0">
                <a:latin typeface="Aptos" panose="020B0004020202020204" pitchFamily="34" charset="0"/>
              </a:endParaRPr>
            </a:p>
            <a:p>
              <a:pPr marL="171453" indent="-171453">
                <a:buFont typeface="Arial" panose="020B0604020202020204" pitchFamily="34" charset="0"/>
                <a:buChar char="•"/>
              </a:pPr>
              <a:r>
                <a:rPr lang="en-US" sz="900" i="1" dirty="0">
                  <a:latin typeface="Aptos" panose="020B0004020202020204" pitchFamily="34" charset="0"/>
                </a:rPr>
                <a:t>The City of Masonville currently lacks a community emergency education training program. However, the City’s Emergency Management Department has experience running a CERT program, which was active from 2009 to 2015 before being discontinued due to funding issues.</a:t>
              </a:r>
            </a:p>
          </p:txBody>
        </p:sp>
        <p:sp>
          <p:nvSpPr>
            <p:cNvPr id="9" name="TextBox 8">
              <a:extLst>
                <a:ext uri="{FF2B5EF4-FFF2-40B4-BE49-F238E27FC236}">
                  <a16:creationId xmlns:a16="http://schemas.microsoft.com/office/drawing/2014/main" id="{08718A30-8C40-F3B3-DA5E-45A4024C7656}"/>
                </a:ext>
              </a:extLst>
            </p:cNvPr>
            <p:cNvSpPr txBox="1"/>
            <p:nvPr/>
          </p:nvSpPr>
          <p:spPr>
            <a:xfrm>
              <a:off x="6135624" y="1051560"/>
              <a:ext cx="5095876" cy="4247317"/>
            </a:xfrm>
            <a:prstGeom prst="rect">
              <a:avLst/>
            </a:prstGeom>
            <a:noFill/>
          </p:spPr>
          <p:txBody>
            <a:bodyPr wrap="square" rtlCol="0">
              <a:spAutoFit/>
            </a:bodyPr>
            <a:lstStyle/>
            <a:p>
              <a:r>
                <a:rPr lang="en-US" sz="900" b="1" dirty="0">
                  <a:solidFill>
                    <a:srgbClr val="212529"/>
                  </a:solidFill>
                  <a:latin typeface="Aptos" panose="020B0004020202020204" pitchFamily="34" charset="0"/>
                </a:rPr>
                <a:t>Capability Gaps</a:t>
              </a:r>
              <a:endParaRPr lang="en-US" sz="900" dirty="0">
                <a:solidFill>
                  <a:srgbClr val="212529"/>
                </a:solidFill>
                <a:latin typeface="Aptos" panose="020B0004020202020204" pitchFamily="34" charset="0"/>
              </a:endParaRPr>
            </a:p>
            <a:p>
              <a:pPr marL="171453" indent="-171453">
                <a:buFont typeface="Arial" panose="020B0604020202020204" pitchFamily="34" charset="0"/>
                <a:buChar char="•"/>
              </a:pPr>
              <a:r>
                <a:rPr lang="en-US" sz="900" i="1" dirty="0">
                  <a:latin typeface="Aptos" panose="020B0004020202020204" pitchFamily="34" charset="0"/>
                </a:rPr>
                <a:t>Community preparedness initiatives, like CERT teams, play a crucial role in easing the burden on first responders by empowering citizens to handle minor injuries and straightforward rescues on their own or assist their neighbors. This enables first responders to focus on more serious and dangerous situations, leading to better outcomes for both the public and emergency personnel. The goal is to strengthen the terrorism Mitigation Mission Area by addressing regional gaps in the Community Resilience Core Capability, as outlined on Page 8 of the Lone Star Council of Governments SPR.</a:t>
              </a:r>
            </a:p>
            <a:p>
              <a:pPr marL="171453" indent="-171453">
                <a:buFont typeface="Arial" panose="020B0604020202020204" pitchFamily="34" charset="0"/>
                <a:buChar char="•"/>
              </a:pPr>
              <a:endParaRPr lang="en-US" sz="900" b="1" dirty="0">
                <a:solidFill>
                  <a:srgbClr val="212529"/>
                </a:solidFill>
                <a:latin typeface="Aptos" panose="020B0004020202020204" pitchFamily="34" charset="0"/>
              </a:endParaRPr>
            </a:p>
            <a:p>
              <a:r>
                <a:rPr lang="en-US" sz="900" b="1" dirty="0">
                  <a:solidFill>
                    <a:srgbClr val="212529"/>
                  </a:solidFill>
                  <a:latin typeface="Aptos" panose="020B0004020202020204" pitchFamily="34" charset="0"/>
                </a:rPr>
                <a:t>Impact Statement</a:t>
              </a:r>
              <a:endParaRPr lang="en-US" sz="900" dirty="0">
                <a:solidFill>
                  <a:srgbClr val="212529"/>
                </a:solidFill>
                <a:latin typeface="Aptos" panose="020B0004020202020204" pitchFamily="34" charset="0"/>
              </a:endParaRPr>
            </a:p>
            <a:p>
              <a:pPr marL="171453" indent="-171453">
                <a:buFont typeface="Arial" panose="020B0604020202020204" pitchFamily="34" charset="0"/>
                <a:buChar char="•"/>
              </a:pPr>
              <a:r>
                <a:rPr lang="en-US" sz="900" i="1" dirty="0">
                  <a:latin typeface="Aptos" panose="020B0004020202020204" pitchFamily="34" charset="0"/>
                </a:rPr>
                <a:t>Upon completion of this project, a larger portion of Masonville’s citizens will gain a basic understanding of how to protect themselves, their families, and neighbors during emergencies, including acts of terrorism. This improved capability may reduce the demand on first responders for situations that could be managed by trained citizens. Ideally, this will enable first responders to concentrate on more critical and dangerous incidents, enhancing outcomes for both the public and emergency personnel.</a:t>
              </a:r>
            </a:p>
            <a:p>
              <a:pPr marL="171453" indent="-171453">
                <a:buFont typeface="Arial" panose="020B0604020202020204" pitchFamily="34" charset="0"/>
                <a:buChar char="•"/>
              </a:pPr>
              <a:endParaRPr lang="en-US" sz="900" dirty="0">
                <a:latin typeface="Aptos" panose="020B0004020202020204" pitchFamily="34" charset="0"/>
              </a:endParaRPr>
            </a:p>
            <a:p>
              <a:r>
                <a:rPr lang="en-US" sz="900" b="1" dirty="0">
                  <a:solidFill>
                    <a:srgbClr val="212529"/>
                  </a:solidFill>
                  <a:latin typeface="Aptos" panose="020B0004020202020204" pitchFamily="34" charset="0"/>
                </a:rPr>
                <a:t>Homeland Security Priority Action</a:t>
              </a:r>
            </a:p>
            <a:p>
              <a:pPr marL="171453" indent="-171453">
                <a:buFont typeface="Arial" panose="020B0604020202020204" pitchFamily="34" charset="0"/>
                <a:buChar char="•"/>
              </a:pPr>
              <a:r>
                <a:rPr lang="en-US" sz="900" i="1" dirty="0">
                  <a:latin typeface="Aptos" panose="020B0004020202020204" pitchFamily="34" charset="0"/>
                </a:rPr>
                <a:t>3.3.1 Expand and enhance local jurisdiction and citizen capabilities through participation in Citizen Corps and other individual and community preparedness programs.</a:t>
              </a:r>
            </a:p>
            <a:p>
              <a:pPr marL="171453" indent="-171453">
                <a:buFont typeface="Arial" panose="020B0604020202020204" pitchFamily="34" charset="0"/>
                <a:buChar char="•"/>
              </a:pPr>
              <a:endParaRPr lang="en-US" sz="900" dirty="0">
                <a:latin typeface="Aptos" panose="020B0004020202020204" pitchFamily="34" charset="0"/>
              </a:endParaRPr>
            </a:p>
            <a:p>
              <a:r>
                <a:rPr lang="en-US" sz="900" b="1" dirty="0">
                  <a:solidFill>
                    <a:srgbClr val="212529"/>
                  </a:solidFill>
                  <a:latin typeface="Aptos" panose="020B0004020202020204" pitchFamily="34" charset="0"/>
                </a:rPr>
                <a:t>Target Group</a:t>
              </a:r>
            </a:p>
            <a:p>
              <a:pPr marL="171453" indent="-171453">
                <a:buFont typeface="Arial" panose="020B0604020202020204" pitchFamily="34" charset="0"/>
                <a:buChar char="•"/>
              </a:pPr>
              <a:r>
                <a:rPr lang="en-US" sz="900" i="1" dirty="0">
                  <a:latin typeface="Aptos" panose="020B0004020202020204" pitchFamily="34" charset="0"/>
                </a:rPr>
                <a:t>The CERT Program will be managed by the Masonville Emergency Management Department, but it is designed to benefit the entire community, particularly those who participate in the available CERT training courses.</a:t>
              </a:r>
            </a:p>
            <a:p>
              <a:pPr marL="171453" indent="-171453">
                <a:buFont typeface="Arial" panose="020B0604020202020204" pitchFamily="34" charset="0"/>
                <a:buChar char="•"/>
              </a:pPr>
              <a:endParaRPr lang="en-US" sz="900" b="1" dirty="0">
                <a:solidFill>
                  <a:srgbClr val="212529"/>
                </a:solidFill>
                <a:latin typeface="Aptos" panose="020B0004020202020204" pitchFamily="34" charset="0"/>
              </a:endParaRPr>
            </a:p>
            <a:p>
              <a:r>
                <a:rPr lang="en-US" sz="900" b="1" dirty="0">
                  <a:solidFill>
                    <a:srgbClr val="212529"/>
                  </a:solidFill>
                  <a:latin typeface="Aptos" panose="020B0004020202020204" pitchFamily="34" charset="0"/>
                </a:rPr>
                <a:t>Long-Term Approach</a:t>
              </a:r>
            </a:p>
            <a:p>
              <a:pPr marL="171453" indent="-171453">
                <a:buFont typeface="Arial" panose="020B0604020202020204" pitchFamily="34" charset="0"/>
                <a:buChar char="•"/>
              </a:pPr>
              <a:r>
                <a:rPr lang="en-US" sz="900" i="1" dirty="0">
                  <a:latin typeface="Aptos" panose="020B0004020202020204" pitchFamily="34" charset="0"/>
                </a:rPr>
                <a:t>Once the program is reestablished, the city commits to covering all maintenance costs and will allocate local funding to the program annually. Additional grants may be sought when the program advances from a basic to a more advanced level.</a:t>
              </a:r>
            </a:p>
          </p:txBody>
        </p:sp>
        <p:sp>
          <p:nvSpPr>
            <p:cNvPr id="10" name="TextBox 9">
              <a:extLst>
                <a:ext uri="{FF2B5EF4-FFF2-40B4-BE49-F238E27FC236}">
                  <a16:creationId xmlns:a16="http://schemas.microsoft.com/office/drawing/2014/main" id="{72721BDA-82DB-04EF-6AA1-B7BEBA321D4F}"/>
                </a:ext>
              </a:extLst>
            </p:cNvPr>
            <p:cNvSpPr txBox="1"/>
            <p:nvPr/>
          </p:nvSpPr>
          <p:spPr>
            <a:xfrm>
              <a:off x="1014984" y="1048898"/>
              <a:ext cx="5019675" cy="1046440"/>
            </a:xfrm>
            <a:prstGeom prst="rect">
              <a:avLst/>
            </a:prstGeom>
            <a:solidFill>
              <a:schemeClr val="bg1"/>
            </a:solidFill>
            <a:ln w="28575">
              <a:solidFill>
                <a:schemeClr val="tx1"/>
              </a:solidFill>
            </a:ln>
          </p:spPr>
          <p:txBody>
            <a:bodyPr wrap="square" rtlCol="0">
              <a:spAutoFit/>
            </a:bodyPr>
            <a:lstStyle/>
            <a:p>
              <a:pPr algn="ctr"/>
              <a:r>
                <a:rPr lang="en-US" sz="1400" b="1" dirty="0">
                  <a:latin typeface="Aptos" panose="020B0004020202020204" pitchFamily="34" charset="0"/>
                </a:rPr>
                <a:t>Community Preparedness</a:t>
              </a:r>
            </a:p>
            <a:p>
              <a:r>
                <a:rPr lang="en-US" sz="1200" b="1" dirty="0">
                  <a:latin typeface="Aptos" panose="020B0004020202020204" pitchFamily="34" charset="0"/>
                </a:rPr>
                <a:t>Project Type: </a:t>
              </a:r>
              <a:r>
                <a:rPr lang="en-US" sz="1200" i="1" dirty="0">
                  <a:latin typeface="Aptos" panose="020B0004020202020204" pitchFamily="34" charset="0"/>
                </a:rPr>
                <a:t>Community Emergency Response Team (CERT)</a:t>
              </a:r>
            </a:p>
            <a:p>
              <a:r>
                <a:rPr lang="en-US" sz="1200" b="1" dirty="0">
                  <a:latin typeface="Aptos" panose="020B0004020202020204" pitchFamily="34" charset="0"/>
                </a:rPr>
                <a:t>LETPA: </a:t>
              </a:r>
              <a:r>
                <a:rPr lang="en-US" sz="1200" i="1" dirty="0">
                  <a:latin typeface="Aptos" panose="020B0004020202020204" pitchFamily="34" charset="0"/>
                </a:rPr>
                <a:t>No</a:t>
              </a:r>
            </a:p>
            <a:p>
              <a:r>
                <a:rPr lang="en-US" sz="1200" b="1" dirty="0">
                  <a:latin typeface="Aptos" panose="020B0004020202020204" pitchFamily="34" charset="0"/>
                </a:rPr>
                <a:t>Investment Area: </a:t>
              </a:r>
              <a:r>
                <a:rPr lang="en-US" sz="1200" i="1" dirty="0">
                  <a:latin typeface="Aptos" panose="020B0004020202020204" pitchFamily="34" charset="0"/>
                </a:rPr>
                <a:t>Community Preparedness and Resilience</a:t>
              </a:r>
            </a:p>
            <a:p>
              <a:r>
                <a:rPr lang="en-US" sz="1200" b="1" dirty="0">
                  <a:latin typeface="Aptos" panose="020B0004020202020204" pitchFamily="34" charset="0"/>
                </a:rPr>
                <a:t>Core Capability: </a:t>
              </a:r>
              <a:r>
                <a:rPr lang="en-US" sz="1200" i="1" dirty="0">
                  <a:solidFill>
                    <a:srgbClr val="000000"/>
                  </a:solidFill>
                  <a:latin typeface="Aptos" panose="020B0004020202020204" pitchFamily="34" charset="0"/>
                </a:rPr>
                <a:t>Community Resilience</a:t>
              </a:r>
              <a:endParaRPr lang="en-US" sz="1200" b="1" i="1" dirty="0">
                <a:latin typeface="Aptos" panose="020B0004020202020204" pitchFamily="34" charset="0"/>
              </a:endParaRPr>
            </a:p>
          </p:txBody>
        </p:sp>
      </p:grpSp>
      <p:sp>
        <p:nvSpPr>
          <p:cNvPr id="4" name="Title 1">
            <a:extLst>
              <a:ext uri="{FF2B5EF4-FFF2-40B4-BE49-F238E27FC236}">
                <a16:creationId xmlns:a16="http://schemas.microsoft.com/office/drawing/2014/main" id="{2E4BA0C6-A02C-B2B6-8779-116465B939F4}"/>
              </a:ext>
            </a:extLst>
          </p:cNvPr>
          <p:cNvSpPr txBox="1">
            <a:spLocks/>
          </p:cNvSpPr>
          <p:nvPr/>
        </p:nvSpPr>
        <p:spPr>
          <a:xfrm>
            <a:off x="646748" y="5689612"/>
            <a:ext cx="1092041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400"/>
            <a:r>
              <a:rPr lang="en-US" sz="1800" b="1" dirty="0">
                <a:latin typeface="Aptos" panose="020B0004020202020204" pitchFamily="34" charset="0"/>
              </a:rPr>
              <a:t>Narrative Examples</a:t>
            </a:r>
          </a:p>
        </p:txBody>
      </p:sp>
    </p:spTree>
    <p:extLst>
      <p:ext uri="{BB962C8B-B14F-4D97-AF65-F5344CB8AC3E}">
        <p14:creationId xmlns:p14="http://schemas.microsoft.com/office/powerpoint/2010/main" val="11179915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8" name="TextBox 7">
            <a:extLst>
              <a:ext uri="{FF2B5EF4-FFF2-40B4-BE49-F238E27FC236}">
                <a16:creationId xmlns:a16="http://schemas.microsoft.com/office/drawing/2014/main" id="{D95E6216-BD3F-C74A-03C5-C213332C2693}"/>
              </a:ext>
            </a:extLst>
          </p:cNvPr>
          <p:cNvSpPr txBox="1"/>
          <p:nvPr/>
        </p:nvSpPr>
        <p:spPr>
          <a:xfrm>
            <a:off x="1014984" y="2103120"/>
            <a:ext cx="5011616" cy="3693319"/>
          </a:xfrm>
          <a:prstGeom prst="rect">
            <a:avLst/>
          </a:prstGeom>
          <a:noFill/>
        </p:spPr>
        <p:txBody>
          <a:bodyPr wrap="square" rtlCol="0">
            <a:spAutoFit/>
          </a:bodyPr>
          <a:lstStyle/>
          <a:p>
            <a:r>
              <a:rPr lang="en-US" sz="900" b="1" dirty="0">
                <a:solidFill>
                  <a:srgbClr val="212529"/>
                </a:solidFill>
                <a:latin typeface="Aptos" panose="020B0004020202020204" pitchFamily="34" charset="0"/>
              </a:rPr>
              <a:t>Project Summary</a:t>
            </a:r>
            <a:endParaRPr lang="en-US" sz="900" dirty="0">
              <a:solidFill>
                <a:srgbClr val="212529"/>
              </a:solidFill>
              <a:latin typeface="Aptos" panose="020B0004020202020204" pitchFamily="34" charset="0"/>
            </a:endParaRPr>
          </a:p>
          <a:p>
            <a:pPr marL="171453" indent="-171453">
              <a:buFont typeface="Arial" panose="020B0604020202020204" pitchFamily="34" charset="0"/>
              <a:buChar char="•"/>
            </a:pPr>
            <a:r>
              <a:rPr lang="en-US" sz="900" i="1" dirty="0">
                <a:latin typeface="Aptos" panose="020B0004020202020204" pitchFamily="34" charset="0"/>
              </a:rPr>
              <a:t>This project provides funding for six analysts at the Texas County Fusion Center (TCFC) to uphold essential homeland security functions, such as gathering, analyzing, and distributing intelligence to thwart terrorist and cyber attacks. This project ensures the timely and relevant sharing of actionable information and analysis with local, state, tribal, territorial, federal, private sector, and international partners, and supports the development and dissemination of appropriate classified and unclassified products.  It aligns with LETPA activities by bolstering the Prevention mission area, sustaining our counterterrorism Intelligence and Information Sharing core capability.</a:t>
            </a:r>
          </a:p>
          <a:p>
            <a:endParaRPr lang="en-US" sz="900" dirty="0">
              <a:latin typeface="Aptos" panose="020B0004020202020204" pitchFamily="34" charset="0"/>
            </a:endParaRPr>
          </a:p>
          <a:p>
            <a:r>
              <a:rPr lang="en-US" sz="900" b="1" dirty="0">
                <a:solidFill>
                  <a:srgbClr val="212529"/>
                </a:solidFill>
                <a:latin typeface="Aptos" panose="020B0004020202020204" pitchFamily="34" charset="0"/>
              </a:rPr>
              <a:t>Problem Statement</a:t>
            </a:r>
            <a:endParaRPr lang="en-US" sz="900" dirty="0">
              <a:solidFill>
                <a:srgbClr val="212529"/>
              </a:solidFill>
              <a:latin typeface="Aptos" panose="020B0004020202020204" pitchFamily="34" charset="0"/>
            </a:endParaRPr>
          </a:p>
          <a:p>
            <a:pPr marL="171453" indent="-171453">
              <a:buFont typeface="Arial" panose="020B0604020202020204" pitchFamily="34" charset="0"/>
              <a:buChar char="•"/>
            </a:pPr>
            <a:r>
              <a:rPr lang="en-US" sz="900" i="1" dirty="0">
                <a:latin typeface="Aptos" panose="020B0004020202020204" pitchFamily="34" charset="0"/>
              </a:rPr>
              <a:t>The Lone Star Council of Governments THIRA, starting on Page 21, outlines the terrorism risks facing the region. To identify these threats proactively, specialized personnel, training, software, and equipment are essential. The Texas County Fusion Center (T.C.F.C) acts as the central information and intelligence hub for the Sheriff’s Office, aiming to boost its effectiveness by collecting and analyzing data, providing actionable intelligence, and safeguarding citizens. Additionally, the center will foster partnerships with local, state, and federal law enforcement agencies, as well as private sector entities, to enhance information sharing and threat assessment, thereby improving security across the region.</a:t>
            </a:r>
          </a:p>
          <a:p>
            <a:endParaRPr lang="en-US" sz="900" dirty="0">
              <a:latin typeface="Aptos" panose="020B0004020202020204" pitchFamily="34" charset="0"/>
            </a:endParaRPr>
          </a:p>
          <a:p>
            <a:r>
              <a:rPr lang="en-US" sz="900" b="1" dirty="0">
                <a:solidFill>
                  <a:srgbClr val="212529"/>
                </a:solidFill>
                <a:latin typeface="Aptos" panose="020B0004020202020204" pitchFamily="34" charset="0"/>
              </a:rPr>
              <a:t>Existing Capability Levels</a:t>
            </a:r>
            <a:endParaRPr lang="en-US" sz="900" dirty="0">
              <a:latin typeface="Aptos" panose="020B0004020202020204" pitchFamily="34" charset="0"/>
            </a:endParaRPr>
          </a:p>
          <a:p>
            <a:pPr marL="171453" indent="-171453">
              <a:buFont typeface="Arial" panose="020B0604020202020204" pitchFamily="34" charset="0"/>
              <a:buChar char="•"/>
            </a:pPr>
            <a:r>
              <a:rPr lang="en-US" sz="900" i="1" dirty="0">
                <a:latin typeface="Aptos" panose="020B0004020202020204" pitchFamily="34" charset="0"/>
              </a:rPr>
              <a:t>The Texas County Fusion Center currently has the personnel, systems, and software needed to collect, process, and distribute actionable information. While the center can analyze data, some of its systems are outdated or incompatible with current technologies and need updating. Additionally, analysts require specialized training to effectively use the new technologies.</a:t>
            </a:r>
          </a:p>
        </p:txBody>
      </p:sp>
      <p:sp>
        <p:nvSpPr>
          <p:cNvPr id="9" name="TextBox 8">
            <a:extLst>
              <a:ext uri="{FF2B5EF4-FFF2-40B4-BE49-F238E27FC236}">
                <a16:creationId xmlns:a16="http://schemas.microsoft.com/office/drawing/2014/main" id="{08718A30-8C40-F3B3-DA5E-45A4024C7656}"/>
              </a:ext>
            </a:extLst>
          </p:cNvPr>
          <p:cNvSpPr txBox="1"/>
          <p:nvPr/>
        </p:nvSpPr>
        <p:spPr>
          <a:xfrm>
            <a:off x="6135624" y="1051560"/>
            <a:ext cx="5095876" cy="4185761"/>
          </a:xfrm>
          <a:prstGeom prst="rect">
            <a:avLst/>
          </a:prstGeom>
          <a:noFill/>
        </p:spPr>
        <p:txBody>
          <a:bodyPr wrap="square" rtlCol="0">
            <a:spAutoFit/>
          </a:bodyPr>
          <a:lstStyle/>
          <a:p>
            <a:r>
              <a:rPr lang="en-US" sz="950" b="1" dirty="0">
                <a:solidFill>
                  <a:srgbClr val="212529"/>
                </a:solidFill>
                <a:latin typeface="Aptos" panose="020B0004020202020204" pitchFamily="34" charset="0"/>
              </a:rPr>
              <a:t>Capability Gaps</a:t>
            </a:r>
            <a:endParaRPr lang="en-US" sz="950" dirty="0">
              <a:solidFill>
                <a:srgbClr val="212529"/>
              </a:solidFill>
              <a:latin typeface="Aptos" panose="020B0004020202020204" pitchFamily="34" charset="0"/>
            </a:endParaRPr>
          </a:p>
          <a:p>
            <a:pPr marL="171453" indent="-171453">
              <a:buFont typeface="Arial" panose="020B0604020202020204" pitchFamily="34" charset="0"/>
              <a:buChar char="•"/>
            </a:pPr>
            <a:r>
              <a:rPr lang="en-US" sz="950" i="1" dirty="0">
                <a:latin typeface="Aptos" panose="020B0004020202020204" pitchFamily="34" charset="0"/>
              </a:rPr>
              <a:t>This grant will enable the Texas County Fusion Center to bolster the mission area of prevention by addressing the capability gaps in intelligence and information sharing, as highlighted on page 87 of the Lone Star Stakeholder Preparedness Review.</a:t>
            </a:r>
          </a:p>
          <a:p>
            <a:endParaRPr lang="en-US" sz="950" b="1" dirty="0">
              <a:solidFill>
                <a:srgbClr val="212529"/>
              </a:solidFill>
              <a:latin typeface="Aptos" panose="020B0004020202020204" pitchFamily="34" charset="0"/>
            </a:endParaRPr>
          </a:p>
          <a:p>
            <a:r>
              <a:rPr lang="en-US" sz="950" b="1" dirty="0">
                <a:solidFill>
                  <a:srgbClr val="212529"/>
                </a:solidFill>
                <a:latin typeface="Aptos" panose="020B0004020202020204" pitchFamily="34" charset="0"/>
              </a:rPr>
              <a:t>Impact Statement</a:t>
            </a:r>
            <a:endParaRPr lang="en-US" sz="950" dirty="0">
              <a:solidFill>
                <a:srgbClr val="212529"/>
              </a:solidFill>
              <a:latin typeface="Aptos" panose="020B0004020202020204" pitchFamily="34" charset="0"/>
            </a:endParaRPr>
          </a:p>
          <a:p>
            <a:pPr marL="171453" indent="-171453">
              <a:buFont typeface="Arial" panose="020B0604020202020204" pitchFamily="34" charset="0"/>
              <a:buChar char="•"/>
            </a:pPr>
            <a:r>
              <a:rPr lang="en-US" sz="950" i="1" dirty="0">
                <a:latin typeface="Aptos" panose="020B0004020202020204" pitchFamily="34" charset="0"/>
              </a:rPr>
              <a:t>Upon completion of this project, the Texas County Fusion Center capacity to detect potential terrorist threats through enhanced information and intelligence collection and analysis will be significantly improved. This increase in capabilities will bolster law enforcement’s ability to prevent threats, thereby protecting the county and potentially assisting the region if necessary.</a:t>
            </a:r>
          </a:p>
          <a:p>
            <a:endParaRPr lang="en-US" sz="950" dirty="0">
              <a:latin typeface="Aptos" panose="020B0004020202020204" pitchFamily="34" charset="0"/>
            </a:endParaRPr>
          </a:p>
          <a:p>
            <a:r>
              <a:rPr lang="en-US" sz="950" b="1" dirty="0">
                <a:solidFill>
                  <a:srgbClr val="212529"/>
                </a:solidFill>
                <a:latin typeface="Aptos" panose="020B0004020202020204" pitchFamily="34" charset="0"/>
              </a:rPr>
              <a:t>Homeland Security Priority Action</a:t>
            </a:r>
          </a:p>
          <a:p>
            <a:pPr marL="171453" indent="-171453">
              <a:buFont typeface="Arial" panose="020B0604020202020204" pitchFamily="34" charset="0"/>
              <a:buChar char="•"/>
            </a:pPr>
            <a:r>
              <a:rPr lang="en-US" sz="950" i="1" dirty="0">
                <a:latin typeface="Aptos" panose="020B0004020202020204" pitchFamily="34" charset="0"/>
              </a:rPr>
              <a:t>1.1.1 Enhance intelligence coordination and collaboration across the state's network of intelligence nodes and with federal partner organizations, to include development of common processes and standards for recognized fusion centers.</a:t>
            </a:r>
          </a:p>
          <a:p>
            <a:endParaRPr lang="en-US" sz="950" dirty="0">
              <a:latin typeface="Aptos" panose="020B0004020202020204" pitchFamily="34" charset="0"/>
            </a:endParaRPr>
          </a:p>
          <a:p>
            <a:r>
              <a:rPr lang="en-US" sz="950" b="1" dirty="0">
                <a:solidFill>
                  <a:srgbClr val="212529"/>
                </a:solidFill>
                <a:latin typeface="Aptos" panose="020B0004020202020204" pitchFamily="34" charset="0"/>
              </a:rPr>
              <a:t>Target Group</a:t>
            </a:r>
          </a:p>
          <a:p>
            <a:pPr marL="171453" indent="-171453">
              <a:buFont typeface="Arial" panose="020B0604020202020204" pitchFamily="34" charset="0"/>
              <a:buChar char="•"/>
            </a:pPr>
            <a:r>
              <a:rPr lang="en-US" sz="950" i="1" dirty="0">
                <a:latin typeface="Aptos" panose="020B0004020202020204" pitchFamily="34" charset="0"/>
              </a:rPr>
              <a:t>The Texas County Fusion Center, located within the Texas County Sheriff's Office, will be the main recipient of this grant. Additionally, the grant will benefit the entire region by facilitating the sharing of information to prevent terrorist activities.</a:t>
            </a:r>
          </a:p>
          <a:p>
            <a:endParaRPr lang="en-US" sz="950" b="1" dirty="0">
              <a:solidFill>
                <a:srgbClr val="212529"/>
              </a:solidFill>
              <a:latin typeface="Aptos" panose="020B0004020202020204" pitchFamily="34" charset="0"/>
            </a:endParaRPr>
          </a:p>
          <a:p>
            <a:r>
              <a:rPr lang="en-US" sz="950" b="1" dirty="0">
                <a:solidFill>
                  <a:srgbClr val="212529"/>
                </a:solidFill>
                <a:latin typeface="Aptos" panose="020B0004020202020204" pitchFamily="34" charset="0"/>
              </a:rPr>
              <a:t>Long-Term Approach</a:t>
            </a:r>
          </a:p>
          <a:p>
            <a:pPr marL="171453" indent="-171453">
              <a:buFont typeface="Arial" panose="020B0604020202020204" pitchFamily="34" charset="0"/>
              <a:buChar char="•"/>
            </a:pPr>
            <a:r>
              <a:rPr lang="en-US" sz="950" i="1" dirty="0">
                <a:latin typeface="Aptos" panose="020B0004020202020204" pitchFamily="34" charset="0"/>
              </a:rPr>
              <a:t>In previous years, TCFC partner agencies contributed funds towards the sustainment of the TCFC. However, these funds do not cover all the necessary costs to operate a fusion center fully and effectively. The TCFC will look to all available funding sources for future sustainment, including grant funds and funding from the City of Masonville and partner agencies.</a:t>
            </a:r>
          </a:p>
        </p:txBody>
      </p:sp>
      <p:sp>
        <p:nvSpPr>
          <p:cNvPr id="10" name="TextBox 9">
            <a:extLst>
              <a:ext uri="{FF2B5EF4-FFF2-40B4-BE49-F238E27FC236}">
                <a16:creationId xmlns:a16="http://schemas.microsoft.com/office/drawing/2014/main" id="{72721BDA-82DB-04EF-6AA1-B7BEBA321D4F}"/>
              </a:ext>
            </a:extLst>
          </p:cNvPr>
          <p:cNvSpPr txBox="1"/>
          <p:nvPr/>
        </p:nvSpPr>
        <p:spPr>
          <a:xfrm>
            <a:off x="1014984" y="1050510"/>
            <a:ext cx="5019675" cy="1046440"/>
          </a:xfrm>
          <a:prstGeom prst="rect">
            <a:avLst/>
          </a:prstGeom>
          <a:solidFill>
            <a:schemeClr val="bg1"/>
          </a:solidFill>
          <a:ln w="28575">
            <a:solidFill>
              <a:schemeClr val="tx1"/>
            </a:solidFill>
          </a:ln>
        </p:spPr>
        <p:txBody>
          <a:bodyPr wrap="square" rtlCol="0">
            <a:spAutoFit/>
          </a:bodyPr>
          <a:lstStyle/>
          <a:p>
            <a:pPr algn="ctr"/>
            <a:r>
              <a:rPr lang="en-US" sz="1400" b="1" dirty="0">
                <a:latin typeface="Aptos" panose="020B0004020202020204" pitchFamily="34" charset="0"/>
              </a:rPr>
              <a:t>Intelligence Gathering and Analysis</a:t>
            </a:r>
          </a:p>
          <a:p>
            <a:r>
              <a:rPr lang="en-US" sz="1200" b="1" dirty="0">
                <a:latin typeface="Aptos" panose="020B0004020202020204" pitchFamily="34" charset="0"/>
              </a:rPr>
              <a:t>Project Type: </a:t>
            </a:r>
            <a:r>
              <a:rPr lang="en-US" sz="1200" i="1" dirty="0">
                <a:latin typeface="Aptos" panose="020B0004020202020204" pitchFamily="34" charset="0"/>
              </a:rPr>
              <a:t>Support for a recognized Fusion center </a:t>
            </a:r>
          </a:p>
          <a:p>
            <a:r>
              <a:rPr lang="en-US" sz="1200" b="1" dirty="0">
                <a:latin typeface="Aptos" panose="020B0004020202020204" pitchFamily="34" charset="0"/>
              </a:rPr>
              <a:t>LETPA: </a:t>
            </a:r>
            <a:r>
              <a:rPr lang="en-US" sz="1200" i="1" dirty="0">
                <a:latin typeface="Aptos" panose="020B0004020202020204" pitchFamily="34" charset="0"/>
              </a:rPr>
              <a:t>Yes</a:t>
            </a:r>
          </a:p>
          <a:p>
            <a:r>
              <a:rPr lang="en-US" sz="1200" b="1" dirty="0">
                <a:latin typeface="Aptos" panose="020B0004020202020204" pitchFamily="34" charset="0"/>
              </a:rPr>
              <a:t>Investment Area: </a:t>
            </a:r>
            <a:r>
              <a:rPr lang="en-US" sz="1200" i="1" dirty="0">
                <a:latin typeface="Aptos" panose="020B0004020202020204" pitchFamily="34" charset="0"/>
              </a:rPr>
              <a:t>Information and Intelligence Sharing/Cooperation</a:t>
            </a:r>
          </a:p>
          <a:p>
            <a:r>
              <a:rPr lang="en-US" sz="1200" b="1" dirty="0">
                <a:latin typeface="Aptos" panose="020B0004020202020204" pitchFamily="34" charset="0"/>
              </a:rPr>
              <a:t>Core Capability: </a:t>
            </a:r>
            <a:r>
              <a:rPr lang="en-US" sz="1200" i="1" dirty="0">
                <a:solidFill>
                  <a:srgbClr val="000000"/>
                </a:solidFill>
                <a:latin typeface="Aptos" panose="020B0004020202020204" pitchFamily="34" charset="0"/>
              </a:rPr>
              <a:t>Intelligence and Information Sharing</a:t>
            </a:r>
            <a:endParaRPr lang="en-US" sz="1200" b="1" i="1" dirty="0">
              <a:latin typeface="Aptos" panose="020B0004020202020204" pitchFamily="34" charset="0"/>
            </a:endParaRPr>
          </a:p>
        </p:txBody>
      </p:sp>
      <p:sp>
        <p:nvSpPr>
          <p:cNvPr id="3" name="Title 1">
            <a:extLst>
              <a:ext uri="{FF2B5EF4-FFF2-40B4-BE49-F238E27FC236}">
                <a16:creationId xmlns:a16="http://schemas.microsoft.com/office/drawing/2014/main" id="{031C6519-ECA3-D39C-C4A3-D352BEE03EA2}"/>
              </a:ext>
            </a:extLst>
          </p:cNvPr>
          <p:cNvSpPr txBox="1">
            <a:spLocks/>
          </p:cNvSpPr>
          <p:nvPr/>
        </p:nvSpPr>
        <p:spPr>
          <a:xfrm>
            <a:off x="646748" y="5689612"/>
            <a:ext cx="1092041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400"/>
            <a:r>
              <a:rPr lang="en-US" sz="1800" b="1" dirty="0">
                <a:latin typeface="Aptos" panose="020B0004020202020204" pitchFamily="34" charset="0"/>
              </a:rPr>
              <a:t>Narrative Examples</a:t>
            </a:r>
          </a:p>
        </p:txBody>
      </p:sp>
    </p:spTree>
    <p:extLst>
      <p:ext uri="{BB962C8B-B14F-4D97-AF65-F5344CB8AC3E}">
        <p14:creationId xmlns:p14="http://schemas.microsoft.com/office/powerpoint/2010/main" val="20192105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8" name="TextBox 7">
            <a:extLst>
              <a:ext uri="{FF2B5EF4-FFF2-40B4-BE49-F238E27FC236}">
                <a16:creationId xmlns:a16="http://schemas.microsoft.com/office/drawing/2014/main" id="{D95E6216-BD3F-C74A-03C5-C213332C2693}"/>
              </a:ext>
            </a:extLst>
          </p:cNvPr>
          <p:cNvSpPr txBox="1"/>
          <p:nvPr/>
        </p:nvSpPr>
        <p:spPr>
          <a:xfrm>
            <a:off x="1014984" y="2103120"/>
            <a:ext cx="5011616" cy="3600986"/>
          </a:xfrm>
          <a:prstGeom prst="rect">
            <a:avLst/>
          </a:prstGeom>
          <a:noFill/>
        </p:spPr>
        <p:txBody>
          <a:bodyPr wrap="square" rtlCol="0">
            <a:spAutoFit/>
          </a:bodyPr>
          <a:lstStyle/>
          <a:p>
            <a:r>
              <a:rPr lang="en-US" sz="950" b="1" dirty="0">
                <a:solidFill>
                  <a:srgbClr val="212529"/>
                </a:solidFill>
                <a:latin typeface="Aptos" panose="020B0004020202020204" pitchFamily="34" charset="0"/>
              </a:rPr>
              <a:t>Project Summary</a:t>
            </a:r>
            <a:endParaRPr lang="en-US" sz="950" dirty="0">
              <a:solidFill>
                <a:srgbClr val="212529"/>
              </a:solidFill>
              <a:latin typeface="Aptos" panose="020B0004020202020204" pitchFamily="34" charset="0"/>
            </a:endParaRPr>
          </a:p>
          <a:p>
            <a:pPr marL="171453" indent="-171453">
              <a:buFont typeface="Arial" panose="020B0604020202020204" pitchFamily="34" charset="0"/>
              <a:buChar char="•"/>
            </a:pPr>
            <a:r>
              <a:rPr lang="en-US" sz="950" i="1" dirty="0">
                <a:latin typeface="Aptos" panose="020B0004020202020204" pitchFamily="34" charset="0"/>
              </a:rPr>
              <a:t>This project seeks funding to install video surveillance cameras, access controls, and detection alarms at key infrastructure sites across the City of Masonville. These security measures will be implemented at the Water Treatment Plants and the Water Department storage facility to bolster the sites protection. By strengthening these critical infrastructure facilities, the project aims to reduce the risk of terrorist and criminal activities and enhance situational awareness during an incident. This initiative supports the protection mission area by improving the Physical Protective Measures core capability, specifically by fortifying drinking water facilities against potential threats</a:t>
            </a:r>
          </a:p>
          <a:p>
            <a:pPr marL="171453" indent="-171453">
              <a:buFont typeface="Arial" panose="020B0604020202020204" pitchFamily="34" charset="0"/>
              <a:buChar char="•"/>
            </a:pPr>
            <a:endParaRPr lang="en-US" sz="950" dirty="0">
              <a:latin typeface="Aptos" panose="020B0004020202020204" pitchFamily="34" charset="0"/>
            </a:endParaRPr>
          </a:p>
          <a:p>
            <a:r>
              <a:rPr lang="en-US" sz="950" b="1" dirty="0">
                <a:solidFill>
                  <a:srgbClr val="212529"/>
                </a:solidFill>
                <a:latin typeface="Aptos" panose="020B0004020202020204" pitchFamily="34" charset="0"/>
              </a:rPr>
              <a:t>Problem Statement</a:t>
            </a:r>
            <a:endParaRPr lang="en-US" sz="950" dirty="0">
              <a:solidFill>
                <a:srgbClr val="212529"/>
              </a:solidFill>
              <a:latin typeface="Aptos" panose="020B0004020202020204" pitchFamily="34" charset="0"/>
            </a:endParaRPr>
          </a:p>
          <a:p>
            <a:pPr marL="171453" indent="-171453">
              <a:buFont typeface="Arial" panose="020B0604020202020204" pitchFamily="34" charset="0"/>
              <a:buChar char="•"/>
            </a:pPr>
            <a:r>
              <a:rPr lang="en-US" sz="950" i="1" dirty="0">
                <a:latin typeface="Aptos" panose="020B0004020202020204" pitchFamily="34" charset="0"/>
              </a:rPr>
              <a:t>The City of Masonville, located along US Highway 253, TX Highway 47, and Highway 17—a major route for terrorist and criminal activities—hosts vulnerable infrastructure such as pipelines and a water treatment facility. These facilities are at risk of tampering and potential mass destruction and are currently only protected by chain link fences. To enhance security, this project aims to install comprehensive security equipment to protect these facilities from terrorist attacks and criminal activities. The Lone Star Council of Governments THIRA, starting on Page 21, outlines the terrorism risks facing the region.</a:t>
            </a:r>
          </a:p>
          <a:p>
            <a:endParaRPr lang="en-US" sz="950" dirty="0">
              <a:latin typeface="Aptos" panose="020B0004020202020204" pitchFamily="34" charset="0"/>
            </a:endParaRPr>
          </a:p>
          <a:p>
            <a:r>
              <a:rPr lang="en-US" sz="950" b="1" dirty="0">
                <a:solidFill>
                  <a:srgbClr val="212529"/>
                </a:solidFill>
                <a:latin typeface="Aptos" panose="020B0004020202020204" pitchFamily="34" charset="0"/>
              </a:rPr>
              <a:t>Existing Capability Levels</a:t>
            </a:r>
            <a:endParaRPr lang="en-US" sz="950" dirty="0">
              <a:latin typeface="Aptos" panose="020B0004020202020204" pitchFamily="34" charset="0"/>
            </a:endParaRPr>
          </a:p>
          <a:p>
            <a:pPr marL="171453" indent="-171453">
              <a:buFont typeface="Arial" panose="020B0604020202020204" pitchFamily="34" charset="0"/>
              <a:buChar char="•"/>
            </a:pPr>
            <a:r>
              <a:rPr lang="en-US" sz="950" i="1" dirty="0">
                <a:latin typeface="Aptos" panose="020B0004020202020204" pitchFamily="34" charset="0"/>
              </a:rPr>
              <a:t>The City of Masonville currently relies on basic door and gate locks to prevent unauthorized access to sensitive drinking water infrastructure. Although these areas have not yet been targeted, upgrading the security measures is essential to safeguard their operations from terrorist attacks.</a:t>
            </a:r>
            <a:endParaRPr lang="en-US" sz="950" i="1" dirty="0"/>
          </a:p>
        </p:txBody>
      </p:sp>
      <p:sp>
        <p:nvSpPr>
          <p:cNvPr id="9" name="TextBox 8">
            <a:extLst>
              <a:ext uri="{FF2B5EF4-FFF2-40B4-BE49-F238E27FC236}">
                <a16:creationId xmlns:a16="http://schemas.microsoft.com/office/drawing/2014/main" id="{08718A30-8C40-F3B3-DA5E-45A4024C7656}"/>
              </a:ext>
            </a:extLst>
          </p:cNvPr>
          <p:cNvSpPr txBox="1"/>
          <p:nvPr/>
        </p:nvSpPr>
        <p:spPr>
          <a:xfrm>
            <a:off x="6135624" y="1051560"/>
            <a:ext cx="5095876" cy="3747180"/>
          </a:xfrm>
          <a:prstGeom prst="rect">
            <a:avLst/>
          </a:prstGeom>
          <a:noFill/>
        </p:spPr>
        <p:txBody>
          <a:bodyPr wrap="square" rtlCol="0">
            <a:spAutoFit/>
          </a:bodyPr>
          <a:lstStyle/>
          <a:p>
            <a:r>
              <a:rPr lang="en-US" sz="950" b="1" dirty="0">
                <a:solidFill>
                  <a:srgbClr val="212529"/>
                </a:solidFill>
                <a:latin typeface="Aptos" panose="020B0004020202020204" pitchFamily="34" charset="0"/>
              </a:rPr>
              <a:t>Capability Gaps</a:t>
            </a:r>
            <a:endParaRPr lang="en-US" sz="950" dirty="0">
              <a:solidFill>
                <a:srgbClr val="212529"/>
              </a:solidFill>
              <a:latin typeface="Aptos" panose="020B0004020202020204" pitchFamily="34" charset="0"/>
            </a:endParaRPr>
          </a:p>
          <a:p>
            <a:pPr marL="171453" indent="-171453">
              <a:buFont typeface="Arial" panose="020B0604020202020204" pitchFamily="34" charset="0"/>
              <a:buChar char="•"/>
            </a:pPr>
            <a:r>
              <a:rPr lang="en-US" sz="950" i="1" dirty="0">
                <a:latin typeface="Aptos" panose="020B0004020202020204" pitchFamily="34" charset="0"/>
              </a:rPr>
              <a:t>As mentioned on page 17 of the Lone Star COG SPR, there are gaps in the protection of critical infrastructure. This application seeks to address these gaps by requesting physical security upgrades at drinking water facilities, which may be vulnerable to malicious actors, including terrorists, who could potentially use chemical or biological attacks to harm a large population.</a:t>
            </a:r>
          </a:p>
          <a:p>
            <a:endParaRPr lang="en-US" sz="950" b="1" dirty="0">
              <a:solidFill>
                <a:srgbClr val="212529"/>
              </a:solidFill>
              <a:latin typeface="Aptos" panose="020B0004020202020204" pitchFamily="34" charset="0"/>
            </a:endParaRPr>
          </a:p>
          <a:p>
            <a:r>
              <a:rPr lang="en-US" sz="950" b="1" dirty="0">
                <a:solidFill>
                  <a:srgbClr val="212529"/>
                </a:solidFill>
                <a:latin typeface="Aptos" panose="020B0004020202020204" pitchFamily="34" charset="0"/>
              </a:rPr>
              <a:t>Impact Statement</a:t>
            </a:r>
            <a:endParaRPr lang="en-US" sz="950" dirty="0">
              <a:solidFill>
                <a:srgbClr val="212529"/>
              </a:solidFill>
              <a:latin typeface="Aptos" panose="020B0004020202020204" pitchFamily="34" charset="0"/>
            </a:endParaRPr>
          </a:p>
          <a:p>
            <a:pPr marL="171453" indent="-171453">
              <a:buFont typeface="Arial" panose="020B0604020202020204" pitchFamily="34" charset="0"/>
              <a:buChar char="•"/>
            </a:pPr>
            <a:r>
              <a:rPr lang="en-US" sz="950" i="1" dirty="0">
                <a:latin typeface="Aptos" panose="020B0004020202020204" pitchFamily="34" charset="0"/>
              </a:rPr>
              <a:t>Upon completion of this project, the vulnerabilities of the City of Masonville’s water supply will be significantly reduced. This will help protect the public from potential threats posed by terrorists or other malicious actors. Enhanced security measures will ensure a safer water supply for the community.</a:t>
            </a:r>
          </a:p>
          <a:p>
            <a:endParaRPr lang="en-US" sz="950" dirty="0">
              <a:latin typeface="Aptos" panose="020B0004020202020204" pitchFamily="34" charset="0"/>
            </a:endParaRPr>
          </a:p>
          <a:p>
            <a:r>
              <a:rPr lang="en-US" sz="950" b="1" dirty="0">
                <a:solidFill>
                  <a:srgbClr val="212529"/>
                </a:solidFill>
                <a:latin typeface="Aptos" panose="020B0004020202020204" pitchFamily="34" charset="0"/>
              </a:rPr>
              <a:t>Homeland Security Priority Action</a:t>
            </a:r>
          </a:p>
          <a:p>
            <a:pPr marL="171453" indent="-171453">
              <a:buFont typeface="Arial" panose="020B0604020202020204" pitchFamily="34" charset="0"/>
              <a:buChar char="•"/>
            </a:pPr>
            <a:r>
              <a:rPr lang="en-US" sz="950" i="1" dirty="0">
                <a:latin typeface="Aptos" panose="020B0004020202020204" pitchFamily="34" charset="0"/>
              </a:rPr>
              <a:t>4.7.7 Enhance local jurisdictions' preparedness to secure special events and soft targets and to respond to mass casualty attacks and provide guidance and templates to support local planning.</a:t>
            </a:r>
          </a:p>
          <a:p>
            <a:endParaRPr lang="en-US" sz="950" dirty="0">
              <a:latin typeface="Aptos" panose="020B0004020202020204" pitchFamily="34" charset="0"/>
            </a:endParaRPr>
          </a:p>
          <a:p>
            <a:r>
              <a:rPr lang="en-US" sz="950" b="1" dirty="0">
                <a:solidFill>
                  <a:srgbClr val="212529"/>
                </a:solidFill>
                <a:latin typeface="Aptos" panose="020B0004020202020204" pitchFamily="34" charset="0"/>
              </a:rPr>
              <a:t>Target Group</a:t>
            </a:r>
          </a:p>
          <a:p>
            <a:pPr marL="171453" indent="-171453">
              <a:buFont typeface="Arial" panose="020B0604020202020204" pitchFamily="34" charset="0"/>
              <a:buChar char="•"/>
            </a:pPr>
            <a:r>
              <a:rPr lang="en-US" sz="950" i="1" dirty="0">
                <a:latin typeface="Aptos" panose="020B0004020202020204" pitchFamily="34" charset="0"/>
              </a:rPr>
              <a:t>The City of Masonville Water Department lift stations (approx. 9), Wastewater Treatment Facility (approx. 3), and Approx. 2400 citizens in the City of Masonville water district. </a:t>
            </a:r>
          </a:p>
          <a:p>
            <a:endParaRPr lang="en-US" sz="950" b="1" dirty="0">
              <a:solidFill>
                <a:srgbClr val="212529"/>
              </a:solidFill>
              <a:latin typeface="Aptos" panose="020B0004020202020204" pitchFamily="34" charset="0"/>
            </a:endParaRPr>
          </a:p>
          <a:p>
            <a:r>
              <a:rPr lang="en-US" sz="950" b="1" dirty="0">
                <a:solidFill>
                  <a:srgbClr val="212529"/>
                </a:solidFill>
                <a:latin typeface="Aptos" panose="020B0004020202020204" pitchFamily="34" charset="0"/>
              </a:rPr>
              <a:t>Long-Term Approach</a:t>
            </a:r>
          </a:p>
          <a:p>
            <a:pPr marL="171453" indent="-171453">
              <a:buFont typeface="Arial" panose="020B0604020202020204" pitchFamily="34" charset="0"/>
              <a:buChar char="•"/>
            </a:pPr>
            <a:r>
              <a:rPr lang="en-US" sz="950" i="1" dirty="0">
                <a:latin typeface="Aptos" panose="020B0004020202020204" pitchFamily="34" charset="0"/>
              </a:rPr>
              <a:t>Once this equipment is installed, the city will cover all ongoing maintenance costs. If additional vulnerabilities are identified, the city may seek additional grants.</a:t>
            </a:r>
          </a:p>
        </p:txBody>
      </p:sp>
      <p:sp>
        <p:nvSpPr>
          <p:cNvPr id="10" name="TextBox 9">
            <a:extLst>
              <a:ext uri="{FF2B5EF4-FFF2-40B4-BE49-F238E27FC236}">
                <a16:creationId xmlns:a16="http://schemas.microsoft.com/office/drawing/2014/main" id="{72721BDA-82DB-04EF-6AA1-B7BEBA321D4F}"/>
              </a:ext>
            </a:extLst>
          </p:cNvPr>
          <p:cNvSpPr txBox="1"/>
          <p:nvPr/>
        </p:nvSpPr>
        <p:spPr>
          <a:xfrm>
            <a:off x="1014984" y="1051560"/>
            <a:ext cx="5019675" cy="1046440"/>
          </a:xfrm>
          <a:prstGeom prst="rect">
            <a:avLst/>
          </a:prstGeom>
          <a:solidFill>
            <a:schemeClr val="bg1"/>
          </a:solidFill>
          <a:ln w="28575">
            <a:solidFill>
              <a:schemeClr val="tx1"/>
            </a:solidFill>
          </a:ln>
        </p:spPr>
        <p:txBody>
          <a:bodyPr wrap="square" rtlCol="0">
            <a:spAutoFit/>
          </a:bodyPr>
          <a:lstStyle/>
          <a:p>
            <a:pPr algn="ctr"/>
            <a:r>
              <a:rPr lang="en-US" sz="1400" b="1" dirty="0">
                <a:latin typeface="Aptos" panose="020B0004020202020204" pitchFamily="34" charset="0"/>
              </a:rPr>
              <a:t>Physical Site Protection</a:t>
            </a:r>
          </a:p>
          <a:p>
            <a:r>
              <a:rPr lang="en-US" sz="1200" b="1" dirty="0">
                <a:latin typeface="Aptos" panose="020B0004020202020204" pitchFamily="34" charset="0"/>
              </a:rPr>
              <a:t>Project Type: </a:t>
            </a:r>
            <a:r>
              <a:rPr lang="en-US" sz="1200" i="1" dirty="0">
                <a:latin typeface="Aptos" panose="020B0004020202020204" pitchFamily="34" charset="0"/>
              </a:rPr>
              <a:t>Enhance security at critical infrastructure site.</a:t>
            </a:r>
          </a:p>
          <a:p>
            <a:r>
              <a:rPr lang="en-US" sz="1200" b="1" dirty="0">
                <a:latin typeface="Aptos" panose="020B0004020202020204" pitchFamily="34" charset="0"/>
              </a:rPr>
              <a:t>LETPA: </a:t>
            </a:r>
            <a:r>
              <a:rPr lang="en-US" sz="1200" i="1" dirty="0">
                <a:latin typeface="Aptos" panose="020B0004020202020204" pitchFamily="34" charset="0"/>
              </a:rPr>
              <a:t>No</a:t>
            </a:r>
          </a:p>
          <a:p>
            <a:r>
              <a:rPr lang="en-US" sz="1200" b="1" dirty="0">
                <a:latin typeface="Aptos" panose="020B0004020202020204" pitchFamily="34" charset="0"/>
              </a:rPr>
              <a:t>Investment Area: </a:t>
            </a:r>
            <a:r>
              <a:rPr lang="en-US" sz="1200" i="1" dirty="0">
                <a:latin typeface="Aptos" panose="020B0004020202020204" pitchFamily="34" charset="0"/>
              </a:rPr>
              <a:t>Protection of Soft Targets/Crowded Places</a:t>
            </a:r>
          </a:p>
          <a:p>
            <a:r>
              <a:rPr lang="en-US" sz="1200" b="1" dirty="0">
                <a:latin typeface="Aptos" panose="020B0004020202020204" pitchFamily="34" charset="0"/>
              </a:rPr>
              <a:t>Core Capability: </a:t>
            </a:r>
            <a:r>
              <a:rPr lang="en-US" sz="1200" i="1" dirty="0">
                <a:solidFill>
                  <a:srgbClr val="000000"/>
                </a:solidFill>
                <a:latin typeface="Aptos" panose="020B0004020202020204" pitchFamily="34" charset="0"/>
              </a:rPr>
              <a:t>Physical Protective Measures</a:t>
            </a:r>
            <a:endParaRPr lang="en-US" sz="1200" b="1" i="1" dirty="0">
              <a:latin typeface="Aptos" panose="020B0004020202020204" pitchFamily="34" charset="0"/>
            </a:endParaRPr>
          </a:p>
        </p:txBody>
      </p:sp>
      <p:sp>
        <p:nvSpPr>
          <p:cNvPr id="3" name="Title 1">
            <a:extLst>
              <a:ext uri="{FF2B5EF4-FFF2-40B4-BE49-F238E27FC236}">
                <a16:creationId xmlns:a16="http://schemas.microsoft.com/office/drawing/2014/main" id="{F07C063F-CBC7-3E4C-5943-ADFF2D959325}"/>
              </a:ext>
            </a:extLst>
          </p:cNvPr>
          <p:cNvSpPr txBox="1">
            <a:spLocks/>
          </p:cNvSpPr>
          <p:nvPr/>
        </p:nvSpPr>
        <p:spPr>
          <a:xfrm>
            <a:off x="646748" y="5689612"/>
            <a:ext cx="1092041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400"/>
            <a:r>
              <a:rPr lang="en-US" sz="1800" b="1" dirty="0">
                <a:latin typeface="Aptos" panose="020B0004020202020204" pitchFamily="34" charset="0"/>
              </a:rPr>
              <a:t>Narrative Examples</a:t>
            </a:r>
          </a:p>
        </p:txBody>
      </p:sp>
    </p:spTree>
    <p:extLst>
      <p:ext uri="{BB962C8B-B14F-4D97-AF65-F5344CB8AC3E}">
        <p14:creationId xmlns:p14="http://schemas.microsoft.com/office/powerpoint/2010/main" val="40421384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8" name="TextBox 7">
            <a:extLst>
              <a:ext uri="{FF2B5EF4-FFF2-40B4-BE49-F238E27FC236}">
                <a16:creationId xmlns:a16="http://schemas.microsoft.com/office/drawing/2014/main" id="{D95E6216-BD3F-C74A-03C5-C213332C2693}"/>
              </a:ext>
            </a:extLst>
          </p:cNvPr>
          <p:cNvSpPr txBox="1"/>
          <p:nvPr/>
        </p:nvSpPr>
        <p:spPr>
          <a:xfrm>
            <a:off x="1014984" y="2103120"/>
            <a:ext cx="5011616" cy="3170099"/>
          </a:xfrm>
          <a:prstGeom prst="rect">
            <a:avLst/>
          </a:prstGeom>
          <a:noFill/>
        </p:spPr>
        <p:txBody>
          <a:bodyPr wrap="square" rtlCol="0">
            <a:spAutoFit/>
          </a:bodyPr>
          <a:lstStyle/>
          <a:p>
            <a:r>
              <a:rPr lang="en-US" sz="1000" b="1" dirty="0">
                <a:solidFill>
                  <a:srgbClr val="212529"/>
                </a:solidFill>
                <a:latin typeface="Aptos" panose="020B0004020202020204" pitchFamily="34" charset="0"/>
              </a:rPr>
              <a:t>Project Summary</a:t>
            </a:r>
            <a:endParaRPr lang="en-US" sz="1000" dirty="0">
              <a:solidFill>
                <a:srgbClr val="212529"/>
              </a:solidFill>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This application seeks funding for computers, TVs, backup generators, and Web EOC licenses for the Texas County Emergency Operation Center. This project supports the Operational Coordination Core capability of our Texas County which benefits all five mission areas. These upgrades will help to ensure a unified and coordinated operational structure during a terrorist attack on our county.</a:t>
            </a:r>
          </a:p>
          <a:p>
            <a:endParaRPr lang="en-US" sz="1000" dirty="0">
              <a:latin typeface="Aptos" panose="020B0004020202020204" pitchFamily="34" charset="0"/>
            </a:endParaRPr>
          </a:p>
          <a:p>
            <a:r>
              <a:rPr lang="en-US" sz="1000" b="1" dirty="0">
                <a:solidFill>
                  <a:srgbClr val="212529"/>
                </a:solidFill>
                <a:latin typeface="Aptos" panose="020B0004020202020204" pitchFamily="34" charset="0"/>
              </a:rPr>
              <a:t>Problem Statement</a:t>
            </a:r>
            <a:endParaRPr lang="en-US" sz="1000" dirty="0">
              <a:solidFill>
                <a:srgbClr val="212529"/>
              </a:solidFill>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Texas County is home to an airport, a rail-loading terminal, several oil-well head equipment manufacturers, a chemical plant, and 41 schools with over 36,000 students. These industries and facilities are potential targets for terror related CBRNE and/or active shooter attacks as outlined in the Regional THIRA (pg. 42).</a:t>
            </a:r>
          </a:p>
          <a:p>
            <a:endParaRPr lang="en-US" sz="1000" dirty="0">
              <a:latin typeface="Aptos" panose="020B0004020202020204" pitchFamily="34" charset="0"/>
            </a:endParaRPr>
          </a:p>
          <a:p>
            <a:r>
              <a:rPr lang="en-US" sz="1000" b="1" dirty="0">
                <a:solidFill>
                  <a:srgbClr val="212529"/>
                </a:solidFill>
                <a:latin typeface="Aptos" panose="020B0004020202020204" pitchFamily="34" charset="0"/>
              </a:rPr>
              <a:t>Existing Capability Levels</a:t>
            </a:r>
            <a:endParaRPr lang="en-US" sz="1000" dirty="0">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At present, LSCOG employs two personnel to assist with managing the State Homeland Security Program grant and supporting emergency management and homeland security planning efforts. Currently, the Texas County Emergency operations center is running on donated equipment from the early 2000's. The replacement of this equipment will allow better command and control during terrorist attacks.</a:t>
            </a:r>
          </a:p>
        </p:txBody>
      </p:sp>
      <p:sp>
        <p:nvSpPr>
          <p:cNvPr id="9" name="TextBox 8">
            <a:extLst>
              <a:ext uri="{FF2B5EF4-FFF2-40B4-BE49-F238E27FC236}">
                <a16:creationId xmlns:a16="http://schemas.microsoft.com/office/drawing/2014/main" id="{08718A30-8C40-F3B3-DA5E-45A4024C7656}"/>
              </a:ext>
            </a:extLst>
          </p:cNvPr>
          <p:cNvSpPr txBox="1"/>
          <p:nvPr/>
        </p:nvSpPr>
        <p:spPr>
          <a:xfrm>
            <a:off x="6135624" y="1051560"/>
            <a:ext cx="5095876" cy="3785652"/>
          </a:xfrm>
          <a:prstGeom prst="rect">
            <a:avLst/>
          </a:prstGeom>
          <a:noFill/>
        </p:spPr>
        <p:txBody>
          <a:bodyPr wrap="square" rtlCol="0">
            <a:spAutoFit/>
          </a:bodyPr>
          <a:lstStyle/>
          <a:p>
            <a:r>
              <a:rPr lang="en-US" sz="1000" b="1" dirty="0">
                <a:solidFill>
                  <a:srgbClr val="212529"/>
                </a:solidFill>
                <a:latin typeface="Aptos" panose="020B0004020202020204" pitchFamily="34" charset="0"/>
              </a:rPr>
              <a:t>Capability Gaps</a:t>
            </a:r>
            <a:endParaRPr lang="en-US" sz="1000" dirty="0">
              <a:solidFill>
                <a:srgbClr val="212529"/>
              </a:solidFill>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This project will support the Operational Coordination core capability by increasing situational awareness for better command and control before and after a terrorism as noted on page 6 of the LSCOG SPR.</a:t>
            </a:r>
          </a:p>
          <a:p>
            <a:endParaRPr lang="en-US" sz="1000" b="1" dirty="0">
              <a:solidFill>
                <a:srgbClr val="212529"/>
              </a:solidFill>
              <a:latin typeface="Aptos" panose="020B0004020202020204" pitchFamily="34" charset="0"/>
            </a:endParaRPr>
          </a:p>
          <a:p>
            <a:r>
              <a:rPr lang="en-US" sz="1000" b="1" dirty="0">
                <a:solidFill>
                  <a:srgbClr val="212529"/>
                </a:solidFill>
                <a:latin typeface="Aptos" panose="020B0004020202020204" pitchFamily="34" charset="0"/>
              </a:rPr>
              <a:t>Impact Statement</a:t>
            </a:r>
            <a:endParaRPr lang="en-US" sz="1000" dirty="0">
              <a:solidFill>
                <a:srgbClr val="212529"/>
              </a:solidFill>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Once completed this project will allow for better coordination of resources and personnel during a terrorist attack. </a:t>
            </a:r>
          </a:p>
          <a:p>
            <a:endParaRPr lang="en-US" sz="1000" dirty="0">
              <a:latin typeface="Aptos" panose="020B0004020202020204" pitchFamily="34" charset="0"/>
            </a:endParaRPr>
          </a:p>
          <a:p>
            <a:r>
              <a:rPr lang="en-US" sz="1000" b="1" dirty="0">
                <a:solidFill>
                  <a:srgbClr val="212529"/>
                </a:solidFill>
                <a:latin typeface="Aptos" panose="020B0004020202020204" pitchFamily="34" charset="0"/>
              </a:rPr>
              <a:t>Homeland Security Priority Action</a:t>
            </a:r>
          </a:p>
          <a:p>
            <a:pPr marL="171453" indent="-171453">
              <a:buFont typeface="Arial" panose="020B0604020202020204" pitchFamily="34" charset="0"/>
              <a:buChar char="•"/>
            </a:pPr>
            <a:r>
              <a:rPr lang="en-US" sz="1000" i="1" dirty="0">
                <a:latin typeface="Aptos" panose="020B0004020202020204" pitchFamily="34" charset="0"/>
              </a:rPr>
              <a:t>4.1.4 Enhance connection and integration of common operational picture, resource management, and other decision support tools across agencies and operations centers to ensure shared federal, state, and local situational awareness during incidents.</a:t>
            </a:r>
          </a:p>
          <a:p>
            <a:endParaRPr lang="en-US" sz="1000" dirty="0">
              <a:latin typeface="Aptos" panose="020B0004020202020204" pitchFamily="34" charset="0"/>
            </a:endParaRPr>
          </a:p>
          <a:p>
            <a:r>
              <a:rPr lang="en-US" sz="1000" b="1" dirty="0">
                <a:solidFill>
                  <a:srgbClr val="212529"/>
                </a:solidFill>
                <a:latin typeface="Aptos" panose="020B0004020202020204" pitchFamily="34" charset="0"/>
              </a:rPr>
              <a:t>Target Group</a:t>
            </a:r>
          </a:p>
          <a:p>
            <a:pPr marL="171453" indent="-171453">
              <a:buFont typeface="Arial" panose="020B0604020202020204" pitchFamily="34" charset="0"/>
              <a:buChar char="•"/>
            </a:pPr>
            <a:r>
              <a:rPr lang="en-US" sz="1000" i="1" dirty="0">
                <a:latin typeface="Aptos" panose="020B0004020202020204" pitchFamily="34" charset="0"/>
              </a:rPr>
              <a:t>The Texas County Emergency Operations Center, located within the Texas County Emergency Management department, will be the main recipient of this grant. Additionally, the grant will benefit the entire region by enhancing of proper Command and Control need to prevent terrorist activities.</a:t>
            </a:r>
          </a:p>
          <a:p>
            <a:endParaRPr lang="en-US" sz="1000" b="1" dirty="0">
              <a:solidFill>
                <a:srgbClr val="212529"/>
              </a:solidFill>
              <a:latin typeface="Aptos" panose="020B0004020202020204" pitchFamily="34" charset="0"/>
            </a:endParaRPr>
          </a:p>
          <a:p>
            <a:r>
              <a:rPr lang="en-US" sz="1000" b="1" dirty="0">
                <a:solidFill>
                  <a:srgbClr val="212529"/>
                </a:solidFill>
                <a:latin typeface="Aptos" panose="020B0004020202020204" pitchFamily="34" charset="0"/>
              </a:rPr>
              <a:t>Long-Term Approach</a:t>
            </a:r>
          </a:p>
          <a:p>
            <a:pPr marL="171453" indent="-171453">
              <a:buFont typeface="Arial" panose="020B0604020202020204" pitchFamily="34" charset="0"/>
              <a:buChar char="•"/>
            </a:pPr>
            <a:r>
              <a:rPr lang="en-US" sz="1000" i="1" dirty="0">
                <a:latin typeface="Aptos" panose="020B0004020202020204" pitchFamily="34" charset="0"/>
              </a:rPr>
              <a:t>Once this equipment is installed, the County will cover all ongoing maintenance costs. If additional vulnerabilities are identified, the County may seek additional grants.</a:t>
            </a:r>
          </a:p>
        </p:txBody>
      </p:sp>
      <p:sp>
        <p:nvSpPr>
          <p:cNvPr id="10" name="TextBox 9">
            <a:extLst>
              <a:ext uri="{FF2B5EF4-FFF2-40B4-BE49-F238E27FC236}">
                <a16:creationId xmlns:a16="http://schemas.microsoft.com/office/drawing/2014/main" id="{72721BDA-82DB-04EF-6AA1-B7BEBA321D4F}"/>
              </a:ext>
            </a:extLst>
          </p:cNvPr>
          <p:cNvSpPr txBox="1"/>
          <p:nvPr/>
        </p:nvSpPr>
        <p:spPr>
          <a:xfrm>
            <a:off x="1014984" y="1051560"/>
            <a:ext cx="5019675" cy="1015663"/>
          </a:xfrm>
          <a:prstGeom prst="rect">
            <a:avLst/>
          </a:prstGeom>
          <a:solidFill>
            <a:schemeClr val="bg1"/>
          </a:solidFill>
          <a:ln w="28575">
            <a:solidFill>
              <a:schemeClr val="tx1"/>
            </a:solidFill>
          </a:ln>
        </p:spPr>
        <p:txBody>
          <a:bodyPr wrap="square" rtlCol="0">
            <a:spAutoFit/>
          </a:bodyPr>
          <a:lstStyle/>
          <a:p>
            <a:pPr algn="ctr"/>
            <a:r>
              <a:rPr lang="en-US" sz="1400" b="1" dirty="0"/>
              <a:t>Emergency Management</a:t>
            </a:r>
          </a:p>
          <a:p>
            <a:r>
              <a:rPr lang="en-US" sz="1150" b="1" dirty="0"/>
              <a:t>Project Type: </a:t>
            </a:r>
            <a:r>
              <a:rPr lang="en-US" sz="1150" i="1" dirty="0"/>
              <a:t>Software and Emergency Operations Center Upgrades.</a:t>
            </a:r>
          </a:p>
          <a:p>
            <a:r>
              <a:rPr lang="en-US" sz="1150" b="1" dirty="0"/>
              <a:t>LETPA: </a:t>
            </a:r>
            <a:r>
              <a:rPr lang="en-US" sz="1150" i="1" dirty="0"/>
              <a:t>No</a:t>
            </a:r>
          </a:p>
          <a:p>
            <a:r>
              <a:rPr lang="en-US" sz="1150" b="1" dirty="0"/>
              <a:t>Investment Area: </a:t>
            </a:r>
            <a:r>
              <a:rPr lang="en-US" sz="1150" i="1" dirty="0"/>
              <a:t>Emergency Operations Center Technology and Enhancements</a:t>
            </a:r>
          </a:p>
          <a:p>
            <a:r>
              <a:rPr lang="en-US" sz="1150" b="1" dirty="0"/>
              <a:t>Core Capability: </a:t>
            </a:r>
            <a:r>
              <a:rPr lang="en-US" sz="1150" i="1" dirty="0">
                <a:solidFill>
                  <a:srgbClr val="000000"/>
                </a:solidFill>
              </a:rPr>
              <a:t>Operational Coordination</a:t>
            </a:r>
            <a:endParaRPr lang="en-US" sz="1150" b="1" i="1" dirty="0"/>
          </a:p>
        </p:txBody>
      </p:sp>
      <p:sp>
        <p:nvSpPr>
          <p:cNvPr id="2" name="Title 1">
            <a:extLst>
              <a:ext uri="{FF2B5EF4-FFF2-40B4-BE49-F238E27FC236}">
                <a16:creationId xmlns:a16="http://schemas.microsoft.com/office/drawing/2014/main" id="{E2905D86-3572-C6CB-6AA6-4E874F6216C3}"/>
              </a:ext>
            </a:extLst>
          </p:cNvPr>
          <p:cNvSpPr txBox="1">
            <a:spLocks/>
          </p:cNvSpPr>
          <p:nvPr/>
        </p:nvSpPr>
        <p:spPr>
          <a:xfrm>
            <a:off x="646748" y="5689612"/>
            <a:ext cx="1092041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400"/>
            <a:r>
              <a:rPr lang="en-US" sz="1800" b="1" dirty="0">
                <a:latin typeface="Aptos" panose="020B0004020202020204" pitchFamily="34" charset="0"/>
              </a:rPr>
              <a:t>Narrative Examples</a:t>
            </a:r>
          </a:p>
        </p:txBody>
      </p:sp>
    </p:spTree>
    <p:extLst>
      <p:ext uri="{BB962C8B-B14F-4D97-AF65-F5344CB8AC3E}">
        <p14:creationId xmlns:p14="http://schemas.microsoft.com/office/powerpoint/2010/main" val="32468700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8" name="TextBox 7">
            <a:extLst>
              <a:ext uri="{FF2B5EF4-FFF2-40B4-BE49-F238E27FC236}">
                <a16:creationId xmlns:a16="http://schemas.microsoft.com/office/drawing/2014/main" id="{D95E6216-BD3F-C74A-03C5-C213332C2693}"/>
              </a:ext>
            </a:extLst>
          </p:cNvPr>
          <p:cNvSpPr txBox="1"/>
          <p:nvPr/>
        </p:nvSpPr>
        <p:spPr>
          <a:xfrm>
            <a:off x="1014984" y="2103120"/>
            <a:ext cx="5011616" cy="3831818"/>
          </a:xfrm>
          <a:prstGeom prst="rect">
            <a:avLst/>
          </a:prstGeom>
          <a:noFill/>
        </p:spPr>
        <p:txBody>
          <a:bodyPr wrap="square" rtlCol="0">
            <a:spAutoFit/>
          </a:bodyPr>
          <a:lstStyle/>
          <a:p>
            <a:r>
              <a:rPr lang="en-US" sz="900" b="1" dirty="0">
                <a:solidFill>
                  <a:srgbClr val="212529"/>
                </a:solidFill>
                <a:latin typeface="Aptos" panose="020B0004020202020204" pitchFamily="34" charset="0"/>
              </a:rPr>
              <a:t>Project Summary</a:t>
            </a:r>
            <a:endParaRPr lang="en-US" sz="900" dirty="0">
              <a:solidFill>
                <a:srgbClr val="212529"/>
              </a:solidFill>
              <a:latin typeface="Aptos" panose="020B0004020202020204" pitchFamily="34" charset="0"/>
            </a:endParaRPr>
          </a:p>
          <a:p>
            <a:pPr marL="171453" indent="-171453">
              <a:buFont typeface="Arial" panose="020B0604020202020204" pitchFamily="34" charset="0"/>
              <a:buChar char="•"/>
            </a:pPr>
            <a:r>
              <a:rPr lang="en-US" sz="900" i="1" dirty="0">
                <a:latin typeface="Aptos" panose="020B0004020202020204" pitchFamily="34" charset="0"/>
              </a:rPr>
              <a:t>This funding will enable the Lone Star Council of Governments to complete the regional Threat and Hazard Identification and Risk Assessment (THIRA) and Stakeholder Preparedness Review (SPR). It will also enhance our regional planning, coordination, and staff support for homeland security, while managing grant-funded activities related to these efforts. This project supports the Planning Core capability of our organization, benefiting all five mission areas. By developing plans with actionable strategies, it will enhance our region's ability to prevent or respond to imminent terrorist threats within the United States.</a:t>
            </a:r>
          </a:p>
          <a:p>
            <a:pPr marL="171453" indent="-171453">
              <a:buFont typeface="Arial" panose="020B0604020202020204" pitchFamily="34" charset="0"/>
              <a:buChar char="•"/>
            </a:pPr>
            <a:endParaRPr lang="en-US" sz="900" dirty="0">
              <a:latin typeface="Aptos" panose="020B0004020202020204" pitchFamily="34" charset="0"/>
            </a:endParaRPr>
          </a:p>
          <a:p>
            <a:r>
              <a:rPr lang="en-US" sz="900" b="1" dirty="0">
                <a:solidFill>
                  <a:srgbClr val="212529"/>
                </a:solidFill>
                <a:latin typeface="Aptos" panose="020B0004020202020204" pitchFamily="34" charset="0"/>
              </a:rPr>
              <a:t>Problem Statement</a:t>
            </a:r>
            <a:endParaRPr lang="en-US" sz="900" dirty="0">
              <a:solidFill>
                <a:srgbClr val="212529"/>
              </a:solidFill>
              <a:latin typeface="Aptos" panose="020B0004020202020204" pitchFamily="34" charset="0"/>
            </a:endParaRPr>
          </a:p>
          <a:p>
            <a:pPr marL="171453" indent="-171453">
              <a:buFont typeface="Arial" panose="020B0604020202020204" pitchFamily="34" charset="0"/>
              <a:buChar char="•"/>
            </a:pPr>
            <a:r>
              <a:rPr lang="en-US" sz="900" i="1" dirty="0">
                <a:latin typeface="Aptos" panose="020B0004020202020204" pitchFamily="34" charset="0"/>
              </a:rPr>
              <a:t>The Lone Star region encompasses significant agricultural, energy, and population centers that could be targeted by a terrorist attack as a means of making a statement. Unfortunately, many jurisdictions and agencies within the LSCOG are significantly underprepared for such an event. This project aims to address the gaps in planning at both the regional and local levels. At a minimum, LSCOG Homeland Security Planners will oversee the creation of the Regional Homeland Security Implementation Plan (HS-IP), the regional Threat and Hazard Identification and Risk Assessment (THIRA), and the Stakeholder Preparedness Review (SPR). Additionally, the planner will handle regional and local homeland security and emergency management/terrorism response planning. The need to maintain, update, and revise plans is stated on page 5 of the LSCOG THIRA. </a:t>
            </a:r>
          </a:p>
          <a:p>
            <a:pPr marL="171453" indent="-171453">
              <a:buFont typeface="Arial" panose="020B0604020202020204" pitchFamily="34" charset="0"/>
              <a:buChar char="•"/>
            </a:pPr>
            <a:endParaRPr lang="en-US" sz="900" dirty="0">
              <a:latin typeface="Aptos" panose="020B0004020202020204" pitchFamily="34" charset="0"/>
            </a:endParaRPr>
          </a:p>
          <a:p>
            <a:r>
              <a:rPr lang="en-US" sz="900" b="1" dirty="0">
                <a:solidFill>
                  <a:srgbClr val="212529"/>
                </a:solidFill>
                <a:latin typeface="Aptos" panose="020B0004020202020204" pitchFamily="34" charset="0"/>
              </a:rPr>
              <a:t>Existing Capability Levels</a:t>
            </a:r>
            <a:endParaRPr lang="en-US" sz="900" dirty="0">
              <a:latin typeface="Aptos" panose="020B0004020202020204" pitchFamily="34" charset="0"/>
            </a:endParaRPr>
          </a:p>
          <a:p>
            <a:pPr marL="171453" indent="-171453">
              <a:buFont typeface="Arial" panose="020B0604020202020204" pitchFamily="34" charset="0"/>
              <a:buChar char="•"/>
            </a:pPr>
            <a:r>
              <a:rPr lang="en-US" sz="900" i="1" dirty="0">
                <a:latin typeface="Aptos" panose="020B0004020202020204" pitchFamily="34" charset="0"/>
              </a:rPr>
              <a:t>At present, LSCOG employs two personnel to assist with managing the State Homeland Security Program grant and supporting emergency management and homeland security planning efforts. The COG staff are provided with computers, cell phones, and other essential operational equipment to facilitate planning and technical assistance within the LSCOG region.</a:t>
            </a:r>
          </a:p>
        </p:txBody>
      </p:sp>
      <p:sp>
        <p:nvSpPr>
          <p:cNvPr id="9" name="TextBox 8">
            <a:extLst>
              <a:ext uri="{FF2B5EF4-FFF2-40B4-BE49-F238E27FC236}">
                <a16:creationId xmlns:a16="http://schemas.microsoft.com/office/drawing/2014/main" id="{08718A30-8C40-F3B3-DA5E-45A4024C7656}"/>
              </a:ext>
            </a:extLst>
          </p:cNvPr>
          <p:cNvSpPr txBox="1"/>
          <p:nvPr/>
        </p:nvSpPr>
        <p:spPr>
          <a:xfrm>
            <a:off x="6135624" y="1051560"/>
            <a:ext cx="5095876" cy="4662815"/>
          </a:xfrm>
          <a:prstGeom prst="rect">
            <a:avLst/>
          </a:prstGeom>
          <a:noFill/>
        </p:spPr>
        <p:txBody>
          <a:bodyPr wrap="square" rtlCol="0">
            <a:spAutoFit/>
          </a:bodyPr>
          <a:lstStyle/>
          <a:p>
            <a:r>
              <a:rPr lang="en-US" sz="900" b="1" dirty="0">
                <a:solidFill>
                  <a:srgbClr val="212529"/>
                </a:solidFill>
                <a:latin typeface="Aptos" panose="020B0004020202020204" pitchFamily="34" charset="0"/>
              </a:rPr>
              <a:t>Capability Gaps</a:t>
            </a:r>
            <a:endParaRPr lang="en-US" sz="900" dirty="0">
              <a:solidFill>
                <a:srgbClr val="212529"/>
              </a:solidFill>
              <a:latin typeface="Aptos" panose="020B0004020202020204" pitchFamily="34" charset="0"/>
            </a:endParaRPr>
          </a:p>
          <a:p>
            <a:pPr marL="171453" indent="-171453">
              <a:buFont typeface="Arial" panose="020B0604020202020204" pitchFamily="34" charset="0"/>
              <a:buChar char="•"/>
            </a:pPr>
            <a:r>
              <a:rPr lang="en-US" sz="900" i="1" dirty="0">
                <a:latin typeface="Aptos" panose="020B0004020202020204" pitchFamily="34" charset="0"/>
              </a:rPr>
              <a:t>The Lone Star COG regional Stakeholder Preparedness Review identifies planning gaps across all homeland security mission areas. A summary of these gaps is detailed in the planning core capability section of the regional SPR. Although emergency operations plans and related annexes are in place, participation from some regional agencies has been limited. Furthermore, there has been a lack of seamless integration between emergency management and homeland security plans. Some regional planning efforts have not been fully integrated at the local level. Existing plans need maintenance, updates, and revisions. Ongoing operational, strategic, and pre-incident planning is essential for the region (LSCOG SPR, pg. 5).</a:t>
            </a:r>
          </a:p>
          <a:p>
            <a:pPr marL="171453" indent="-171453">
              <a:buFont typeface="Arial" panose="020B0604020202020204" pitchFamily="34" charset="0"/>
              <a:buChar char="•"/>
            </a:pPr>
            <a:endParaRPr lang="en-US" sz="900" b="1" dirty="0">
              <a:solidFill>
                <a:srgbClr val="212529"/>
              </a:solidFill>
              <a:latin typeface="Aptos" panose="020B0004020202020204" pitchFamily="34" charset="0"/>
            </a:endParaRPr>
          </a:p>
          <a:p>
            <a:r>
              <a:rPr lang="en-US" sz="900" b="1" dirty="0">
                <a:solidFill>
                  <a:srgbClr val="212529"/>
                </a:solidFill>
                <a:latin typeface="Aptos" panose="020B0004020202020204" pitchFamily="34" charset="0"/>
              </a:rPr>
              <a:t>Impact Statement</a:t>
            </a:r>
            <a:endParaRPr lang="en-US" sz="900" dirty="0">
              <a:solidFill>
                <a:srgbClr val="212529"/>
              </a:solidFill>
              <a:latin typeface="Aptos" panose="020B0004020202020204" pitchFamily="34" charset="0"/>
            </a:endParaRPr>
          </a:p>
          <a:p>
            <a:pPr marL="171453" indent="-171453">
              <a:buFont typeface="Arial" panose="020B0604020202020204" pitchFamily="34" charset="0"/>
              <a:buChar char="•"/>
            </a:pPr>
            <a:r>
              <a:rPr lang="en-US" sz="900" i="1" dirty="0">
                <a:latin typeface="Aptos" panose="020B0004020202020204" pitchFamily="34" charset="0"/>
              </a:rPr>
              <a:t>This project will address the region's planning gaps across the mission areas of prevention, protection, mitigation, response, and recovery. It aims to further enhance homeland security by promoting cooperation, collaboration, and training with local, state, and federal partners. Regional planning efforts will continue to strengthen and sustain resilience by encouraging jurisdictions to work together in developing, training, and equipping themselves to a unified standard and strategy for mitigating, responding to, and recovering from terrorist attacks, man-made incidents, or natural disasters.</a:t>
            </a:r>
          </a:p>
          <a:p>
            <a:pPr marL="171453" indent="-171453">
              <a:buFont typeface="Arial" panose="020B0604020202020204" pitchFamily="34" charset="0"/>
              <a:buChar char="•"/>
            </a:pPr>
            <a:endParaRPr lang="en-US" sz="900" dirty="0">
              <a:latin typeface="Aptos" panose="020B0004020202020204" pitchFamily="34" charset="0"/>
            </a:endParaRPr>
          </a:p>
          <a:p>
            <a:r>
              <a:rPr lang="en-US" sz="900" b="1" dirty="0">
                <a:solidFill>
                  <a:srgbClr val="212529"/>
                </a:solidFill>
                <a:latin typeface="Aptos" panose="020B0004020202020204" pitchFamily="34" charset="0"/>
              </a:rPr>
              <a:t>Homeland Security Priority Action</a:t>
            </a:r>
          </a:p>
          <a:p>
            <a:pPr marL="171453" indent="-171453">
              <a:buFont typeface="Arial" panose="020B0604020202020204" pitchFamily="34" charset="0"/>
              <a:buChar char="•"/>
            </a:pPr>
            <a:r>
              <a:rPr lang="en-US" sz="900" i="1" dirty="0">
                <a:latin typeface="Aptos" panose="020B0004020202020204" pitchFamily="34" charset="0"/>
              </a:rPr>
              <a:t>4.7.1. Periodically review, update, and upgrade emergency and disaster-related plans statewide, and ensure these plans account for people with disabilities or other access and functional needs.</a:t>
            </a:r>
          </a:p>
          <a:p>
            <a:endParaRPr lang="en-US" sz="900" dirty="0">
              <a:latin typeface="Aptos" panose="020B0004020202020204" pitchFamily="34" charset="0"/>
            </a:endParaRPr>
          </a:p>
          <a:p>
            <a:r>
              <a:rPr lang="en-US" sz="900" b="1" dirty="0">
                <a:solidFill>
                  <a:srgbClr val="212529"/>
                </a:solidFill>
                <a:latin typeface="Aptos" panose="020B0004020202020204" pitchFamily="34" charset="0"/>
              </a:rPr>
              <a:t>Target Group</a:t>
            </a:r>
          </a:p>
          <a:p>
            <a:pPr marL="171453" indent="-171453">
              <a:buFont typeface="Arial" panose="020B0604020202020204" pitchFamily="34" charset="0"/>
              <a:buChar char="•"/>
            </a:pPr>
            <a:r>
              <a:rPr lang="en-US" sz="900" i="1" dirty="0">
                <a:latin typeface="Aptos" panose="020B0004020202020204" pitchFamily="34" charset="0"/>
              </a:rPr>
              <a:t>Lone Star Council of Governments will be the primary beneficiary of this application. The citizens of the entire region will also benefit from this project as well.</a:t>
            </a:r>
          </a:p>
          <a:p>
            <a:endParaRPr lang="en-US" sz="900" b="1" dirty="0">
              <a:solidFill>
                <a:srgbClr val="212529"/>
              </a:solidFill>
              <a:latin typeface="Aptos" panose="020B0004020202020204" pitchFamily="34" charset="0"/>
            </a:endParaRPr>
          </a:p>
          <a:p>
            <a:r>
              <a:rPr lang="en-US" sz="900" b="1" dirty="0">
                <a:solidFill>
                  <a:srgbClr val="212529"/>
                </a:solidFill>
                <a:latin typeface="Aptos" panose="020B0004020202020204" pitchFamily="34" charset="0"/>
              </a:rPr>
              <a:t>Long-Term Approach</a:t>
            </a:r>
          </a:p>
          <a:p>
            <a:pPr marL="171453" indent="-171453">
              <a:buFont typeface="Arial" panose="020B0604020202020204" pitchFamily="34" charset="0"/>
              <a:buChar char="•"/>
            </a:pPr>
            <a:r>
              <a:rPr lang="en-US" sz="900" i="1" dirty="0">
                <a:latin typeface="Aptos" panose="020B0004020202020204" pitchFamily="34" charset="0"/>
              </a:rPr>
              <a:t>The Lone Star COG Homeland Security Program will always require financial support via state and federal grant funds due to the nature of its organizational structure, and the unique role it plays within the region. If additional vulnerabilities are identified, the COG may seek additional grants.</a:t>
            </a:r>
          </a:p>
        </p:txBody>
      </p:sp>
      <p:sp>
        <p:nvSpPr>
          <p:cNvPr id="10" name="TextBox 9">
            <a:extLst>
              <a:ext uri="{FF2B5EF4-FFF2-40B4-BE49-F238E27FC236}">
                <a16:creationId xmlns:a16="http://schemas.microsoft.com/office/drawing/2014/main" id="{72721BDA-82DB-04EF-6AA1-B7BEBA321D4F}"/>
              </a:ext>
            </a:extLst>
          </p:cNvPr>
          <p:cNvSpPr txBox="1"/>
          <p:nvPr/>
        </p:nvSpPr>
        <p:spPr>
          <a:xfrm>
            <a:off x="1014984" y="1051560"/>
            <a:ext cx="5019675" cy="1046440"/>
          </a:xfrm>
          <a:prstGeom prst="rect">
            <a:avLst/>
          </a:prstGeom>
          <a:solidFill>
            <a:schemeClr val="bg1"/>
          </a:solidFill>
          <a:ln w="28575">
            <a:solidFill>
              <a:schemeClr val="tx1"/>
            </a:solidFill>
          </a:ln>
        </p:spPr>
        <p:txBody>
          <a:bodyPr wrap="square" rtlCol="0">
            <a:spAutoFit/>
          </a:bodyPr>
          <a:lstStyle/>
          <a:p>
            <a:pPr algn="ctr"/>
            <a:r>
              <a:rPr lang="en-US" sz="1400" b="1" dirty="0">
                <a:latin typeface="Aptos" panose="020B0004020202020204" pitchFamily="34" charset="0"/>
              </a:rPr>
              <a:t>Planning</a:t>
            </a:r>
          </a:p>
          <a:p>
            <a:r>
              <a:rPr lang="en-US" sz="1200" b="1" dirty="0">
                <a:latin typeface="Aptos" panose="020B0004020202020204" pitchFamily="34" charset="0"/>
              </a:rPr>
              <a:t>Project Type: </a:t>
            </a:r>
            <a:r>
              <a:rPr lang="en-US" sz="1200" dirty="0">
                <a:latin typeface="Aptos" panose="020B0004020202020204" pitchFamily="34" charset="0"/>
              </a:rPr>
              <a:t>COG Planning to complete the Regional THIRA and SPR.</a:t>
            </a:r>
          </a:p>
          <a:p>
            <a:r>
              <a:rPr lang="en-US" sz="1200" b="1" dirty="0">
                <a:latin typeface="Aptos" panose="020B0004020202020204" pitchFamily="34" charset="0"/>
              </a:rPr>
              <a:t>LETPA: </a:t>
            </a:r>
            <a:r>
              <a:rPr lang="en-US" sz="1200" dirty="0">
                <a:latin typeface="Aptos" panose="020B0004020202020204" pitchFamily="34" charset="0"/>
              </a:rPr>
              <a:t>No</a:t>
            </a:r>
          </a:p>
          <a:p>
            <a:r>
              <a:rPr lang="en-US" sz="1200" b="1" dirty="0">
                <a:latin typeface="Aptos" panose="020B0004020202020204" pitchFamily="34" charset="0"/>
              </a:rPr>
              <a:t>Investment </a:t>
            </a:r>
            <a:r>
              <a:rPr lang="en-US" sz="1200" dirty="0">
                <a:latin typeface="Aptos" panose="020B0004020202020204" pitchFamily="34" charset="0"/>
              </a:rPr>
              <a:t>Area: Planning - Homeland Security</a:t>
            </a:r>
          </a:p>
          <a:p>
            <a:r>
              <a:rPr lang="en-US" sz="1200" b="1" dirty="0">
                <a:latin typeface="Aptos" panose="020B0004020202020204" pitchFamily="34" charset="0"/>
              </a:rPr>
              <a:t>Core Capability: </a:t>
            </a:r>
            <a:r>
              <a:rPr lang="en-US" sz="1200" dirty="0">
                <a:latin typeface="Aptos" panose="020B0004020202020204" pitchFamily="34" charset="0"/>
              </a:rPr>
              <a:t>Planning</a:t>
            </a:r>
          </a:p>
        </p:txBody>
      </p:sp>
      <p:sp>
        <p:nvSpPr>
          <p:cNvPr id="3" name="Title 1">
            <a:extLst>
              <a:ext uri="{FF2B5EF4-FFF2-40B4-BE49-F238E27FC236}">
                <a16:creationId xmlns:a16="http://schemas.microsoft.com/office/drawing/2014/main" id="{0E3CBFFF-F713-1B92-AD48-F5D58D2C7D87}"/>
              </a:ext>
            </a:extLst>
          </p:cNvPr>
          <p:cNvSpPr txBox="1">
            <a:spLocks/>
          </p:cNvSpPr>
          <p:nvPr/>
        </p:nvSpPr>
        <p:spPr>
          <a:xfrm>
            <a:off x="646748" y="5689612"/>
            <a:ext cx="1092041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400"/>
            <a:r>
              <a:rPr lang="en-US" sz="1800" b="1" dirty="0">
                <a:latin typeface="Aptos" panose="020B0004020202020204" pitchFamily="34" charset="0"/>
              </a:rPr>
              <a:t>Narrative Examples</a:t>
            </a:r>
          </a:p>
        </p:txBody>
      </p:sp>
    </p:spTree>
    <p:extLst>
      <p:ext uri="{BB962C8B-B14F-4D97-AF65-F5344CB8AC3E}">
        <p14:creationId xmlns:p14="http://schemas.microsoft.com/office/powerpoint/2010/main" val="13915151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4" y="1334452"/>
            <a:ext cx="7317698"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Activities Tab</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2733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7" name="TextBox 6">
            <a:extLst>
              <a:ext uri="{FF2B5EF4-FFF2-40B4-BE49-F238E27FC236}">
                <a16:creationId xmlns:a16="http://schemas.microsoft.com/office/drawing/2014/main" id="{066B669A-1129-D8E0-6ACD-DD43CC8DFD08}"/>
              </a:ext>
            </a:extLst>
          </p:cNvPr>
          <p:cNvSpPr txBox="1"/>
          <p:nvPr/>
        </p:nvSpPr>
        <p:spPr>
          <a:xfrm>
            <a:off x="6447264" y="1782220"/>
            <a:ext cx="4326674" cy="3725635"/>
          </a:xfrm>
          <a:prstGeom prst="rect">
            <a:avLst/>
          </a:prstGeom>
          <a:noFill/>
        </p:spPr>
        <p:txBody>
          <a:bodyPr wrap="square" rtlCol="0">
            <a:spAutoFit/>
          </a:bodyPr>
          <a:lstStyle/>
          <a:p>
            <a:pPr algn="ctr"/>
            <a:r>
              <a:rPr lang="en-US" sz="1801" dirty="0">
                <a:latin typeface="Aptos" panose="020B0004020202020204" pitchFamily="34" charset="0"/>
              </a:rPr>
              <a:t>Homeland Security Grant Program (HSGP) applicants must only select one project activity. </a:t>
            </a:r>
          </a:p>
          <a:p>
            <a:pPr algn="ctr"/>
            <a:endParaRPr lang="en-US" sz="1801" dirty="0">
              <a:latin typeface="Aptos" panose="020B0004020202020204" pitchFamily="34" charset="0"/>
            </a:endParaRPr>
          </a:p>
          <a:p>
            <a:pPr algn="ctr"/>
            <a:r>
              <a:rPr lang="en-US" sz="1801" dirty="0">
                <a:latin typeface="Aptos" panose="020B0004020202020204" pitchFamily="34" charset="0"/>
              </a:rPr>
              <a:t>The eGrants system will allow multiple selections, but each HSGP subrecipient project must fit into </a:t>
            </a:r>
            <a:r>
              <a:rPr lang="en-US" sz="1801" b="1" i="1" u="sng" dirty="0">
                <a:solidFill>
                  <a:srgbClr val="FF0000"/>
                </a:solidFill>
                <a:latin typeface="Aptos" panose="020B0004020202020204" pitchFamily="34" charset="0"/>
              </a:rPr>
              <a:t>one and only one </a:t>
            </a:r>
            <a:r>
              <a:rPr lang="en-US" sz="1801" dirty="0">
                <a:latin typeface="Aptos" panose="020B0004020202020204" pitchFamily="34" charset="0"/>
              </a:rPr>
              <a:t>of the Investment Categories that are listed as project activities under the "Activity List".</a:t>
            </a:r>
          </a:p>
          <a:p>
            <a:endParaRPr lang="en-US" sz="1801" dirty="0">
              <a:latin typeface="Aptos" panose="020B0004020202020204" pitchFamily="34" charset="0"/>
            </a:endParaRPr>
          </a:p>
          <a:p>
            <a:endParaRPr lang="en-US" sz="1801" dirty="0">
              <a:latin typeface="Aptos" panose="020B0004020202020204" pitchFamily="34" charset="0"/>
            </a:endParaRPr>
          </a:p>
          <a:p>
            <a:pPr algn="ctr"/>
            <a:r>
              <a:rPr lang="en-US" sz="2000" b="1" dirty="0">
                <a:solidFill>
                  <a:srgbClr val="C00000"/>
                </a:solidFill>
                <a:latin typeface="Aptos" panose="020B0004020202020204" pitchFamily="34" charset="0"/>
              </a:rPr>
              <a:t>Do not create a custom measure!</a:t>
            </a:r>
          </a:p>
        </p:txBody>
      </p:sp>
      <p:grpSp>
        <p:nvGrpSpPr>
          <p:cNvPr id="22" name="Group 21">
            <a:extLst>
              <a:ext uri="{FF2B5EF4-FFF2-40B4-BE49-F238E27FC236}">
                <a16:creationId xmlns:a16="http://schemas.microsoft.com/office/drawing/2014/main" id="{9850793B-9D50-FC09-B730-A6D625A8C967}"/>
              </a:ext>
            </a:extLst>
          </p:cNvPr>
          <p:cNvGrpSpPr/>
          <p:nvPr/>
        </p:nvGrpSpPr>
        <p:grpSpPr>
          <a:xfrm>
            <a:off x="1197481" y="1678670"/>
            <a:ext cx="4198952" cy="4096512"/>
            <a:chOff x="1197481" y="1596782"/>
            <a:chExt cx="4198952" cy="4096512"/>
          </a:xfrm>
        </p:grpSpPr>
        <p:pic>
          <p:nvPicPr>
            <p:cNvPr id="3" name="Picture 2">
              <a:extLst>
                <a:ext uri="{FF2B5EF4-FFF2-40B4-BE49-F238E27FC236}">
                  <a16:creationId xmlns:a16="http://schemas.microsoft.com/office/drawing/2014/main" id="{E7B30055-D163-0E08-19FA-AF83D5CE92D1}"/>
                </a:ext>
              </a:extLst>
            </p:cNvPr>
            <p:cNvPicPr>
              <a:picLocks noChangeAspect="1"/>
            </p:cNvPicPr>
            <p:nvPr/>
          </p:nvPicPr>
          <p:blipFill>
            <a:blip r:embed="rId3"/>
            <a:stretch>
              <a:fillRect/>
            </a:stretch>
          </p:blipFill>
          <p:spPr>
            <a:xfrm>
              <a:off x="1197481" y="1596782"/>
              <a:ext cx="4198952" cy="4096512"/>
            </a:xfrm>
            <a:prstGeom prst="rect">
              <a:avLst/>
            </a:prstGeom>
          </p:spPr>
        </p:pic>
        <p:cxnSp>
          <p:nvCxnSpPr>
            <p:cNvPr id="17" name="Straight Connector 16">
              <a:extLst>
                <a:ext uri="{FF2B5EF4-FFF2-40B4-BE49-F238E27FC236}">
                  <a16:creationId xmlns:a16="http://schemas.microsoft.com/office/drawing/2014/main" id="{1B6ADEEA-5D11-EEDC-9466-18CEA68E5482}"/>
                </a:ext>
              </a:extLst>
            </p:cNvPr>
            <p:cNvCxnSpPr>
              <a:cxnSpLocks/>
            </p:cNvCxnSpPr>
            <p:nvPr/>
          </p:nvCxnSpPr>
          <p:spPr>
            <a:xfrm>
              <a:off x="1221861" y="3484661"/>
              <a:ext cx="4121238" cy="5004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50856D9-8F10-C824-5D64-0F6D2D90DB10}"/>
                </a:ext>
              </a:extLst>
            </p:cNvPr>
            <p:cNvCxnSpPr>
              <a:cxnSpLocks/>
            </p:cNvCxnSpPr>
            <p:nvPr/>
          </p:nvCxnSpPr>
          <p:spPr>
            <a:xfrm flipV="1">
              <a:off x="1221861" y="3477088"/>
              <a:ext cx="4121238" cy="54301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5B1719C8-E2DF-26F2-FADF-B12C8C9DEAEB}"/>
              </a:ext>
            </a:extLst>
          </p:cNvPr>
          <p:cNvPicPr>
            <a:picLocks noChangeAspect="1"/>
          </p:cNvPicPr>
          <p:nvPr/>
        </p:nvPicPr>
        <p:blipFill rotWithShape="1">
          <a:blip r:embed="rId4"/>
          <a:srcRect l="332" t="9959" r="532" b="29141"/>
          <a:stretch/>
        </p:blipFill>
        <p:spPr>
          <a:xfrm>
            <a:off x="968025" y="485388"/>
            <a:ext cx="10277856" cy="154691"/>
          </a:xfrm>
          <a:prstGeom prst="rect">
            <a:avLst/>
          </a:prstGeom>
        </p:spPr>
      </p:pic>
      <p:sp>
        <p:nvSpPr>
          <p:cNvPr id="8" name="Title 1">
            <a:extLst>
              <a:ext uri="{FF2B5EF4-FFF2-40B4-BE49-F238E27FC236}">
                <a16:creationId xmlns:a16="http://schemas.microsoft.com/office/drawing/2014/main" id="{74A73801-60B4-D57A-4A6F-FD6E716FAA79}"/>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Activities Tab</a:t>
            </a:r>
          </a:p>
        </p:txBody>
      </p:sp>
    </p:spTree>
    <p:extLst>
      <p:ext uri="{BB962C8B-B14F-4D97-AF65-F5344CB8AC3E}">
        <p14:creationId xmlns:p14="http://schemas.microsoft.com/office/powerpoint/2010/main" val="21056292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pic>
        <p:nvPicPr>
          <p:cNvPr id="2" name="Picture 1">
            <a:extLst>
              <a:ext uri="{FF2B5EF4-FFF2-40B4-BE49-F238E27FC236}">
                <a16:creationId xmlns:a16="http://schemas.microsoft.com/office/drawing/2014/main" id="{DC739711-B8A2-4262-8E18-10243B1A5CF3}"/>
              </a:ext>
            </a:extLst>
          </p:cNvPr>
          <p:cNvPicPr>
            <a:picLocks noChangeAspect="1"/>
          </p:cNvPicPr>
          <p:nvPr/>
        </p:nvPicPr>
        <p:blipFill rotWithShape="1">
          <a:blip r:embed="rId3"/>
          <a:srcRect l="332" t="9959" r="532" b="29141"/>
          <a:stretch/>
        </p:blipFill>
        <p:spPr>
          <a:xfrm>
            <a:off x="968025" y="485388"/>
            <a:ext cx="10277856" cy="154691"/>
          </a:xfrm>
          <a:prstGeom prst="rect">
            <a:avLst/>
          </a:prstGeom>
        </p:spPr>
      </p:pic>
      <p:grpSp>
        <p:nvGrpSpPr>
          <p:cNvPr id="25" name="Group 24">
            <a:extLst>
              <a:ext uri="{FF2B5EF4-FFF2-40B4-BE49-F238E27FC236}">
                <a16:creationId xmlns:a16="http://schemas.microsoft.com/office/drawing/2014/main" id="{76B2CCBE-7677-F29A-1FB0-0006BA18AB41}"/>
              </a:ext>
            </a:extLst>
          </p:cNvPr>
          <p:cNvGrpSpPr/>
          <p:nvPr/>
        </p:nvGrpSpPr>
        <p:grpSpPr>
          <a:xfrm>
            <a:off x="1007996" y="1619354"/>
            <a:ext cx="10091533" cy="4096512"/>
            <a:chOff x="1007996" y="1619354"/>
            <a:chExt cx="10091533" cy="4096512"/>
          </a:xfrm>
        </p:grpSpPr>
        <p:sp>
          <p:nvSpPr>
            <p:cNvPr id="7" name="TextBox 6">
              <a:extLst>
                <a:ext uri="{FF2B5EF4-FFF2-40B4-BE49-F238E27FC236}">
                  <a16:creationId xmlns:a16="http://schemas.microsoft.com/office/drawing/2014/main" id="{066B669A-1129-D8E0-6ACD-DD43CC8DFD08}"/>
                </a:ext>
              </a:extLst>
            </p:cNvPr>
            <p:cNvSpPr txBox="1"/>
            <p:nvPr/>
          </p:nvSpPr>
          <p:spPr>
            <a:xfrm>
              <a:off x="5576147" y="1918888"/>
              <a:ext cx="5523382" cy="21237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0B0004020202020204" pitchFamily="34" charset="0"/>
                </a:rPr>
                <a:t>You will provide the following information about your organizations: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black"/>
                </a:solidFill>
                <a:effectLst/>
                <a:uLnTx/>
                <a:uFillTx/>
                <a:latin typeface="Aptos" panose="020B0004020202020204" pitchFamily="34" charset="0"/>
              </a:endParaRPr>
            </a:p>
            <a:p>
              <a:pPr marL="342904" marR="0" lvl="0" indent="-342904" algn="l" defTabSz="914400" rtl="0" eaLnBrk="1" fontAlgn="auto" latinLnBrk="0" hangingPunct="1">
                <a:lnSpc>
                  <a:spcPct val="100000"/>
                </a:lnSpc>
                <a:spcBef>
                  <a:spcPts val="0"/>
                </a:spcBef>
                <a:spcAft>
                  <a:spcPts val="0"/>
                </a:spcAft>
                <a:buClrTx/>
                <a:buSzTx/>
                <a:buFontTx/>
                <a:buAutoNum type="arabicPeriod"/>
                <a:tabLst/>
                <a:defRPr/>
              </a:pPr>
              <a:r>
                <a:rPr kumimoji="0" lang="en-US" sz="1000" b="1" i="0" u="none" strike="noStrike" kern="1200" cap="none" spc="0" normalizeH="0" baseline="0" noProof="0" dirty="0">
                  <a:ln>
                    <a:noFill/>
                  </a:ln>
                  <a:solidFill>
                    <a:prstClr val="black"/>
                  </a:solidFill>
                  <a:effectLst/>
                  <a:uLnTx/>
                  <a:uFillTx/>
                  <a:latin typeface="Aptos" panose="020B0004020202020204" pitchFamily="34" charset="0"/>
                </a:rPr>
                <a:t>Project Activity Area- </a:t>
              </a: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Please select from one of the preselected activity areas. Activity areas are also called investment areas. It is how the state tells FEMA </a:t>
              </a:r>
              <a:r>
                <a:rPr lang="en-US" sz="1000" dirty="0">
                  <a:solidFill>
                    <a:prstClr val="black"/>
                  </a:solidFill>
                  <a:latin typeface="Aptos" panose="020B0004020202020204" pitchFamily="34" charset="0"/>
                </a:rPr>
                <a:t>the </a:t>
              </a: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types of projects we are investing in. </a:t>
              </a:r>
            </a:p>
            <a:p>
              <a:pPr marL="342904" marR="0" lvl="0" indent="-342904" algn="l" defTabSz="914400" rtl="0" eaLnBrk="1" fontAlgn="auto" latinLnBrk="0" hangingPunct="1">
                <a:lnSpc>
                  <a:spcPct val="100000"/>
                </a:lnSpc>
                <a:spcBef>
                  <a:spcPts val="0"/>
                </a:spcBef>
                <a:spcAft>
                  <a:spcPts val="0"/>
                </a:spcAft>
                <a:buClrTx/>
                <a:buSzTx/>
                <a:buFontTx/>
                <a:buAutoNum type="arabicPeriod"/>
                <a:tabLst/>
                <a:defRPr/>
              </a:pP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ndParaRPr>
            </a:p>
            <a:p>
              <a:pPr marL="342904" marR="0" lvl="0" indent="-342904" algn="l" defTabSz="914400" rtl="0" eaLnBrk="1" fontAlgn="auto" latinLnBrk="0" hangingPunct="1">
                <a:lnSpc>
                  <a:spcPct val="100000"/>
                </a:lnSpc>
                <a:spcBef>
                  <a:spcPts val="0"/>
                </a:spcBef>
                <a:spcAft>
                  <a:spcPts val="0"/>
                </a:spcAft>
                <a:buClrTx/>
                <a:buSzTx/>
                <a:buFontTx/>
                <a:buAutoNum type="arabicPeriod"/>
                <a:tabLst/>
                <a:defRPr/>
              </a:pPr>
              <a:r>
                <a:rPr kumimoji="0" lang="en-US" sz="1000" b="1" i="0" u="none" strike="noStrike" kern="1200" cap="none" spc="0" normalizeH="0" baseline="0" noProof="0" dirty="0">
                  <a:ln>
                    <a:noFill/>
                  </a:ln>
                  <a:solidFill>
                    <a:prstClr val="black"/>
                  </a:solidFill>
                  <a:effectLst/>
                  <a:uLnTx/>
                  <a:uFillTx/>
                  <a:latin typeface="Aptos" panose="020B0004020202020204" pitchFamily="34" charset="0"/>
                </a:rPr>
                <a:t>Description of activities </a:t>
              </a: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 You may find a definition for each of the activity areas listed to aid in aligning your project to the correct activity.</a:t>
              </a:r>
            </a:p>
            <a:p>
              <a:pPr marL="342904" marR="0" lvl="0" indent="-342904" algn="l" defTabSz="914400" rtl="0" eaLnBrk="1" fontAlgn="auto" latinLnBrk="0" hangingPunct="1">
                <a:lnSpc>
                  <a:spcPct val="100000"/>
                </a:lnSpc>
                <a:spcBef>
                  <a:spcPts val="0"/>
                </a:spcBef>
                <a:spcAft>
                  <a:spcPts val="0"/>
                </a:spcAft>
                <a:buClrTx/>
                <a:buSzTx/>
                <a:buFontTx/>
                <a:buAutoNum type="arabicPeriod"/>
                <a:tabLst/>
                <a:defRPr/>
              </a:pP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ndParaRPr>
            </a:p>
            <a:p>
              <a:pPr marL="342904" marR="0" lvl="0" indent="-342904" algn="l" defTabSz="914400" rtl="0" eaLnBrk="1" fontAlgn="auto" latinLnBrk="0" hangingPunct="1">
                <a:lnSpc>
                  <a:spcPct val="100000"/>
                </a:lnSpc>
                <a:spcBef>
                  <a:spcPts val="0"/>
                </a:spcBef>
                <a:spcAft>
                  <a:spcPts val="0"/>
                </a:spcAft>
                <a:buClrTx/>
                <a:buSzTx/>
                <a:buFontTx/>
                <a:buAutoNum type="arabicPeriod"/>
                <a:tabLst/>
                <a:defRPr/>
              </a:pPr>
              <a:r>
                <a:rPr kumimoji="0" lang="en-US" sz="1000" b="1" i="0" u="none" strike="noStrike" kern="1200" cap="none" spc="0" normalizeH="0" baseline="0" noProof="0" dirty="0">
                  <a:ln>
                    <a:noFill/>
                  </a:ln>
                  <a:solidFill>
                    <a:prstClr val="black"/>
                  </a:solidFill>
                  <a:effectLst/>
                  <a:uLnTx/>
                  <a:uFillTx/>
                  <a:latin typeface="Aptos" panose="020B0004020202020204" pitchFamily="34" charset="0"/>
                </a:rPr>
                <a:t>Describe Each Activity</a:t>
              </a: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  - Provide a 2 to 4 sentence summary </a:t>
              </a:r>
              <a:r>
                <a:rPr lang="en-US" sz="1000" dirty="0">
                  <a:solidFill>
                    <a:prstClr val="black"/>
                  </a:solidFill>
                  <a:latin typeface="Aptos" panose="020B0004020202020204" pitchFamily="34" charset="0"/>
                </a:rPr>
                <a:t>that </a:t>
              </a: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identifies </a:t>
              </a:r>
              <a:r>
                <a:rPr lang="en-US" sz="1000" dirty="0">
                  <a:solidFill>
                    <a:prstClr val="black"/>
                  </a:solidFill>
                  <a:latin typeface="Aptos" panose="020B0004020202020204" pitchFamily="34" charset="0"/>
                </a:rPr>
                <a:t>the following </a:t>
              </a: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a:t>
              </a:r>
            </a:p>
            <a:p>
              <a:pPr marL="800110" marR="0" lvl="1" indent="-342904" algn="l" defTabSz="914400" rtl="0" eaLnBrk="1" fontAlgn="auto" latinLnBrk="0" hangingPunct="1">
                <a:lnSpc>
                  <a:spcPct val="100000"/>
                </a:lnSpc>
                <a:spcBef>
                  <a:spcPts val="0"/>
                </a:spcBef>
                <a:spcAft>
                  <a:spcPts val="0"/>
                </a:spcAft>
                <a:buClr>
                  <a:schemeClr val="tx1"/>
                </a:buClr>
                <a:buSzTx/>
                <a:buFontTx/>
                <a:buAutoNum type="arabicPeriod"/>
                <a:tabLst/>
                <a:defRPr/>
              </a:pPr>
              <a:r>
                <a:rPr kumimoji="0" lang="en-US" sz="1000" b="0" i="0" u="none" strike="noStrike" kern="1200" cap="none" spc="0" normalizeH="0" baseline="0" noProof="0" dirty="0">
                  <a:ln>
                    <a:noFill/>
                  </a:ln>
                  <a:solidFill>
                    <a:srgbClr val="00B050"/>
                  </a:solidFill>
                  <a:effectLst/>
                  <a:uLnTx/>
                  <a:uFillTx/>
                  <a:latin typeface="Aptos" panose="020B0004020202020204" pitchFamily="34" charset="0"/>
                </a:rPr>
                <a:t>By whom and How will these funds be utilized?</a:t>
              </a:r>
            </a:p>
            <a:p>
              <a:pPr marL="800110" marR="0" lvl="1" indent="-342904" algn="l" defTabSz="914400" rtl="0" eaLnBrk="1" fontAlgn="auto" latinLnBrk="0" hangingPunct="1">
                <a:lnSpc>
                  <a:spcPct val="100000"/>
                </a:lnSpc>
                <a:spcBef>
                  <a:spcPts val="0"/>
                </a:spcBef>
                <a:spcAft>
                  <a:spcPts val="0"/>
                </a:spcAft>
                <a:buClr>
                  <a:schemeClr val="tx1"/>
                </a:buClr>
                <a:buSzTx/>
                <a:buFontTx/>
                <a:buAutoNum type="arabicPeriod"/>
                <a:tabLst/>
                <a:defRPr/>
              </a:pPr>
              <a:r>
                <a:rPr kumimoji="0" lang="en-US" sz="1000" b="0" i="0" u="none" strike="noStrike" kern="1200" cap="none" spc="0" normalizeH="0" baseline="0" noProof="0" dirty="0">
                  <a:ln>
                    <a:noFill/>
                  </a:ln>
                  <a:solidFill>
                    <a:srgbClr val="FF0000"/>
                  </a:solidFill>
                  <a:effectLst/>
                  <a:uLnTx/>
                  <a:uFillTx/>
                  <a:latin typeface="Aptos" panose="020B0004020202020204" pitchFamily="34" charset="0"/>
                </a:rPr>
                <a:t>What is the Nexus to terrorism?</a:t>
              </a:r>
            </a:p>
          </p:txBody>
        </p:sp>
        <p:sp>
          <p:nvSpPr>
            <p:cNvPr id="14" name="Flowchart: Connector 13">
              <a:extLst>
                <a:ext uri="{FF2B5EF4-FFF2-40B4-BE49-F238E27FC236}">
                  <a16:creationId xmlns:a16="http://schemas.microsoft.com/office/drawing/2014/main" id="{BAFBBF6F-8900-D4A4-8622-FDADB19E7819}"/>
                </a:ext>
              </a:extLst>
            </p:cNvPr>
            <p:cNvSpPr/>
            <p:nvPr/>
          </p:nvSpPr>
          <p:spPr>
            <a:xfrm>
              <a:off x="1007996" y="1763072"/>
              <a:ext cx="182880" cy="182880"/>
            </a:xfrm>
            <a:prstGeom prst="flowChartConnector">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1" dirty="0"/>
                <a:t>1</a:t>
              </a:r>
            </a:p>
          </p:txBody>
        </p:sp>
        <p:sp>
          <p:nvSpPr>
            <p:cNvPr id="15" name="Flowchart: Connector 14">
              <a:extLst>
                <a:ext uri="{FF2B5EF4-FFF2-40B4-BE49-F238E27FC236}">
                  <a16:creationId xmlns:a16="http://schemas.microsoft.com/office/drawing/2014/main" id="{1EDF93DC-B24A-6B62-BD59-031A5848EB80}"/>
                </a:ext>
              </a:extLst>
            </p:cNvPr>
            <p:cNvSpPr/>
            <p:nvPr/>
          </p:nvSpPr>
          <p:spPr>
            <a:xfrm>
              <a:off x="1007996" y="3244460"/>
              <a:ext cx="182880" cy="182880"/>
            </a:xfrm>
            <a:prstGeom prst="flowChartConnector">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1" dirty="0"/>
                <a:t>2</a:t>
              </a:r>
            </a:p>
          </p:txBody>
        </p:sp>
        <p:sp>
          <p:nvSpPr>
            <p:cNvPr id="16" name="Flowchart: Connector 15">
              <a:extLst>
                <a:ext uri="{FF2B5EF4-FFF2-40B4-BE49-F238E27FC236}">
                  <a16:creationId xmlns:a16="http://schemas.microsoft.com/office/drawing/2014/main" id="{DE7AA391-21DE-A6D5-AAF6-3A821B55F62C}"/>
                </a:ext>
              </a:extLst>
            </p:cNvPr>
            <p:cNvSpPr/>
            <p:nvPr/>
          </p:nvSpPr>
          <p:spPr>
            <a:xfrm>
              <a:off x="1007996" y="4269927"/>
              <a:ext cx="182880" cy="182880"/>
            </a:xfrm>
            <a:prstGeom prst="flowChartConnector">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1" dirty="0"/>
                <a:t>3</a:t>
              </a:r>
            </a:p>
          </p:txBody>
        </p:sp>
        <p:grpSp>
          <p:nvGrpSpPr>
            <p:cNvPr id="8" name="Group 7">
              <a:extLst>
                <a:ext uri="{FF2B5EF4-FFF2-40B4-BE49-F238E27FC236}">
                  <a16:creationId xmlns:a16="http://schemas.microsoft.com/office/drawing/2014/main" id="{5B91BBD4-6CD7-38CC-3A8E-DCA2245E183D}"/>
                </a:ext>
              </a:extLst>
            </p:cNvPr>
            <p:cNvGrpSpPr/>
            <p:nvPr/>
          </p:nvGrpSpPr>
          <p:grpSpPr>
            <a:xfrm>
              <a:off x="1230847" y="1619354"/>
              <a:ext cx="4198952" cy="4096512"/>
              <a:chOff x="1197481" y="1596782"/>
              <a:chExt cx="4198952" cy="4096512"/>
            </a:xfrm>
          </p:grpSpPr>
          <p:pic>
            <p:nvPicPr>
              <p:cNvPr id="9" name="Picture 8">
                <a:extLst>
                  <a:ext uri="{FF2B5EF4-FFF2-40B4-BE49-F238E27FC236}">
                    <a16:creationId xmlns:a16="http://schemas.microsoft.com/office/drawing/2014/main" id="{D772D6CA-F657-0AC8-4439-8DAABB5864C1}"/>
                  </a:ext>
                </a:extLst>
              </p:cNvPr>
              <p:cNvPicPr>
                <a:picLocks noChangeAspect="1"/>
              </p:cNvPicPr>
              <p:nvPr/>
            </p:nvPicPr>
            <p:blipFill>
              <a:blip r:embed="rId4"/>
              <a:stretch>
                <a:fillRect/>
              </a:stretch>
            </p:blipFill>
            <p:spPr>
              <a:xfrm>
                <a:off x="1197481" y="1596782"/>
                <a:ext cx="4198952" cy="4096512"/>
              </a:xfrm>
              <a:prstGeom prst="rect">
                <a:avLst/>
              </a:prstGeom>
            </p:spPr>
          </p:pic>
          <p:cxnSp>
            <p:nvCxnSpPr>
              <p:cNvPr id="10" name="Straight Connector 9">
                <a:extLst>
                  <a:ext uri="{FF2B5EF4-FFF2-40B4-BE49-F238E27FC236}">
                    <a16:creationId xmlns:a16="http://schemas.microsoft.com/office/drawing/2014/main" id="{0CC74B0E-1295-8B65-15D0-6D5A2A900451}"/>
                  </a:ext>
                </a:extLst>
              </p:cNvPr>
              <p:cNvCxnSpPr>
                <a:cxnSpLocks/>
              </p:cNvCxnSpPr>
              <p:nvPr/>
            </p:nvCxnSpPr>
            <p:spPr>
              <a:xfrm>
                <a:off x="1221861" y="3484661"/>
                <a:ext cx="4121238" cy="5004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DC34FE8-990B-A583-DFE2-03439B9E7C0A}"/>
                  </a:ext>
                </a:extLst>
              </p:cNvPr>
              <p:cNvCxnSpPr>
                <a:cxnSpLocks/>
              </p:cNvCxnSpPr>
              <p:nvPr/>
            </p:nvCxnSpPr>
            <p:spPr>
              <a:xfrm flipV="1">
                <a:off x="1221861" y="3477088"/>
                <a:ext cx="4121238" cy="54301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23" name="Title 1">
            <a:extLst>
              <a:ext uri="{FF2B5EF4-FFF2-40B4-BE49-F238E27FC236}">
                <a16:creationId xmlns:a16="http://schemas.microsoft.com/office/drawing/2014/main" id="{2F00722F-A68B-6A5D-6FEC-E7CFF9754312}"/>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Activities Tab</a:t>
            </a:r>
          </a:p>
        </p:txBody>
      </p:sp>
      <p:graphicFrame>
        <p:nvGraphicFramePr>
          <p:cNvPr id="24" name="Table 23">
            <a:extLst>
              <a:ext uri="{FF2B5EF4-FFF2-40B4-BE49-F238E27FC236}">
                <a16:creationId xmlns:a16="http://schemas.microsoft.com/office/drawing/2014/main" id="{01B68E58-2DEC-DC82-59D7-91081C3AE561}"/>
              </a:ext>
            </a:extLst>
          </p:cNvPr>
          <p:cNvGraphicFramePr>
            <a:graphicFrameLocks noGrp="1"/>
          </p:cNvGraphicFramePr>
          <p:nvPr>
            <p:extLst>
              <p:ext uri="{D42A27DB-BD31-4B8C-83A1-F6EECF244321}">
                <p14:modId xmlns:p14="http://schemas.microsoft.com/office/powerpoint/2010/main" val="4286044789"/>
              </p:ext>
            </p:extLst>
          </p:nvPr>
        </p:nvGraphicFramePr>
        <p:xfrm>
          <a:off x="5576146" y="4155438"/>
          <a:ext cx="5523383" cy="1219327"/>
        </p:xfrm>
        <a:graphic>
          <a:graphicData uri="http://schemas.openxmlformats.org/drawingml/2006/table">
            <a:tbl>
              <a:tblPr firstRow="1" bandRow="1">
                <a:tableStyleId>{F2DE63D5-997A-4646-A377-4702673A728D}</a:tableStyleId>
              </a:tblPr>
              <a:tblGrid>
                <a:gridCol w="5523383">
                  <a:extLst>
                    <a:ext uri="{9D8B030D-6E8A-4147-A177-3AD203B41FA5}">
                      <a16:colId xmlns:a16="http://schemas.microsoft.com/office/drawing/2014/main" val="778927854"/>
                    </a:ext>
                  </a:extLst>
                </a:gridCol>
              </a:tblGrid>
              <a:tr h="344951">
                <a:tc>
                  <a:txBody>
                    <a:bodyPr/>
                    <a:lstStyle/>
                    <a:p>
                      <a:r>
                        <a:rPr lang="en-US" dirty="0">
                          <a:latin typeface="Aptos" panose="020B0004020202020204" pitchFamily="34" charset="0"/>
                        </a:rPr>
                        <a:t>Example Description of Activity</a:t>
                      </a:r>
                    </a:p>
                  </a:txBody>
                  <a:tcPr/>
                </a:tc>
                <a:extLst>
                  <a:ext uri="{0D108BD9-81ED-4DB2-BD59-A6C34878D82A}">
                    <a16:rowId xmlns:a16="http://schemas.microsoft.com/office/drawing/2014/main" val="3462729032"/>
                  </a:ext>
                </a:extLst>
              </a:tr>
              <a:tr h="4179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50"/>
                          </a:solidFill>
                          <a:effectLst/>
                          <a:uLnTx/>
                          <a:uFillTx/>
                          <a:latin typeface="Aptos" panose="020B0004020202020204" pitchFamily="34" charset="0"/>
                          <a:ea typeface="+mn-ea"/>
                          <a:cs typeface="+mn-cs"/>
                        </a:rPr>
                        <a:t>This project is requesting funds to purchase portable and mobile radios for the City of Masonville Police Department (MPD). These mobile radios will be installed in patrol vehicles and the portable radios will be issued to officers. </a:t>
                      </a:r>
                      <a:r>
                        <a:rPr kumimoji="0" lang="en-US" sz="1000" b="0" i="0" u="none" strike="noStrike" kern="1200" cap="none" spc="0" normalizeH="0" baseline="0" noProof="0" dirty="0">
                          <a:ln>
                            <a:noFill/>
                          </a:ln>
                          <a:solidFill>
                            <a:srgbClr val="FF0000"/>
                          </a:solidFill>
                          <a:effectLst/>
                          <a:uLnTx/>
                          <a:uFillTx/>
                          <a:latin typeface="Aptos" panose="020B0004020202020204" pitchFamily="34" charset="0"/>
                          <a:ea typeface="+mn-ea"/>
                          <a:cs typeface="+mn-cs"/>
                        </a:rPr>
                        <a:t>By enhancing the MPD's operational communications core capability, the MPDs ability to carry out the response mission is improved when responding to acts of terrorism.</a:t>
                      </a:r>
                    </a:p>
                  </a:txBody>
                  <a:tcPr>
                    <a:solidFill>
                      <a:schemeClr val="bg1"/>
                    </a:solidFill>
                  </a:tcPr>
                </a:tc>
                <a:extLst>
                  <a:ext uri="{0D108BD9-81ED-4DB2-BD59-A6C34878D82A}">
                    <a16:rowId xmlns:a16="http://schemas.microsoft.com/office/drawing/2014/main" val="3149019832"/>
                  </a:ext>
                </a:extLst>
              </a:tr>
            </a:tbl>
          </a:graphicData>
        </a:graphic>
      </p:graphicFrame>
    </p:spTree>
    <p:extLst>
      <p:ext uri="{BB962C8B-B14F-4D97-AF65-F5344CB8AC3E}">
        <p14:creationId xmlns:p14="http://schemas.microsoft.com/office/powerpoint/2010/main" val="14023863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4" y="1334452"/>
            <a:ext cx="7317698"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Measures Tab</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38284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7" name="Group 6">
            <a:extLst>
              <a:ext uri="{FF2B5EF4-FFF2-40B4-BE49-F238E27FC236}">
                <a16:creationId xmlns:a16="http://schemas.microsoft.com/office/drawing/2014/main" id="{46DAE0E2-0001-622D-51EA-860BDF43CB9C}"/>
              </a:ext>
            </a:extLst>
          </p:cNvPr>
          <p:cNvGrpSpPr/>
          <p:nvPr/>
        </p:nvGrpSpPr>
        <p:grpSpPr>
          <a:xfrm>
            <a:off x="1125196" y="1718708"/>
            <a:ext cx="9959216" cy="3785652"/>
            <a:chOff x="1125196" y="1718708"/>
            <a:chExt cx="9959216" cy="3785652"/>
          </a:xfrm>
        </p:grpSpPr>
        <p:pic>
          <p:nvPicPr>
            <p:cNvPr id="10" name="Picture 9">
              <a:extLst>
                <a:ext uri="{FF2B5EF4-FFF2-40B4-BE49-F238E27FC236}">
                  <a16:creationId xmlns:a16="http://schemas.microsoft.com/office/drawing/2014/main" id="{AA1DC4C7-D167-BA38-181F-C7C575D03E6F}"/>
                </a:ext>
              </a:extLst>
            </p:cNvPr>
            <p:cNvPicPr>
              <a:picLocks noChangeAspect="1"/>
            </p:cNvPicPr>
            <p:nvPr/>
          </p:nvPicPr>
          <p:blipFill>
            <a:blip r:embed="rId3"/>
            <a:stretch>
              <a:fillRect/>
            </a:stretch>
          </p:blipFill>
          <p:spPr>
            <a:xfrm>
              <a:off x="1125196" y="1883009"/>
              <a:ext cx="5099766" cy="3457049"/>
            </a:xfrm>
            <a:prstGeom prst="rect">
              <a:avLst/>
            </a:prstGeom>
          </p:spPr>
        </p:pic>
        <p:sp>
          <p:nvSpPr>
            <p:cNvPr id="24" name="TextBox 23">
              <a:extLst>
                <a:ext uri="{FF2B5EF4-FFF2-40B4-BE49-F238E27FC236}">
                  <a16:creationId xmlns:a16="http://schemas.microsoft.com/office/drawing/2014/main" id="{AA4C640B-44DD-97F9-0BD2-DFB1ACF8172F}"/>
                </a:ext>
              </a:extLst>
            </p:cNvPr>
            <p:cNvSpPr txBox="1"/>
            <p:nvPr/>
          </p:nvSpPr>
          <p:spPr>
            <a:xfrm>
              <a:off x="6382133" y="1718708"/>
              <a:ext cx="4702279" cy="3785652"/>
            </a:xfrm>
            <a:prstGeom prst="rect">
              <a:avLst/>
            </a:prstGeom>
            <a:noFill/>
          </p:spPr>
          <p:txBody>
            <a:bodyPr wrap="square">
              <a:spAutoFit/>
            </a:bodyPr>
            <a:lstStyle/>
            <a:p>
              <a:r>
                <a:rPr lang="en-US" sz="1200" dirty="0">
                  <a:latin typeface="Aptos" panose="020B0004020202020204" pitchFamily="34" charset="0"/>
                </a:rPr>
                <a:t>The </a:t>
              </a:r>
              <a:r>
                <a:rPr lang="en-US" sz="1200" b="1" dirty="0">
                  <a:latin typeface="Aptos" panose="020B0004020202020204" pitchFamily="34" charset="0"/>
                </a:rPr>
                <a:t>Measures Tab </a:t>
              </a:r>
              <a:r>
                <a:rPr lang="en-US" sz="1200" dirty="0">
                  <a:latin typeface="Aptos" panose="020B0004020202020204" pitchFamily="34" charset="0"/>
                </a:rPr>
                <a:t>helps us understand how well a project improves safety and the skills of responders. It has two parts: Output Measures and Outcome Measures.</a:t>
              </a:r>
            </a:p>
            <a:p>
              <a:endParaRPr lang="en-US" sz="1200" dirty="0">
                <a:latin typeface="Aptos" panose="020B0004020202020204" pitchFamily="34" charset="0"/>
              </a:endParaRPr>
            </a:p>
            <a:p>
              <a:pPr marL="171450" indent="-171450">
                <a:buFont typeface="Arial" panose="020B0604020202020204" pitchFamily="34" charset="0"/>
                <a:buChar char="•"/>
              </a:pPr>
              <a:r>
                <a:rPr lang="en-US" sz="1200" b="1" dirty="0">
                  <a:latin typeface="Aptos" panose="020B0004020202020204" pitchFamily="34" charset="0"/>
                </a:rPr>
                <a:t>Output Measures</a:t>
              </a:r>
              <a:r>
                <a:rPr lang="en-US" sz="1200" dirty="0">
                  <a:latin typeface="Aptos" panose="020B0004020202020204" pitchFamily="34" charset="0"/>
                </a:rPr>
                <a:t>: These metrics illustrate the project's achievements, including the number of workshops conducted or the quantity of equipment provided to first responders.</a:t>
              </a:r>
            </a:p>
            <a:p>
              <a:pPr>
                <a:buFont typeface="Arial" panose="020B0604020202020204" pitchFamily="34" charset="0"/>
                <a:buChar char="•"/>
              </a:pPr>
              <a:endParaRPr lang="en-US" sz="1200" dirty="0">
                <a:latin typeface="Aptos" panose="020B0004020202020204" pitchFamily="34" charset="0"/>
              </a:endParaRPr>
            </a:p>
            <a:p>
              <a:pPr marL="171450" indent="-171450">
                <a:buFont typeface="Arial" panose="020B0604020202020204" pitchFamily="34" charset="0"/>
                <a:buChar char="•"/>
              </a:pPr>
              <a:r>
                <a:rPr lang="en-US" sz="1200" b="1" dirty="0">
                  <a:latin typeface="Aptos" panose="020B0004020202020204" pitchFamily="34" charset="0"/>
                </a:rPr>
                <a:t>Outcome Measures</a:t>
              </a:r>
              <a:r>
                <a:rPr lang="en-US" sz="1200" dirty="0">
                  <a:latin typeface="Aptos" panose="020B0004020202020204" pitchFamily="34" charset="0"/>
                </a:rPr>
                <a:t>: These indicators reflect the long-term impacts of the project, such as enhancements to systems or improved training for responders.</a:t>
              </a:r>
            </a:p>
            <a:p>
              <a:endParaRPr lang="en-US" sz="1200" dirty="0">
                <a:latin typeface="Aptos" panose="020B0004020202020204" pitchFamily="34" charset="0"/>
              </a:endParaRPr>
            </a:p>
            <a:p>
              <a:pPr algn="ctr"/>
              <a:r>
                <a:rPr lang="en-US" sz="1200" dirty="0">
                  <a:latin typeface="Aptos" panose="020B0004020202020204" pitchFamily="34" charset="0"/>
                </a:rPr>
                <a:t>Both types of measures have </a:t>
              </a:r>
              <a:r>
                <a:rPr lang="en-US" sz="1200" b="1" dirty="0">
                  <a:latin typeface="Aptos" panose="020B0004020202020204" pitchFamily="34" charset="0"/>
                </a:rPr>
                <a:t>"Target Levels"</a:t>
              </a:r>
              <a:r>
                <a:rPr lang="en-US" sz="1200" dirty="0">
                  <a:latin typeface="Aptos" panose="020B0004020202020204" pitchFamily="34" charset="0"/>
                </a:rPr>
                <a:t> which are specific goals for what the project hopes to achieve.</a:t>
              </a:r>
            </a:p>
            <a:p>
              <a:endParaRPr lang="en-US" sz="1200" dirty="0">
                <a:latin typeface="Aptos" panose="020B0004020202020204" pitchFamily="34" charset="0"/>
              </a:endParaRPr>
            </a:p>
            <a:p>
              <a:r>
                <a:rPr lang="en-US" sz="1200" dirty="0">
                  <a:latin typeface="Aptos" panose="020B0004020202020204" pitchFamily="34" charset="0"/>
                </a:rPr>
                <a:t>Every Activity includes the following measures:</a:t>
              </a:r>
            </a:p>
            <a:p>
              <a:pPr marL="341313" lvl="1" indent="-171450">
                <a:buFont typeface="Arial" panose="020B0604020202020204" pitchFamily="34" charset="0"/>
                <a:buChar char="•"/>
              </a:pPr>
              <a:r>
                <a:rPr lang="en-US" sz="1200" dirty="0">
                  <a:latin typeface="Aptos" panose="020B0004020202020204" pitchFamily="34" charset="0"/>
                </a:rPr>
                <a:t>Number of exercises conducted</a:t>
              </a:r>
            </a:p>
            <a:p>
              <a:pPr marL="341313" lvl="1" indent="-171450">
                <a:buFont typeface="Arial" panose="020B0604020202020204" pitchFamily="34" charset="0"/>
                <a:buChar char="•"/>
              </a:pPr>
              <a:r>
                <a:rPr lang="en-US" sz="1200" dirty="0">
                  <a:latin typeface="Aptos" panose="020B0004020202020204" pitchFamily="34" charset="0"/>
                </a:rPr>
                <a:t>Number of individuals participating in exercises</a:t>
              </a:r>
            </a:p>
            <a:p>
              <a:pPr marL="341313" lvl="1" indent="-171450">
                <a:buFont typeface="Arial" panose="020B0604020202020204" pitchFamily="34" charset="0"/>
                <a:buChar char="•"/>
              </a:pPr>
              <a:r>
                <a:rPr lang="en-US" sz="1200" dirty="0">
                  <a:latin typeface="Aptos" panose="020B0004020202020204" pitchFamily="34" charset="0"/>
                </a:rPr>
                <a:t>Number of people trained</a:t>
              </a:r>
            </a:p>
            <a:p>
              <a:pPr marL="341313" lvl="1" indent="-171450">
                <a:buFont typeface="Arial" panose="020B0604020202020204" pitchFamily="34" charset="0"/>
                <a:buChar char="•"/>
              </a:pPr>
              <a:r>
                <a:rPr lang="en-US" sz="1200" dirty="0">
                  <a:latin typeface="Aptos" panose="020B0004020202020204" pitchFamily="34" charset="0"/>
                </a:rPr>
                <a:t>Number of trainings conducted</a:t>
              </a:r>
            </a:p>
          </p:txBody>
        </p:sp>
      </p:grpSp>
      <p:pic>
        <p:nvPicPr>
          <p:cNvPr id="3" name="Picture 2">
            <a:extLst>
              <a:ext uri="{FF2B5EF4-FFF2-40B4-BE49-F238E27FC236}">
                <a16:creationId xmlns:a16="http://schemas.microsoft.com/office/drawing/2014/main" id="{157FDDCE-F67C-8E29-1666-8735A892B977}"/>
              </a:ext>
            </a:extLst>
          </p:cNvPr>
          <p:cNvPicPr>
            <a:picLocks noChangeAspect="1"/>
          </p:cNvPicPr>
          <p:nvPr/>
        </p:nvPicPr>
        <p:blipFill rotWithShape="1">
          <a:blip r:embed="rId4"/>
          <a:srcRect l="333" t="12272" r="333" b="33595"/>
          <a:stretch/>
        </p:blipFill>
        <p:spPr>
          <a:xfrm>
            <a:off x="968025" y="502840"/>
            <a:ext cx="10277856" cy="154691"/>
          </a:xfrm>
          <a:prstGeom prst="rect">
            <a:avLst/>
          </a:prstGeom>
        </p:spPr>
      </p:pic>
      <p:sp>
        <p:nvSpPr>
          <p:cNvPr id="6" name="Title 1">
            <a:extLst>
              <a:ext uri="{FF2B5EF4-FFF2-40B4-BE49-F238E27FC236}">
                <a16:creationId xmlns:a16="http://schemas.microsoft.com/office/drawing/2014/main" id="{31ABB9D5-8276-F015-2FE1-A5DF4B3FD235}"/>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Measures Tab</a:t>
            </a:r>
          </a:p>
        </p:txBody>
      </p:sp>
    </p:spTree>
    <p:extLst>
      <p:ext uri="{BB962C8B-B14F-4D97-AF65-F5344CB8AC3E}">
        <p14:creationId xmlns:p14="http://schemas.microsoft.com/office/powerpoint/2010/main" val="147040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993E1DB-47FB-F405-E9C2-D0207F178BDD}"/>
              </a:ext>
            </a:extLst>
          </p:cNvPr>
          <p:cNvSpPr>
            <a:spLocks noGrp="1"/>
          </p:cNvSpPr>
          <p:nvPr>
            <p:ph type="title"/>
          </p:nvPr>
        </p:nvSpPr>
        <p:spPr>
          <a:xfrm>
            <a:off x="1371598" y="544946"/>
            <a:ext cx="9477377" cy="1030515"/>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2.(A) The National Preparedness Goal, Mission Areas and Core Capabilities</a:t>
            </a:r>
          </a:p>
        </p:txBody>
      </p:sp>
      <p:sp>
        <p:nvSpPr>
          <p:cNvPr id="3" name="Content Placeholder 2">
            <a:extLst>
              <a:ext uri="{FF2B5EF4-FFF2-40B4-BE49-F238E27FC236}">
                <a16:creationId xmlns:a16="http://schemas.microsoft.com/office/drawing/2014/main" id="{0DF91100-E268-87DE-3541-1034F1BE5ABC}"/>
              </a:ext>
            </a:extLst>
          </p:cNvPr>
          <p:cNvSpPr>
            <a:spLocks noGrp="1"/>
          </p:cNvSpPr>
          <p:nvPr>
            <p:ph sz="half" idx="1"/>
          </p:nvPr>
        </p:nvSpPr>
        <p:spPr>
          <a:xfrm>
            <a:off x="1371599" y="1785257"/>
            <a:ext cx="4872040" cy="4861203"/>
          </a:xfrm>
        </p:spPr>
        <p:txBody>
          <a:bodyPr vert="horz" lIns="91440" tIns="45720" rIns="91440" bIns="45720" rtlCol="0">
            <a:noAutofit/>
          </a:bodyPr>
          <a:lstStyle/>
          <a:p>
            <a:pPr marL="4" indent="0">
              <a:lnSpc>
                <a:spcPct val="90000"/>
              </a:lnSpc>
              <a:spcAft>
                <a:spcPts val="601"/>
              </a:spcAft>
              <a:buSzPct val="70000"/>
              <a:buNone/>
              <a:defRPr/>
            </a:pPr>
            <a:r>
              <a:rPr lang="en-US" sz="1300" dirty="0">
                <a:latin typeface="Aptos" panose="020B0004020202020204" pitchFamily="34" charset="0"/>
              </a:rPr>
              <a:t>The Goal’s </a:t>
            </a:r>
            <a:r>
              <a:rPr lang="en-US" sz="1300" b="1" dirty="0">
                <a:latin typeface="Aptos" panose="020B0004020202020204" pitchFamily="34" charset="0"/>
              </a:rPr>
              <a:t>five mission </a:t>
            </a:r>
            <a:r>
              <a:rPr lang="en-US" sz="1300" dirty="0">
                <a:latin typeface="Aptos" panose="020B0004020202020204" pitchFamily="34" charset="0"/>
              </a:rPr>
              <a:t>areas include: </a:t>
            </a:r>
          </a:p>
          <a:p>
            <a:pPr marL="342903" indent="-285750">
              <a:lnSpc>
                <a:spcPct val="120000"/>
              </a:lnSpc>
              <a:spcAft>
                <a:spcPts val="601"/>
              </a:spcAft>
              <a:buSzPct val="70000"/>
              <a:buFont typeface="Wingdings" panose="05000000000000000000" pitchFamily="2" charset="2"/>
              <a:buChar char="Ø"/>
              <a:defRPr/>
            </a:pPr>
            <a:r>
              <a:rPr lang="en-US" sz="1300" b="1" dirty="0">
                <a:latin typeface="Aptos" panose="020B0004020202020204" pitchFamily="34" charset="0"/>
              </a:rPr>
              <a:t>Prevention</a:t>
            </a:r>
            <a:r>
              <a:rPr lang="en-US" sz="1300" dirty="0">
                <a:latin typeface="Aptos" panose="020B0004020202020204" pitchFamily="34" charset="0"/>
              </a:rPr>
              <a:t>: Prevent, avoid, or stop an imminent, threatened, or actual act of terrorism. </a:t>
            </a:r>
          </a:p>
          <a:p>
            <a:pPr marL="342903" indent="-285750">
              <a:lnSpc>
                <a:spcPct val="120000"/>
              </a:lnSpc>
              <a:spcAft>
                <a:spcPts val="601"/>
              </a:spcAft>
              <a:buSzPct val="70000"/>
              <a:buFont typeface="Wingdings" panose="05000000000000000000" pitchFamily="2" charset="2"/>
              <a:buChar char="Ø"/>
              <a:defRPr/>
            </a:pPr>
            <a:r>
              <a:rPr lang="en-US" sz="1300" b="1" dirty="0">
                <a:latin typeface="Aptos" panose="020B0004020202020204" pitchFamily="34" charset="0"/>
              </a:rPr>
              <a:t>Protection</a:t>
            </a:r>
            <a:r>
              <a:rPr lang="en-US" sz="1300" dirty="0">
                <a:latin typeface="Aptos" panose="020B0004020202020204" pitchFamily="34" charset="0"/>
              </a:rPr>
              <a:t>: Protect our citizens, residents, visitors, and assets against the greatest threats and hazards in a manner that allows our interests, aspirations, and way of life to thrive.</a:t>
            </a:r>
          </a:p>
          <a:p>
            <a:pPr marL="342903" indent="-285750">
              <a:lnSpc>
                <a:spcPct val="120000"/>
              </a:lnSpc>
              <a:spcAft>
                <a:spcPts val="601"/>
              </a:spcAft>
              <a:buSzPct val="70000"/>
              <a:buFont typeface="Wingdings" panose="05000000000000000000" pitchFamily="2" charset="2"/>
              <a:buChar char="Ø"/>
              <a:defRPr/>
            </a:pPr>
            <a:r>
              <a:rPr lang="en-US" sz="1300" b="1" dirty="0">
                <a:latin typeface="Aptos" panose="020B0004020202020204" pitchFamily="34" charset="0"/>
              </a:rPr>
              <a:t>Mitigation: </a:t>
            </a:r>
            <a:r>
              <a:rPr lang="en-US" sz="1300" dirty="0">
                <a:latin typeface="Aptos" panose="020B0004020202020204" pitchFamily="34" charset="0"/>
              </a:rPr>
              <a:t>Reduce the loss of life and property by lessening the impact of future disasters. </a:t>
            </a:r>
          </a:p>
          <a:p>
            <a:pPr marL="342903" indent="-285750">
              <a:lnSpc>
                <a:spcPct val="120000"/>
              </a:lnSpc>
              <a:spcAft>
                <a:spcPts val="601"/>
              </a:spcAft>
              <a:buSzPct val="70000"/>
              <a:buFont typeface="Wingdings" panose="05000000000000000000" pitchFamily="2" charset="2"/>
              <a:buChar char="Ø"/>
              <a:defRPr/>
            </a:pPr>
            <a:r>
              <a:rPr lang="en-US" sz="1300" b="1" dirty="0">
                <a:latin typeface="Aptos" panose="020B0004020202020204" pitchFamily="34" charset="0"/>
              </a:rPr>
              <a:t>Response: </a:t>
            </a:r>
            <a:r>
              <a:rPr lang="en-US" sz="1300" dirty="0">
                <a:latin typeface="Aptos" panose="020B0004020202020204" pitchFamily="34" charset="0"/>
              </a:rPr>
              <a:t>Respond quickly to save lives, protect property and the environment, and meet basic human needs in the aftermath of an incident. </a:t>
            </a:r>
          </a:p>
          <a:p>
            <a:pPr marL="342903" indent="-285750">
              <a:lnSpc>
                <a:spcPct val="120000"/>
              </a:lnSpc>
              <a:spcAft>
                <a:spcPts val="601"/>
              </a:spcAft>
              <a:buSzPct val="70000"/>
              <a:buFont typeface="Wingdings" panose="05000000000000000000" pitchFamily="2" charset="2"/>
              <a:buChar char="Ø"/>
              <a:defRPr/>
            </a:pPr>
            <a:r>
              <a:rPr lang="en-US" sz="1300" b="1" dirty="0">
                <a:solidFill>
                  <a:srgbClr val="FF0000"/>
                </a:solidFill>
                <a:latin typeface="Aptos" panose="020B0004020202020204" pitchFamily="34" charset="0"/>
              </a:rPr>
              <a:t>Recovery: </a:t>
            </a:r>
            <a:r>
              <a:rPr lang="en-US" sz="1300" dirty="0">
                <a:solidFill>
                  <a:srgbClr val="FF0000"/>
                </a:solidFill>
                <a:latin typeface="Aptos" panose="020B0004020202020204" pitchFamily="34" charset="0"/>
              </a:rPr>
              <a:t>Recover by prioritizing the timely restoration, strengthening, and revitalization of infrastructure, housing, and a sustainable economy, while also addressing the health, social, cultural, historical, and environmental aspects of communities impacted by an incident.</a:t>
            </a:r>
          </a:p>
        </p:txBody>
      </p:sp>
      <p:pic>
        <p:nvPicPr>
          <p:cNvPr id="8" name="Content Placeholder 7" descr="A diagram of a mission&#10;&#10;Description automatically generated">
            <a:extLst>
              <a:ext uri="{FF2B5EF4-FFF2-40B4-BE49-F238E27FC236}">
                <a16:creationId xmlns:a16="http://schemas.microsoft.com/office/drawing/2014/main" id="{8F6EF479-9DC0-3D56-258F-BC6474244339}"/>
              </a:ext>
            </a:extLst>
          </p:cNvPr>
          <p:cNvPicPr>
            <a:picLocks noGrp="1" noChangeAspect="1"/>
          </p:cNvPicPr>
          <p:nvPr>
            <p:ph sz="half" idx="2"/>
          </p:nvPr>
        </p:nvPicPr>
        <p:blipFill>
          <a:blip r:embed="rId3"/>
          <a:stretch>
            <a:fillRect/>
          </a:stretch>
        </p:blipFill>
        <p:spPr>
          <a:xfrm>
            <a:off x="6522244" y="2321836"/>
            <a:ext cx="5181600" cy="19539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D4BEDF51-C874-AFF4-6D48-F13D49C806B6}"/>
              </a:ext>
            </a:extLst>
          </p:cNvPr>
          <p:cNvSpPr txBox="1"/>
          <p:nvPr/>
        </p:nvSpPr>
        <p:spPr>
          <a:xfrm>
            <a:off x="6402171" y="4806082"/>
            <a:ext cx="5421745" cy="1092607"/>
          </a:xfrm>
          <a:prstGeom prst="rect">
            <a:avLst/>
          </a:prstGeom>
          <a:solidFill>
            <a:schemeClr val="bg2"/>
          </a:solidFill>
          <a:ln w="19050">
            <a:solidFill>
              <a:schemeClr val="tx1"/>
            </a:solidFill>
          </a:ln>
        </p:spPr>
        <p:txBody>
          <a:bodyPr wrap="square" rtlCol="0">
            <a:spAutoFit/>
          </a:bodyPr>
          <a:lstStyle/>
          <a:p>
            <a:pPr algn="l"/>
            <a:r>
              <a:rPr lang="en-US" sz="1300" b="0" i="0" u="none" strike="noStrike" baseline="0" dirty="0">
                <a:latin typeface="Aptos" panose="020B0004020202020204" pitchFamily="34" charset="0"/>
              </a:rPr>
              <a:t>The funding guidelines established within the federal Notice of Funding Opportunity(NOFO) support four of the five mission areas—</a:t>
            </a:r>
            <a:r>
              <a:rPr lang="en-US" sz="1300" b="1" i="0" u="none" strike="noStrike" baseline="0" dirty="0">
                <a:latin typeface="Aptos" panose="020B0004020202020204" pitchFamily="34" charset="0"/>
              </a:rPr>
              <a:t>Prevention</a:t>
            </a:r>
            <a:r>
              <a:rPr lang="en-US" sz="1300" b="0" i="0" u="none" strike="noStrike" baseline="0" dirty="0">
                <a:latin typeface="Aptos" panose="020B0004020202020204" pitchFamily="34" charset="0"/>
              </a:rPr>
              <a:t>, </a:t>
            </a:r>
            <a:r>
              <a:rPr lang="en-US" sz="1300" b="1" i="0" u="none" strike="noStrike" baseline="0" dirty="0">
                <a:latin typeface="Aptos" panose="020B0004020202020204" pitchFamily="34" charset="0"/>
              </a:rPr>
              <a:t>Protection</a:t>
            </a:r>
            <a:r>
              <a:rPr lang="en-US" sz="1300" b="0" i="0" u="none" strike="noStrike" baseline="0" dirty="0">
                <a:latin typeface="Aptos" panose="020B0004020202020204" pitchFamily="34" charset="0"/>
              </a:rPr>
              <a:t>, </a:t>
            </a:r>
            <a:r>
              <a:rPr lang="en-US" sz="1300" b="1" i="0" u="none" strike="noStrike" baseline="0" dirty="0">
                <a:latin typeface="Aptos" panose="020B0004020202020204" pitchFamily="34" charset="0"/>
              </a:rPr>
              <a:t>Mitigation</a:t>
            </a:r>
            <a:r>
              <a:rPr lang="en-US" sz="1300" b="0" i="0" u="none" strike="noStrike" baseline="0" dirty="0">
                <a:latin typeface="Aptos" panose="020B0004020202020204" pitchFamily="34" charset="0"/>
              </a:rPr>
              <a:t>, and </a:t>
            </a:r>
            <a:r>
              <a:rPr lang="en-US" sz="1300" b="1" i="0" u="none" strike="noStrike" baseline="0" dirty="0">
                <a:latin typeface="Aptos" panose="020B0004020202020204" pitchFamily="34" charset="0"/>
              </a:rPr>
              <a:t>Response</a:t>
            </a:r>
            <a:r>
              <a:rPr lang="en-US" sz="1300" b="0" i="0" u="none" strike="noStrike" baseline="0" dirty="0">
                <a:latin typeface="Aptos" panose="020B0004020202020204" pitchFamily="34" charset="0"/>
              </a:rPr>
              <a:t>—and associated core capabilities within the Goal. </a:t>
            </a:r>
            <a:r>
              <a:rPr lang="en-US" sz="1300" i="1" u="none" strike="noStrike" baseline="0" dirty="0">
                <a:solidFill>
                  <a:srgbClr val="FF0000"/>
                </a:solidFill>
                <a:latin typeface="Aptos" panose="020B0004020202020204" pitchFamily="34" charset="0"/>
              </a:rPr>
              <a:t>While </a:t>
            </a:r>
            <a:r>
              <a:rPr lang="en-US" sz="1300" b="1" i="1" u="none" strike="noStrike" baseline="0" dirty="0">
                <a:solidFill>
                  <a:srgbClr val="FF0000"/>
                </a:solidFill>
                <a:latin typeface="Aptos" panose="020B0004020202020204" pitchFamily="34" charset="0"/>
              </a:rPr>
              <a:t>Recovery</a:t>
            </a:r>
            <a:r>
              <a:rPr lang="en-US" sz="1300" i="1" u="none" strike="noStrike" baseline="0" dirty="0">
                <a:solidFill>
                  <a:srgbClr val="FF0000"/>
                </a:solidFill>
                <a:latin typeface="Aptos" panose="020B0004020202020204" pitchFamily="34" charset="0"/>
              </a:rPr>
              <a:t> is part of “The Goal”, it is not explicitly part of the Homeland Security Grant Program.</a:t>
            </a:r>
            <a:endParaRPr lang="en-US" sz="1300" i="1" dirty="0">
              <a:solidFill>
                <a:srgbClr val="FF0000"/>
              </a:solidFill>
              <a:latin typeface="Aptos" panose="020B0004020202020204" pitchFamily="34" charset="0"/>
            </a:endParaRPr>
          </a:p>
        </p:txBody>
      </p:sp>
    </p:spTree>
    <p:extLst>
      <p:ext uri="{BB962C8B-B14F-4D97-AF65-F5344CB8AC3E}">
        <p14:creationId xmlns:p14="http://schemas.microsoft.com/office/powerpoint/2010/main" val="2297834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pic>
        <p:nvPicPr>
          <p:cNvPr id="10" name="Picture 9">
            <a:extLst>
              <a:ext uri="{FF2B5EF4-FFF2-40B4-BE49-F238E27FC236}">
                <a16:creationId xmlns:a16="http://schemas.microsoft.com/office/drawing/2014/main" id="{AA1DC4C7-D167-BA38-181F-C7C575D03E6F}"/>
              </a:ext>
            </a:extLst>
          </p:cNvPr>
          <p:cNvPicPr>
            <a:picLocks noChangeAspect="1"/>
          </p:cNvPicPr>
          <p:nvPr/>
        </p:nvPicPr>
        <p:blipFill>
          <a:blip r:embed="rId3"/>
          <a:stretch>
            <a:fillRect/>
          </a:stretch>
        </p:blipFill>
        <p:spPr>
          <a:xfrm>
            <a:off x="1177399" y="1944154"/>
            <a:ext cx="5099766" cy="3457049"/>
          </a:xfrm>
          <a:prstGeom prst="rect">
            <a:avLst/>
          </a:prstGeom>
        </p:spPr>
      </p:pic>
      <p:sp>
        <p:nvSpPr>
          <p:cNvPr id="24" name="TextBox 23">
            <a:extLst>
              <a:ext uri="{FF2B5EF4-FFF2-40B4-BE49-F238E27FC236}">
                <a16:creationId xmlns:a16="http://schemas.microsoft.com/office/drawing/2014/main" id="{AA4C640B-44DD-97F9-0BD2-DFB1ACF8172F}"/>
              </a:ext>
            </a:extLst>
          </p:cNvPr>
          <p:cNvSpPr txBox="1"/>
          <p:nvPr/>
        </p:nvSpPr>
        <p:spPr>
          <a:xfrm>
            <a:off x="6486539" y="1595187"/>
            <a:ext cx="4702279" cy="4154984"/>
          </a:xfrm>
          <a:prstGeom prst="rect">
            <a:avLst/>
          </a:prstGeom>
          <a:noFill/>
        </p:spPr>
        <p:txBody>
          <a:bodyPr wrap="square">
            <a:spAutoFit/>
          </a:bodyPr>
          <a:lstStyle/>
          <a:p>
            <a:r>
              <a:rPr lang="en-US" sz="1200" dirty="0">
                <a:latin typeface="Aptos" panose="020B0004020202020204" pitchFamily="34" charset="0"/>
              </a:rPr>
              <a:t>When you choose an activity in the Activities tab, eGrants will automatically fill in some measures for you. Both the Output and Outcome measures have </a:t>
            </a:r>
            <a:r>
              <a:rPr lang="en-US" sz="1200" b="1" dirty="0">
                <a:latin typeface="Aptos" panose="020B0004020202020204" pitchFamily="34" charset="0"/>
              </a:rPr>
              <a:t>"Target Levels“ </a:t>
            </a:r>
            <a:r>
              <a:rPr lang="en-US" sz="1200" dirty="0">
                <a:latin typeface="Aptos" panose="020B0004020202020204" pitchFamily="34" charset="0"/>
              </a:rPr>
              <a:t>which are specific goals for what the project hopes to achieve.</a:t>
            </a:r>
          </a:p>
          <a:p>
            <a:endParaRPr lang="en-US" sz="1200" dirty="0">
              <a:latin typeface="Aptos" panose="020B0004020202020204" pitchFamily="34" charset="0"/>
            </a:endParaRPr>
          </a:p>
          <a:p>
            <a:r>
              <a:rPr lang="en-US" sz="1200" dirty="0">
                <a:latin typeface="Aptos" panose="020B0004020202020204" pitchFamily="34" charset="0"/>
              </a:rPr>
              <a:t>Every Activity includes the following Output Measures:</a:t>
            </a:r>
          </a:p>
          <a:p>
            <a:pPr marL="171450" indent="-171450">
              <a:buFont typeface="Arial" panose="020B0604020202020204" pitchFamily="34" charset="0"/>
              <a:buChar char="•"/>
            </a:pPr>
            <a:r>
              <a:rPr lang="en-US" sz="1200" dirty="0">
                <a:latin typeface="Aptos" panose="020B0004020202020204" pitchFamily="34" charset="0"/>
              </a:rPr>
              <a:t>Number of exercises conducted</a:t>
            </a:r>
          </a:p>
          <a:p>
            <a:pPr marL="171450" indent="-171450">
              <a:buFont typeface="Arial" panose="020B0604020202020204" pitchFamily="34" charset="0"/>
              <a:buChar char="•"/>
            </a:pPr>
            <a:r>
              <a:rPr lang="en-US" sz="1200" dirty="0">
                <a:latin typeface="Aptos" panose="020B0004020202020204" pitchFamily="34" charset="0"/>
              </a:rPr>
              <a:t>Number of individuals participating in exercises</a:t>
            </a:r>
          </a:p>
          <a:p>
            <a:pPr marL="171450" indent="-171450">
              <a:buFont typeface="Arial" panose="020B0604020202020204" pitchFamily="34" charset="0"/>
              <a:buChar char="•"/>
            </a:pPr>
            <a:r>
              <a:rPr lang="en-US" sz="1200" dirty="0">
                <a:latin typeface="Aptos" panose="020B0004020202020204" pitchFamily="34" charset="0"/>
              </a:rPr>
              <a:t>Number of people trained</a:t>
            </a:r>
          </a:p>
          <a:p>
            <a:pPr marL="171450" indent="-171450">
              <a:buFont typeface="Arial" panose="020B0604020202020204" pitchFamily="34" charset="0"/>
              <a:buChar char="•"/>
            </a:pPr>
            <a:r>
              <a:rPr lang="en-US" sz="1200" dirty="0">
                <a:latin typeface="Aptos" panose="020B0004020202020204" pitchFamily="34" charset="0"/>
              </a:rPr>
              <a:t>Number of trainings conducted</a:t>
            </a:r>
          </a:p>
          <a:p>
            <a:endParaRPr lang="en-US" sz="1200" dirty="0">
              <a:latin typeface="Aptos" panose="020B0004020202020204" pitchFamily="34" charset="0"/>
            </a:endParaRPr>
          </a:p>
          <a:p>
            <a:r>
              <a:rPr lang="en-US" sz="1200" b="1" dirty="0">
                <a:solidFill>
                  <a:srgbClr val="FF0000"/>
                </a:solidFill>
                <a:latin typeface="Aptos" panose="020B0004020202020204" pitchFamily="34" charset="0"/>
              </a:rPr>
              <a:t>Each project is unique, so the automatically populated measures might not always be relevant. For example, if the grant is funding activities that include exercises or trainings, then you will enter your target goals for those measures. If the grant isn’t funding these activities, you should enter zero (0) for those measures instead of providing target goals. </a:t>
            </a:r>
          </a:p>
          <a:p>
            <a:endParaRPr lang="en-US" sz="1200" dirty="0">
              <a:latin typeface="Aptos" panose="020B0004020202020204" pitchFamily="34" charset="0"/>
            </a:endParaRPr>
          </a:p>
          <a:p>
            <a:r>
              <a:rPr lang="en-US" sz="1200" dirty="0">
                <a:latin typeface="Aptos" panose="020B0004020202020204" pitchFamily="34" charset="0"/>
              </a:rPr>
              <a:t>Every project should include at least </a:t>
            </a:r>
            <a:r>
              <a:rPr lang="en-US" sz="1200" b="1" dirty="0">
                <a:latin typeface="Aptos" panose="020B0004020202020204" pitchFamily="34" charset="0"/>
              </a:rPr>
              <a:t>one</a:t>
            </a:r>
            <a:r>
              <a:rPr lang="en-US" sz="1200" dirty="0">
                <a:latin typeface="Aptos" panose="020B0004020202020204" pitchFamily="34" charset="0"/>
              </a:rPr>
              <a:t> relevant measure. The applicant might need to consult with their Grant Manager during the application review to make sure the correct measures are set for the proposed project.</a:t>
            </a:r>
          </a:p>
        </p:txBody>
      </p:sp>
      <p:pic>
        <p:nvPicPr>
          <p:cNvPr id="3" name="Picture 2">
            <a:extLst>
              <a:ext uri="{FF2B5EF4-FFF2-40B4-BE49-F238E27FC236}">
                <a16:creationId xmlns:a16="http://schemas.microsoft.com/office/drawing/2014/main" id="{375EE3B2-4077-F8DA-8BE5-B10E0BFA8C0B}"/>
              </a:ext>
            </a:extLst>
          </p:cNvPr>
          <p:cNvPicPr>
            <a:picLocks noChangeAspect="1"/>
          </p:cNvPicPr>
          <p:nvPr/>
        </p:nvPicPr>
        <p:blipFill rotWithShape="1">
          <a:blip r:embed="rId4"/>
          <a:srcRect l="333" t="12272" r="333" b="33595"/>
          <a:stretch/>
        </p:blipFill>
        <p:spPr>
          <a:xfrm>
            <a:off x="968025" y="502840"/>
            <a:ext cx="10277856" cy="154691"/>
          </a:xfrm>
          <a:prstGeom prst="rect">
            <a:avLst/>
          </a:prstGeom>
        </p:spPr>
      </p:pic>
      <p:sp>
        <p:nvSpPr>
          <p:cNvPr id="6" name="Title 1">
            <a:extLst>
              <a:ext uri="{FF2B5EF4-FFF2-40B4-BE49-F238E27FC236}">
                <a16:creationId xmlns:a16="http://schemas.microsoft.com/office/drawing/2014/main" id="{290C6F07-384A-5B2E-0DF8-3910F6746BFC}"/>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Measures Tab</a:t>
            </a:r>
          </a:p>
        </p:txBody>
      </p:sp>
    </p:spTree>
    <p:extLst>
      <p:ext uri="{BB962C8B-B14F-4D97-AF65-F5344CB8AC3E}">
        <p14:creationId xmlns:p14="http://schemas.microsoft.com/office/powerpoint/2010/main" val="37243719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pic>
        <p:nvPicPr>
          <p:cNvPr id="10" name="Picture 9">
            <a:extLst>
              <a:ext uri="{FF2B5EF4-FFF2-40B4-BE49-F238E27FC236}">
                <a16:creationId xmlns:a16="http://schemas.microsoft.com/office/drawing/2014/main" id="{AA1DC4C7-D167-BA38-181F-C7C575D03E6F}"/>
              </a:ext>
            </a:extLst>
          </p:cNvPr>
          <p:cNvPicPr>
            <a:picLocks noChangeAspect="1"/>
          </p:cNvPicPr>
          <p:nvPr/>
        </p:nvPicPr>
        <p:blipFill>
          <a:blip r:embed="rId3"/>
          <a:stretch>
            <a:fillRect/>
          </a:stretch>
        </p:blipFill>
        <p:spPr>
          <a:xfrm>
            <a:off x="1110933" y="2048348"/>
            <a:ext cx="5099766" cy="3457049"/>
          </a:xfrm>
          <a:prstGeom prst="rect">
            <a:avLst/>
          </a:prstGeom>
        </p:spPr>
      </p:pic>
      <p:sp>
        <p:nvSpPr>
          <p:cNvPr id="24" name="TextBox 23">
            <a:extLst>
              <a:ext uri="{FF2B5EF4-FFF2-40B4-BE49-F238E27FC236}">
                <a16:creationId xmlns:a16="http://schemas.microsoft.com/office/drawing/2014/main" id="{AA4C640B-44DD-97F9-0BD2-DFB1ACF8172F}"/>
              </a:ext>
            </a:extLst>
          </p:cNvPr>
          <p:cNvSpPr txBox="1"/>
          <p:nvPr/>
        </p:nvSpPr>
        <p:spPr>
          <a:xfrm>
            <a:off x="6353606" y="2701282"/>
            <a:ext cx="4702279" cy="1600438"/>
          </a:xfrm>
          <a:prstGeom prst="rect">
            <a:avLst/>
          </a:prstGeom>
          <a:noFill/>
        </p:spPr>
        <p:txBody>
          <a:bodyPr wrap="square">
            <a:spAutoFit/>
          </a:bodyPr>
          <a:lstStyle/>
          <a:p>
            <a:pPr algn="ctr"/>
            <a:r>
              <a:rPr lang="en-US" sz="1400" dirty="0">
                <a:latin typeface="Aptos" panose="020B0004020202020204" pitchFamily="34" charset="0"/>
              </a:rPr>
              <a:t>The </a:t>
            </a:r>
            <a:r>
              <a:rPr lang="en-US" sz="1400" b="1" dirty="0">
                <a:latin typeface="Aptos" panose="020B0004020202020204" pitchFamily="34" charset="0"/>
              </a:rPr>
              <a:t>"Create Custom Performance Measures" </a:t>
            </a:r>
            <a:r>
              <a:rPr lang="en-US" sz="1400" dirty="0">
                <a:latin typeface="Aptos" panose="020B0004020202020204" pitchFamily="34" charset="0"/>
              </a:rPr>
              <a:t>button lets applicants develop their own performance measures, which must comply with the same rules as the OOG-Defined Performance Measures. In most cases, custom measures are not needed. </a:t>
            </a:r>
            <a:r>
              <a:rPr lang="en-US" sz="1400" b="1" dirty="0">
                <a:solidFill>
                  <a:srgbClr val="FF0000"/>
                </a:solidFill>
                <a:latin typeface="Aptos" panose="020B0004020202020204" pitchFamily="34" charset="0"/>
              </a:rPr>
              <a:t>Only include measures that are relevant to the grant-funded activities and avoid duplicating the OOG-Defined Performance Measures.</a:t>
            </a:r>
          </a:p>
        </p:txBody>
      </p:sp>
      <p:pic>
        <p:nvPicPr>
          <p:cNvPr id="3" name="Picture 2">
            <a:extLst>
              <a:ext uri="{FF2B5EF4-FFF2-40B4-BE49-F238E27FC236}">
                <a16:creationId xmlns:a16="http://schemas.microsoft.com/office/drawing/2014/main" id="{9F07D6F5-42C0-CF17-4DEE-3EC8C779ADC0}"/>
              </a:ext>
            </a:extLst>
          </p:cNvPr>
          <p:cNvPicPr>
            <a:picLocks noChangeAspect="1"/>
          </p:cNvPicPr>
          <p:nvPr/>
        </p:nvPicPr>
        <p:blipFill rotWithShape="1">
          <a:blip r:embed="rId4"/>
          <a:srcRect l="333" t="12272" r="333" b="33595"/>
          <a:stretch/>
        </p:blipFill>
        <p:spPr>
          <a:xfrm>
            <a:off x="968025" y="502840"/>
            <a:ext cx="10277856" cy="154691"/>
          </a:xfrm>
          <a:prstGeom prst="rect">
            <a:avLst/>
          </a:prstGeom>
        </p:spPr>
      </p:pic>
      <p:sp>
        <p:nvSpPr>
          <p:cNvPr id="6" name="Title 1">
            <a:extLst>
              <a:ext uri="{FF2B5EF4-FFF2-40B4-BE49-F238E27FC236}">
                <a16:creationId xmlns:a16="http://schemas.microsoft.com/office/drawing/2014/main" id="{C44B9920-D38B-EAA6-68AA-5E7A5715A817}"/>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Measures Tab</a:t>
            </a:r>
          </a:p>
        </p:txBody>
      </p:sp>
    </p:spTree>
    <p:extLst>
      <p:ext uri="{BB962C8B-B14F-4D97-AF65-F5344CB8AC3E}">
        <p14:creationId xmlns:p14="http://schemas.microsoft.com/office/powerpoint/2010/main" val="40667796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4" y="1334452"/>
            <a:ext cx="7317698"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Budget Tab</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75364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6" name="Group 5">
            <a:extLst>
              <a:ext uri="{FF2B5EF4-FFF2-40B4-BE49-F238E27FC236}">
                <a16:creationId xmlns:a16="http://schemas.microsoft.com/office/drawing/2014/main" id="{0E9FDBF1-2361-F641-AC40-4560C28AA666}"/>
              </a:ext>
            </a:extLst>
          </p:cNvPr>
          <p:cNvGrpSpPr/>
          <p:nvPr/>
        </p:nvGrpSpPr>
        <p:grpSpPr>
          <a:xfrm>
            <a:off x="1142161" y="1930015"/>
            <a:ext cx="9902203" cy="3656646"/>
            <a:chOff x="1142161" y="1930015"/>
            <a:chExt cx="9902203" cy="3656646"/>
          </a:xfrm>
        </p:grpSpPr>
        <p:sp>
          <p:nvSpPr>
            <p:cNvPr id="15" name="object 9">
              <a:extLst>
                <a:ext uri="{FF2B5EF4-FFF2-40B4-BE49-F238E27FC236}">
                  <a16:creationId xmlns:a16="http://schemas.microsoft.com/office/drawing/2014/main" id="{7F041AF9-137A-471A-7D4E-AB2DCC263557}"/>
                </a:ext>
              </a:extLst>
            </p:cNvPr>
            <p:cNvSpPr txBox="1"/>
            <p:nvPr/>
          </p:nvSpPr>
          <p:spPr>
            <a:xfrm>
              <a:off x="6297517" y="2610129"/>
              <a:ext cx="4746847" cy="1634422"/>
            </a:xfrm>
            <a:prstGeom prst="rect">
              <a:avLst/>
            </a:prstGeom>
          </p:spPr>
          <p:txBody>
            <a:bodyPr vert="horz" wrap="square" lIns="0" tIns="147955" rIns="0" bIns="0" rtlCol="0">
              <a:spAutoFit/>
            </a:bodyPr>
            <a:lstStyle/>
            <a:p>
              <a:pPr marL="12700">
                <a:lnSpc>
                  <a:spcPct val="100000"/>
                </a:lnSpc>
                <a:spcBef>
                  <a:spcPts val="1165"/>
                </a:spcBef>
              </a:pPr>
              <a:r>
                <a:rPr sz="1400" b="1" dirty="0">
                  <a:latin typeface="Aptos" panose="020B0004020202020204" pitchFamily="34" charset="0"/>
                  <a:cs typeface="Verdana"/>
                </a:rPr>
                <a:t>Creating</a:t>
              </a:r>
              <a:r>
                <a:rPr sz="1400" b="1" spc="-55" dirty="0">
                  <a:latin typeface="Aptos" panose="020B0004020202020204" pitchFamily="34" charset="0"/>
                  <a:cs typeface="Verdana"/>
                </a:rPr>
                <a:t> </a:t>
              </a:r>
              <a:r>
                <a:rPr sz="1400" b="1" dirty="0">
                  <a:latin typeface="Aptos" panose="020B0004020202020204" pitchFamily="34" charset="0"/>
                  <a:cs typeface="Verdana"/>
                </a:rPr>
                <a:t>Budget</a:t>
              </a:r>
              <a:r>
                <a:rPr sz="1400" b="1" spc="-45" dirty="0">
                  <a:latin typeface="Aptos" panose="020B0004020202020204" pitchFamily="34" charset="0"/>
                  <a:cs typeface="Verdana"/>
                </a:rPr>
                <a:t> </a:t>
              </a:r>
              <a:r>
                <a:rPr sz="1400" b="1" dirty="0">
                  <a:latin typeface="Aptos" panose="020B0004020202020204" pitchFamily="34" charset="0"/>
                  <a:cs typeface="Verdana"/>
                </a:rPr>
                <a:t>Line</a:t>
              </a:r>
              <a:r>
                <a:rPr sz="1400" b="1" spc="-60" dirty="0">
                  <a:latin typeface="Aptos" panose="020B0004020202020204" pitchFamily="34" charset="0"/>
                  <a:cs typeface="Verdana"/>
                </a:rPr>
                <a:t> </a:t>
              </a:r>
              <a:r>
                <a:rPr sz="1400" b="1" dirty="0">
                  <a:latin typeface="Aptos" panose="020B0004020202020204" pitchFamily="34" charset="0"/>
                  <a:cs typeface="Verdana"/>
                </a:rPr>
                <a:t>Items</a:t>
              </a:r>
              <a:r>
                <a:rPr sz="1400" b="1" spc="-65" dirty="0">
                  <a:latin typeface="Aptos" panose="020B0004020202020204" pitchFamily="34" charset="0"/>
                  <a:cs typeface="Verdana"/>
                </a:rPr>
                <a:t> </a:t>
              </a:r>
              <a:r>
                <a:rPr sz="1400" b="1" spc="-10" dirty="0">
                  <a:latin typeface="Aptos" panose="020B0004020202020204" pitchFamily="34" charset="0"/>
                  <a:cs typeface="Verdana"/>
                </a:rPr>
                <a:t>(BLI)</a:t>
              </a:r>
              <a:r>
                <a:rPr lang="en-US" sz="1400" b="1" spc="-10" dirty="0">
                  <a:latin typeface="Aptos" panose="020B0004020202020204" pitchFamily="34" charset="0"/>
                  <a:cs typeface="Verdana"/>
                </a:rPr>
                <a:t>:</a:t>
              </a:r>
              <a:endParaRPr sz="1400" dirty="0">
                <a:latin typeface="Aptos" panose="020B0004020202020204" pitchFamily="34" charset="0"/>
                <a:cs typeface="Verdana"/>
              </a:endParaRPr>
            </a:p>
            <a:p>
              <a:pPr marL="183515" marR="5080" indent="-171450">
                <a:lnSpc>
                  <a:spcPct val="100000"/>
                </a:lnSpc>
                <a:spcBef>
                  <a:spcPts val="945"/>
                </a:spcBef>
                <a:buFont typeface="Arial" panose="020B0604020202020204" pitchFamily="34" charset="0"/>
                <a:buChar char="•"/>
                <a:tabLst>
                  <a:tab pos="299085" algn="l"/>
                </a:tabLst>
              </a:pPr>
              <a:r>
                <a:rPr lang="en-US" sz="1200" dirty="0">
                  <a:latin typeface="Aptos" panose="020B0004020202020204" pitchFamily="34" charset="0"/>
                  <a:cs typeface="Verdana"/>
                </a:rPr>
                <a:t>The budget tab is where you will tell the PSO what your specific budget costs will include.</a:t>
              </a:r>
            </a:p>
            <a:p>
              <a:pPr marL="183515" marR="5080" indent="-171450">
                <a:lnSpc>
                  <a:spcPct val="100000"/>
                </a:lnSpc>
                <a:spcBef>
                  <a:spcPts val="945"/>
                </a:spcBef>
                <a:buFont typeface="Arial" panose="020B0604020202020204" pitchFamily="34" charset="0"/>
                <a:buChar char="•"/>
                <a:tabLst>
                  <a:tab pos="299085" algn="l"/>
                </a:tabLst>
              </a:pPr>
              <a:r>
                <a:rPr lang="en-US" sz="1200" dirty="0">
                  <a:latin typeface="Aptos" panose="020B0004020202020204" pitchFamily="34" charset="0"/>
                  <a:cs typeface="Verdana"/>
                </a:rPr>
                <a:t>Your budget will need to be broken down into different categories, depending upon planned costs.</a:t>
              </a:r>
            </a:p>
            <a:p>
              <a:pPr marL="183515" marR="5080" indent="-171450">
                <a:lnSpc>
                  <a:spcPct val="100000"/>
                </a:lnSpc>
                <a:spcBef>
                  <a:spcPts val="945"/>
                </a:spcBef>
                <a:buFont typeface="Arial" panose="020B0604020202020204" pitchFamily="34" charset="0"/>
                <a:buChar char="•"/>
                <a:tabLst>
                  <a:tab pos="299085" algn="l"/>
                </a:tabLst>
              </a:pPr>
              <a:r>
                <a:rPr lang="en-US" sz="1200" dirty="0">
                  <a:latin typeface="Aptos" panose="020B0004020202020204" pitchFamily="34" charset="0"/>
                  <a:cs typeface="Verdana"/>
                </a:rPr>
                <a:t>Validate M&amp;A expenses (If applicable)</a:t>
              </a:r>
            </a:p>
          </p:txBody>
        </p:sp>
        <p:pic>
          <p:nvPicPr>
            <p:cNvPr id="10" name="Content Placeholder 5">
              <a:extLst>
                <a:ext uri="{FF2B5EF4-FFF2-40B4-BE49-F238E27FC236}">
                  <a16:creationId xmlns:a16="http://schemas.microsoft.com/office/drawing/2014/main" id="{BDC9B292-3107-9686-1A8B-5C0EBFB0D156}"/>
                </a:ext>
              </a:extLst>
            </p:cNvPr>
            <p:cNvPicPr>
              <a:picLocks noChangeAspect="1"/>
            </p:cNvPicPr>
            <p:nvPr/>
          </p:nvPicPr>
          <p:blipFill rotWithShape="1">
            <a:blip r:embed="rId3" cstate="print"/>
            <a:srcRect l="1668"/>
            <a:stretch/>
          </p:blipFill>
          <p:spPr>
            <a:xfrm>
              <a:off x="1142161" y="1930015"/>
              <a:ext cx="4953839" cy="3656646"/>
            </a:xfrm>
            <a:prstGeom prst="rect">
              <a:avLst/>
            </a:prstGeom>
          </p:spPr>
        </p:pic>
      </p:grpSp>
      <p:pic>
        <p:nvPicPr>
          <p:cNvPr id="16" name="Picture 15">
            <a:extLst>
              <a:ext uri="{FF2B5EF4-FFF2-40B4-BE49-F238E27FC236}">
                <a16:creationId xmlns:a16="http://schemas.microsoft.com/office/drawing/2014/main" id="{C22DFF42-488E-5269-61E9-01FD0AB77675}"/>
              </a:ext>
            </a:extLst>
          </p:cNvPr>
          <p:cNvPicPr>
            <a:picLocks noChangeAspect="1"/>
          </p:cNvPicPr>
          <p:nvPr/>
        </p:nvPicPr>
        <p:blipFill rotWithShape="1">
          <a:blip r:embed="rId4"/>
          <a:srcRect l="353" t="5709" r="773" b="9268"/>
          <a:stretch/>
        </p:blipFill>
        <p:spPr>
          <a:xfrm>
            <a:off x="968025" y="329697"/>
            <a:ext cx="10277856" cy="313156"/>
          </a:xfrm>
          <a:prstGeom prst="rect">
            <a:avLst/>
          </a:prstGeom>
        </p:spPr>
      </p:pic>
      <p:sp>
        <p:nvSpPr>
          <p:cNvPr id="2" name="Title 1">
            <a:extLst>
              <a:ext uri="{FF2B5EF4-FFF2-40B4-BE49-F238E27FC236}">
                <a16:creationId xmlns:a16="http://schemas.microsoft.com/office/drawing/2014/main" id="{2BCAFAA7-E261-67E2-457F-A44401E075C1}"/>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Budget / Details Tab</a:t>
            </a:r>
          </a:p>
        </p:txBody>
      </p:sp>
    </p:spTree>
    <p:extLst>
      <p:ext uri="{BB962C8B-B14F-4D97-AF65-F5344CB8AC3E}">
        <p14:creationId xmlns:p14="http://schemas.microsoft.com/office/powerpoint/2010/main" val="9172872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object 9">
            <a:extLst>
              <a:ext uri="{FF2B5EF4-FFF2-40B4-BE49-F238E27FC236}">
                <a16:creationId xmlns:a16="http://schemas.microsoft.com/office/drawing/2014/main" id="{7F041AF9-137A-471A-7D4E-AB2DCC263557}"/>
              </a:ext>
            </a:extLst>
          </p:cNvPr>
          <p:cNvSpPr txBox="1"/>
          <p:nvPr/>
        </p:nvSpPr>
        <p:spPr>
          <a:xfrm>
            <a:off x="6195077" y="1891452"/>
            <a:ext cx="4701939" cy="2388474"/>
          </a:xfrm>
          <a:prstGeom prst="rect">
            <a:avLst/>
          </a:prstGeom>
        </p:spPr>
        <p:txBody>
          <a:bodyPr vert="horz" wrap="square" lIns="0" tIns="147955" rIns="0" bIns="0" rtlCol="0">
            <a:spAutoFit/>
          </a:bodyPr>
          <a:lstStyle/>
          <a:p>
            <a:pPr marL="12700">
              <a:lnSpc>
                <a:spcPct val="100000"/>
              </a:lnSpc>
              <a:spcBef>
                <a:spcPts val="1165"/>
              </a:spcBef>
            </a:pPr>
            <a:r>
              <a:rPr sz="1400" b="1" dirty="0">
                <a:solidFill>
                  <a:srgbClr val="2D74B5"/>
                </a:solidFill>
                <a:latin typeface="Verdana"/>
                <a:cs typeface="Verdana"/>
              </a:rPr>
              <a:t>Creating</a:t>
            </a:r>
            <a:r>
              <a:rPr sz="1400" b="1" spc="-55" dirty="0">
                <a:solidFill>
                  <a:srgbClr val="2D74B5"/>
                </a:solidFill>
                <a:latin typeface="Verdana"/>
                <a:cs typeface="Verdana"/>
              </a:rPr>
              <a:t> </a:t>
            </a:r>
            <a:r>
              <a:rPr sz="1400" b="1" dirty="0">
                <a:solidFill>
                  <a:srgbClr val="2D74B5"/>
                </a:solidFill>
                <a:latin typeface="Verdana"/>
                <a:cs typeface="Verdana"/>
              </a:rPr>
              <a:t>Budget</a:t>
            </a:r>
            <a:r>
              <a:rPr sz="1400" b="1" spc="-45" dirty="0">
                <a:solidFill>
                  <a:srgbClr val="2D74B5"/>
                </a:solidFill>
                <a:latin typeface="Verdana"/>
                <a:cs typeface="Verdana"/>
              </a:rPr>
              <a:t> </a:t>
            </a:r>
            <a:r>
              <a:rPr sz="1400" b="1" dirty="0">
                <a:solidFill>
                  <a:srgbClr val="2D74B5"/>
                </a:solidFill>
                <a:latin typeface="Verdana"/>
                <a:cs typeface="Verdana"/>
              </a:rPr>
              <a:t>Line</a:t>
            </a:r>
            <a:r>
              <a:rPr sz="1400" b="1" spc="-60" dirty="0">
                <a:solidFill>
                  <a:srgbClr val="2D74B5"/>
                </a:solidFill>
                <a:latin typeface="Verdana"/>
                <a:cs typeface="Verdana"/>
              </a:rPr>
              <a:t> </a:t>
            </a:r>
            <a:r>
              <a:rPr sz="1400" b="1" dirty="0">
                <a:solidFill>
                  <a:srgbClr val="2D74B5"/>
                </a:solidFill>
                <a:latin typeface="Verdana"/>
                <a:cs typeface="Verdana"/>
              </a:rPr>
              <a:t>Items</a:t>
            </a:r>
            <a:r>
              <a:rPr sz="1400" b="1" spc="-65" dirty="0">
                <a:solidFill>
                  <a:srgbClr val="2D74B5"/>
                </a:solidFill>
                <a:latin typeface="Verdana"/>
                <a:cs typeface="Verdana"/>
              </a:rPr>
              <a:t> </a:t>
            </a:r>
            <a:r>
              <a:rPr sz="1400" b="1" spc="-10" dirty="0">
                <a:solidFill>
                  <a:srgbClr val="2D74B5"/>
                </a:solidFill>
                <a:latin typeface="Verdana"/>
                <a:cs typeface="Verdana"/>
              </a:rPr>
              <a:t>(BLI)</a:t>
            </a:r>
            <a:endParaRPr lang="en-US" sz="1400" b="1" spc="-10" dirty="0">
              <a:solidFill>
                <a:srgbClr val="2D74B5"/>
              </a:solidFill>
              <a:latin typeface="Verdana"/>
              <a:cs typeface="Verdana"/>
            </a:endParaRPr>
          </a:p>
          <a:p>
            <a:pPr marL="12700">
              <a:lnSpc>
                <a:spcPct val="100000"/>
              </a:lnSpc>
              <a:spcBef>
                <a:spcPts val="1165"/>
              </a:spcBef>
            </a:pPr>
            <a:r>
              <a:rPr lang="en-US" sz="1400" b="1" spc="-10" dirty="0">
                <a:cs typeface="Verdana"/>
              </a:rPr>
              <a:t>Please remember:</a:t>
            </a:r>
            <a:endParaRPr sz="1400" dirty="0">
              <a:cs typeface="Verdana"/>
            </a:endParaRPr>
          </a:p>
          <a:p>
            <a:pPr marL="183515" marR="5080" indent="-171450">
              <a:lnSpc>
                <a:spcPct val="100000"/>
              </a:lnSpc>
              <a:spcBef>
                <a:spcPts val="945"/>
              </a:spcBef>
              <a:buFont typeface="Arial" panose="020B0604020202020204" pitchFamily="34" charset="0"/>
              <a:buChar char="•"/>
              <a:tabLst>
                <a:tab pos="299085" algn="l"/>
              </a:tabLst>
            </a:pPr>
            <a:r>
              <a:rPr lang="en-US" sz="1400" dirty="0">
                <a:cs typeface="Verdana"/>
              </a:rPr>
              <a:t>The “+” sign = Expand</a:t>
            </a:r>
          </a:p>
          <a:p>
            <a:pPr marL="183515" marR="5080" indent="-171450">
              <a:lnSpc>
                <a:spcPct val="100000"/>
              </a:lnSpc>
              <a:spcBef>
                <a:spcPts val="945"/>
              </a:spcBef>
              <a:buFont typeface="Arial" panose="020B0604020202020204" pitchFamily="34" charset="0"/>
              <a:buChar char="•"/>
              <a:tabLst>
                <a:tab pos="299085" algn="l"/>
              </a:tabLst>
            </a:pPr>
            <a:r>
              <a:rPr lang="en-US" sz="1400" dirty="0">
                <a:cs typeface="Verdana"/>
              </a:rPr>
              <a:t>The folded paper icon = Add</a:t>
            </a:r>
          </a:p>
          <a:p>
            <a:pPr marL="183515" marR="5080" indent="-171450">
              <a:lnSpc>
                <a:spcPct val="100000"/>
              </a:lnSpc>
              <a:spcBef>
                <a:spcPts val="945"/>
              </a:spcBef>
              <a:buFont typeface="Arial" panose="020B0604020202020204" pitchFamily="34" charset="0"/>
              <a:buChar char="•"/>
              <a:tabLst>
                <a:tab pos="299085" algn="l"/>
              </a:tabLst>
            </a:pPr>
            <a:r>
              <a:rPr lang="en-US" sz="1400" dirty="0">
                <a:cs typeface="Verdana"/>
              </a:rPr>
              <a:t>The pencil icon = Edit</a:t>
            </a:r>
          </a:p>
          <a:p>
            <a:pPr marL="183515" marR="5080" indent="-171450">
              <a:lnSpc>
                <a:spcPct val="100000"/>
              </a:lnSpc>
              <a:spcBef>
                <a:spcPts val="945"/>
              </a:spcBef>
              <a:buFont typeface="Arial" panose="020B0604020202020204" pitchFamily="34" charset="0"/>
              <a:buChar char="•"/>
              <a:tabLst>
                <a:tab pos="299085" algn="l"/>
              </a:tabLst>
            </a:pPr>
            <a:r>
              <a:rPr lang="en-US" sz="1400" dirty="0">
                <a:cs typeface="Verdana"/>
              </a:rPr>
              <a:t>The system calculates the “Budget Summary Totals”</a:t>
            </a:r>
          </a:p>
          <a:p>
            <a:pPr marL="183515" marR="5080" indent="-171450">
              <a:lnSpc>
                <a:spcPct val="100000"/>
              </a:lnSpc>
              <a:spcBef>
                <a:spcPts val="945"/>
              </a:spcBef>
              <a:buFont typeface="Arial" panose="020B0604020202020204" pitchFamily="34" charset="0"/>
              <a:buChar char="•"/>
              <a:tabLst>
                <a:tab pos="299085" algn="l"/>
              </a:tabLst>
            </a:pPr>
            <a:r>
              <a:rPr lang="en-US" sz="1400" dirty="0">
                <a:cs typeface="Verdana"/>
              </a:rPr>
              <a:t>There is a link to the FEMA AEL List under this tab</a:t>
            </a:r>
          </a:p>
        </p:txBody>
      </p:sp>
      <p:pic>
        <p:nvPicPr>
          <p:cNvPr id="16" name="Content Placeholder 4">
            <a:extLst>
              <a:ext uri="{FF2B5EF4-FFF2-40B4-BE49-F238E27FC236}">
                <a16:creationId xmlns:a16="http://schemas.microsoft.com/office/drawing/2014/main" id="{6C41FE3C-8EAA-A1DF-AD81-D3BB3EFC0EAA}"/>
              </a:ext>
            </a:extLst>
          </p:cNvPr>
          <p:cNvPicPr>
            <a:picLocks noChangeAspect="1"/>
          </p:cNvPicPr>
          <p:nvPr/>
        </p:nvPicPr>
        <p:blipFill rotWithShape="1">
          <a:blip r:embed="rId3" cstate="print"/>
          <a:srcRect l="2342" r="907"/>
          <a:stretch/>
        </p:blipFill>
        <p:spPr>
          <a:xfrm>
            <a:off x="1097329" y="1802946"/>
            <a:ext cx="4905771" cy="3719262"/>
          </a:xfrm>
          <a:prstGeom prst="rect">
            <a:avLst/>
          </a:prstGeom>
        </p:spPr>
      </p:pic>
      <p:pic>
        <p:nvPicPr>
          <p:cNvPr id="10" name="Picture 9">
            <a:extLst>
              <a:ext uri="{FF2B5EF4-FFF2-40B4-BE49-F238E27FC236}">
                <a16:creationId xmlns:a16="http://schemas.microsoft.com/office/drawing/2014/main" id="{240667C1-6082-363A-2422-F7E35492F392}"/>
              </a:ext>
            </a:extLst>
          </p:cNvPr>
          <p:cNvPicPr>
            <a:picLocks noChangeAspect="1"/>
          </p:cNvPicPr>
          <p:nvPr/>
        </p:nvPicPr>
        <p:blipFill rotWithShape="1">
          <a:blip r:embed="rId4"/>
          <a:srcRect l="353" t="5709" r="773" b="9268"/>
          <a:stretch/>
        </p:blipFill>
        <p:spPr>
          <a:xfrm>
            <a:off x="968025" y="329697"/>
            <a:ext cx="10277856" cy="313156"/>
          </a:xfrm>
          <a:prstGeom prst="rect">
            <a:avLst/>
          </a:prstGeom>
        </p:spPr>
      </p:pic>
      <p:sp>
        <p:nvSpPr>
          <p:cNvPr id="5" name="Title 1">
            <a:extLst>
              <a:ext uri="{FF2B5EF4-FFF2-40B4-BE49-F238E27FC236}">
                <a16:creationId xmlns:a16="http://schemas.microsoft.com/office/drawing/2014/main" id="{4193A0A2-7CCD-C362-DECD-35831ABC7573}"/>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Budget / Details Tab</a:t>
            </a:r>
          </a:p>
        </p:txBody>
      </p:sp>
    </p:spTree>
    <p:extLst>
      <p:ext uri="{BB962C8B-B14F-4D97-AF65-F5344CB8AC3E}">
        <p14:creationId xmlns:p14="http://schemas.microsoft.com/office/powerpoint/2010/main" val="32589491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6" name="Group 5">
            <a:extLst>
              <a:ext uri="{FF2B5EF4-FFF2-40B4-BE49-F238E27FC236}">
                <a16:creationId xmlns:a16="http://schemas.microsoft.com/office/drawing/2014/main" id="{210E7C28-B95F-9DD7-D955-ABA9258F69B2}"/>
              </a:ext>
            </a:extLst>
          </p:cNvPr>
          <p:cNvGrpSpPr/>
          <p:nvPr/>
        </p:nvGrpSpPr>
        <p:grpSpPr>
          <a:xfrm>
            <a:off x="1139844" y="1155031"/>
            <a:ext cx="9416699" cy="4547937"/>
            <a:chOff x="1139844" y="1155031"/>
            <a:chExt cx="9416699" cy="4547937"/>
          </a:xfrm>
        </p:grpSpPr>
        <p:sp>
          <p:nvSpPr>
            <p:cNvPr id="15" name="object 9">
              <a:extLst>
                <a:ext uri="{FF2B5EF4-FFF2-40B4-BE49-F238E27FC236}">
                  <a16:creationId xmlns:a16="http://schemas.microsoft.com/office/drawing/2014/main" id="{7F041AF9-137A-471A-7D4E-AB2DCC263557}"/>
                </a:ext>
              </a:extLst>
            </p:cNvPr>
            <p:cNvSpPr txBox="1"/>
            <p:nvPr/>
          </p:nvSpPr>
          <p:spPr>
            <a:xfrm>
              <a:off x="1139844" y="2490865"/>
              <a:ext cx="5705567" cy="1872949"/>
            </a:xfrm>
            <a:prstGeom prst="rect">
              <a:avLst/>
            </a:prstGeom>
          </p:spPr>
          <p:txBody>
            <a:bodyPr vert="horz" wrap="square" lIns="0" tIns="147955" rIns="0" bIns="0" rtlCol="0">
              <a:spAutoFit/>
            </a:bodyPr>
            <a:lstStyle/>
            <a:p>
              <a:pPr marL="12700">
                <a:lnSpc>
                  <a:spcPct val="100000"/>
                </a:lnSpc>
                <a:spcBef>
                  <a:spcPts val="1165"/>
                </a:spcBef>
              </a:pPr>
              <a:r>
                <a:rPr sz="1400" b="1" dirty="0">
                  <a:latin typeface="Verdana"/>
                  <a:cs typeface="Verdana"/>
                </a:rPr>
                <a:t>Creating</a:t>
              </a:r>
              <a:r>
                <a:rPr sz="1400" b="1" spc="-55" dirty="0">
                  <a:latin typeface="Verdana"/>
                  <a:cs typeface="Verdana"/>
                </a:rPr>
                <a:t> </a:t>
              </a:r>
              <a:r>
                <a:rPr sz="1400" b="1" dirty="0">
                  <a:latin typeface="Verdana"/>
                  <a:cs typeface="Verdana"/>
                </a:rPr>
                <a:t>Budget</a:t>
              </a:r>
              <a:r>
                <a:rPr sz="1400" b="1" spc="-45" dirty="0">
                  <a:latin typeface="Verdana"/>
                  <a:cs typeface="Verdana"/>
                </a:rPr>
                <a:t> </a:t>
              </a:r>
              <a:r>
                <a:rPr sz="1400" b="1" dirty="0">
                  <a:latin typeface="Verdana"/>
                  <a:cs typeface="Verdana"/>
                </a:rPr>
                <a:t>Line</a:t>
              </a:r>
              <a:r>
                <a:rPr sz="1400" b="1" spc="-60" dirty="0">
                  <a:latin typeface="Verdana"/>
                  <a:cs typeface="Verdana"/>
                </a:rPr>
                <a:t> </a:t>
              </a:r>
              <a:r>
                <a:rPr sz="1400" b="1" dirty="0">
                  <a:latin typeface="Verdana"/>
                  <a:cs typeface="Verdana"/>
                </a:rPr>
                <a:t>Items</a:t>
              </a:r>
              <a:r>
                <a:rPr sz="1400" b="1" spc="-65" dirty="0">
                  <a:latin typeface="Verdana"/>
                  <a:cs typeface="Verdana"/>
                </a:rPr>
                <a:t> </a:t>
              </a:r>
              <a:r>
                <a:rPr sz="1400" b="1" spc="-10" dirty="0">
                  <a:latin typeface="Verdana"/>
                  <a:cs typeface="Verdana"/>
                </a:rPr>
                <a:t>(BLI)</a:t>
              </a:r>
              <a:r>
                <a:rPr lang="en-US" sz="1400" b="1" spc="-10" dirty="0">
                  <a:latin typeface="Verdana"/>
                  <a:cs typeface="Verdana"/>
                </a:rPr>
                <a:t>:</a:t>
              </a:r>
            </a:p>
            <a:p>
              <a:pPr>
                <a:buClr>
                  <a:schemeClr val="accent1"/>
                </a:buClr>
              </a:pPr>
              <a:endParaRPr lang="en-US" sz="1400" dirty="0"/>
            </a:p>
            <a:p>
              <a:pPr>
                <a:buClr>
                  <a:schemeClr val="accent1"/>
                </a:buClr>
              </a:pPr>
              <a:r>
                <a:rPr lang="en-US" sz="1400" dirty="0"/>
                <a:t>For each line item you are budgeting for, you will need to:</a:t>
              </a:r>
            </a:p>
            <a:p>
              <a:pPr marL="342904" indent="-342904">
                <a:buClr>
                  <a:schemeClr val="accent1"/>
                </a:buClr>
                <a:buFont typeface="Arial" panose="020B0604020202020204" pitchFamily="34" charset="0"/>
                <a:buChar char="•"/>
              </a:pPr>
              <a:r>
                <a:rPr lang="en-US" sz="1400" dirty="0"/>
                <a:t>Select a radio button for the most appropriate OOG-defined line item</a:t>
              </a:r>
            </a:p>
            <a:p>
              <a:pPr marL="342904" indent="-342904">
                <a:buClr>
                  <a:schemeClr val="accent1"/>
                </a:buClr>
                <a:buFont typeface="Arial" panose="020B0604020202020204" pitchFamily="34" charset="0"/>
                <a:buChar char="•"/>
              </a:pPr>
              <a:r>
                <a:rPr lang="en-US" sz="1400" dirty="0"/>
                <a:t>Provide a detailed description of the line item</a:t>
              </a:r>
            </a:p>
            <a:p>
              <a:pPr marL="342904" indent="-342904">
                <a:buClr>
                  <a:schemeClr val="accent1"/>
                </a:buClr>
                <a:buFont typeface="Arial" panose="020B0604020202020204" pitchFamily="34" charset="0"/>
                <a:buChar char="•"/>
              </a:pPr>
              <a:r>
                <a:rPr lang="en-US" sz="1400" dirty="0"/>
                <a:t>Enter the Total amount to be spent on that Item(s)</a:t>
              </a:r>
            </a:p>
            <a:p>
              <a:pPr marL="342904" indent="-342904">
                <a:buClr>
                  <a:schemeClr val="accent1"/>
                </a:buClr>
                <a:buFont typeface="Arial" panose="020B0604020202020204" pitchFamily="34" charset="0"/>
                <a:buChar char="•"/>
              </a:pPr>
              <a:r>
                <a:rPr lang="en-US" sz="1400" dirty="0"/>
                <a:t>List the units (a quantity is required for equipment)</a:t>
              </a:r>
            </a:p>
            <a:p>
              <a:pPr marL="342904" indent="-342904">
                <a:buClr>
                  <a:schemeClr val="accent1"/>
                </a:buClr>
                <a:buFont typeface="Arial" panose="020B0604020202020204" pitchFamily="34" charset="0"/>
                <a:buChar char="•"/>
              </a:pPr>
              <a:r>
                <a:rPr lang="en-US" sz="1400" dirty="0"/>
                <a:t>Click “Add New Budget Item” to save your entry</a:t>
              </a:r>
            </a:p>
          </p:txBody>
        </p:sp>
        <p:pic>
          <p:nvPicPr>
            <p:cNvPr id="10" name="Picture 9">
              <a:extLst>
                <a:ext uri="{FF2B5EF4-FFF2-40B4-BE49-F238E27FC236}">
                  <a16:creationId xmlns:a16="http://schemas.microsoft.com/office/drawing/2014/main" id="{E2D6C8FF-9C55-DFF1-DFE3-7B04C1D6430C}"/>
                </a:ext>
              </a:extLst>
            </p:cNvPr>
            <p:cNvPicPr>
              <a:picLocks noChangeAspect="1"/>
            </p:cNvPicPr>
            <p:nvPr/>
          </p:nvPicPr>
          <p:blipFill rotWithShape="1">
            <a:blip r:embed="rId3" cstate="print"/>
            <a:srcRect l="2234" r="3964"/>
            <a:stretch/>
          </p:blipFill>
          <p:spPr>
            <a:xfrm>
              <a:off x="7006050" y="1155031"/>
              <a:ext cx="3550493" cy="4547937"/>
            </a:xfrm>
            <a:prstGeom prst="rect">
              <a:avLst/>
            </a:prstGeom>
          </p:spPr>
        </p:pic>
      </p:grpSp>
      <p:pic>
        <p:nvPicPr>
          <p:cNvPr id="16" name="Picture 15">
            <a:extLst>
              <a:ext uri="{FF2B5EF4-FFF2-40B4-BE49-F238E27FC236}">
                <a16:creationId xmlns:a16="http://schemas.microsoft.com/office/drawing/2014/main" id="{50488C85-26EA-E054-A951-7650E3182F28}"/>
              </a:ext>
            </a:extLst>
          </p:cNvPr>
          <p:cNvPicPr>
            <a:picLocks noChangeAspect="1"/>
          </p:cNvPicPr>
          <p:nvPr/>
        </p:nvPicPr>
        <p:blipFill rotWithShape="1">
          <a:blip r:embed="rId4"/>
          <a:srcRect l="353" t="5709" r="773" b="9268"/>
          <a:stretch/>
        </p:blipFill>
        <p:spPr>
          <a:xfrm>
            <a:off x="968025" y="329697"/>
            <a:ext cx="10277856" cy="313156"/>
          </a:xfrm>
          <a:prstGeom prst="rect">
            <a:avLst/>
          </a:prstGeom>
        </p:spPr>
      </p:pic>
      <p:sp>
        <p:nvSpPr>
          <p:cNvPr id="5" name="Title 1">
            <a:extLst>
              <a:ext uri="{FF2B5EF4-FFF2-40B4-BE49-F238E27FC236}">
                <a16:creationId xmlns:a16="http://schemas.microsoft.com/office/drawing/2014/main" id="{F56EFFF9-3766-14F1-A817-5BDC0BE82947}"/>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Budget / Details Tab</a:t>
            </a:r>
          </a:p>
        </p:txBody>
      </p:sp>
    </p:spTree>
    <p:extLst>
      <p:ext uri="{BB962C8B-B14F-4D97-AF65-F5344CB8AC3E}">
        <p14:creationId xmlns:p14="http://schemas.microsoft.com/office/powerpoint/2010/main" val="33725707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9" name="Group 8">
            <a:extLst>
              <a:ext uri="{FF2B5EF4-FFF2-40B4-BE49-F238E27FC236}">
                <a16:creationId xmlns:a16="http://schemas.microsoft.com/office/drawing/2014/main" id="{D64652EA-61BF-EC78-F25E-A0586A917438}"/>
              </a:ext>
            </a:extLst>
          </p:cNvPr>
          <p:cNvGrpSpPr/>
          <p:nvPr/>
        </p:nvGrpSpPr>
        <p:grpSpPr>
          <a:xfrm>
            <a:off x="1137005" y="1684927"/>
            <a:ext cx="9917990" cy="2966838"/>
            <a:chOff x="1137005" y="1684927"/>
            <a:chExt cx="9917990" cy="2966838"/>
          </a:xfrm>
        </p:grpSpPr>
        <p:sp>
          <p:nvSpPr>
            <p:cNvPr id="17" name="object 4">
              <a:extLst>
                <a:ext uri="{FF2B5EF4-FFF2-40B4-BE49-F238E27FC236}">
                  <a16:creationId xmlns:a16="http://schemas.microsoft.com/office/drawing/2014/main" id="{FB7B3222-955F-BC2B-7E8F-0B8EE3C88D54}"/>
                </a:ext>
              </a:extLst>
            </p:cNvPr>
            <p:cNvSpPr txBox="1"/>
            <p:nvPr/>
          </p:nvSpPr>
          <p:spPr>
            <a:xfrm>
              <a:off x="7585831" y="1684927"/>
              <a:ext cx="3469164" cy="2966838"/>
            </a:xfrm>
            <a:prstGeom prst="rect">
              <a:avLst/>
            </a:prstGeom>
          </p:spPr>
          <p:txBody>
            <a:bodyPr vert="horz" wrap="square" lIns="0" tIns="12065" rIns="0" bIns="0" rtlCol="0">
              <a:spAutoFit/>
            </a:bodyPr>
            <a:lstStyle/>
            <a:p>
              <a:pPr marL="12700" marR="208915">
                <a:lnSpc>
                  <a:spcPct val="100000"/>
                </a:lnSpc>
                <a:spcBef>
                  <a:spcPts val="95"/>
                </a:spcBef>
              </a:pPr>
              <a:r>
                <a:rPr sz="1400" dirty="0">
                  <a:latin typeface="Aptos" panose="020B0004020202020204" pitchFamily="34" charset="0"/>
                  <a:cs typeface="Verdana"/>
                </a:rPr>
                <a:t>Positions</a:t>
              </a:r>
              <a:r>
                <a:rPr sz="1400" spc="-50" dirty="0">
                  <a:latin typeface="Aptos" panose="020B0004020202020204" pitchFamily="34" charset="0"/>
                  <a:cs typeface="Verdana"/>
                </a:rPr>
                <a:t> </a:t>
              </a:r>
              <a:r>
                <a:rPr sz="1400" dirty="0">
                  <a:latin typeface="Aptos" panose="020B0004020202020204" pitchFamily="34" charset="0"/>
                  <a:cs typeface="Verdana"/>
                </a:rPr>
                <a:t>listed</a:t>
              </a:r>
              <a:r>
                <a:rPr sz="1400" spc="-55" dirty="0">
                  <a:latin typeface="Aptos" panose="020B0004020202020204" pitchFamily="34" charset="0"/>
                  <a:cs typeface="Verdana"/>
                </a:rPr>
                <a:t> </a:t>
              </a:r>
              <a:r>
                <a:rPr sz="1400" dirty="0">
                  <a:latin typeface="Aptos" panose="020B0004020202020204" pitchFamily="34" charset="0"/>
                  <a:cs typeface="Verdana"/>
                </a:rPr>
                <a:t>in</a:t>
              </a:r>
              <a:r>
                <a:rPr sz="1400" spc="-65" dirty="0">
                  <a:latin typeface="Aptos" panose="020B0004020202020204" pitchFamily="34" charset="0"/>
                  <a:cs typeface="Verdana"/>
                </a:rPr>
                <a:t> </a:t>
              </a:r>
              <a:r>
                <a:rPr sz="1400" dirty="0">
                  <a:latin typeface="Aptos" panose="020B0004020202020204" pitchFamily="34" charset="0"/>
                  <a:cs typeface="Verdana"/>
                </a:rPr>
                <a:t>Personnel</a:t>
              </a:r>
              <a:r>
                <a:rPr sz="1400" spc="-50" dirty="0">
                  <a:latin typeface="Aptos" panose="020B0004020202020204" pitchFamily="34" charset="0"/>
                  <a:cs typeface="Verdana"/>
                </a:rPr>
                <a:t> </a:t>
              </a:r>
              <a:r>
                <a:rPr sz="1400" dirty="0">
                  <a:latin typeface="Aptos" panose="020B0004020202020204" pitchFamily="34" charset="0"/>
                  <a:cs typeface="Verdana"/>
                </a:rPr>
                <a:t>must</a:t>
              </a:r>
              <a:r>
                <a:rPr sz="1400" spc="-55" dirty="0">
                  <a:latin typeface="Aptos" panose="020B0004020202020204" pitchFamily="34" charset="0"/>
                  <a:cs typeface="Verdana"/>
                </a:rPr>
                <a:t> </a:t>
              </a:r>
              <a:r>
                <a:rPr sz="1400" spc="-25" dirty="0">
                  <a:latin typeface="Aptos" panose="020B0004020202020204" pitchFamily="34" charset="0"/>
                  <a:cs typeface="Verdana"/>
                </a:rPr>
                <a:t>be </a:t>
              </a:r>
              <a:r>
                <a:rPr sz="1400" dirty="0">
                  <a:latin typeface="Aptos" panose="020B0004020202020204" pitchFamily="34" charset="0"/>
                  <a:cs typeface="Verdana"/>
                </a:rPr>
                <a:t>employees</a:t>
              </a:r>
              <a:r>
                <a:rPr sz="1400" spc="-75" dirty="0">
                  <a:latin typeface="Aptos" panose="020B0004020202020204" pitchFamily="34" charset="0"/>
                  <a:cs typeface="Verdana"/>
                </a:rPr>
                <a:t> </a:t>
              </a:r>
              <a:r>
                <a:rPr sz="1400" dirty="0">
                  <a:latin typeface="Aptos" panose="020B0004020202020204" pitchFamily="34" charset="0"/>
                  <a:cs typeface="Verdana"/>
                </a:rPr>
                <a:t>(current/future)</a:t>
              </a:r>
              <a:r>
                <a:rPr sz="1400" spc="-50" dirty="0">
                  <a:latin typeface="Aptos" panose="020B0004020202020204" pitchFamily="34" charset="0"/>
                  <a:cs typeface="Verdana"/>
                </a:rPr>
                <a:t> </a:t>
              </a:r>
              <a:r>
                <a:rPr sz="1400" dirty="0">
                  <a:latin typeface="Aptos" panose="020B0004020202020204" pitchFamily="34" charset="0"/>
                  <a:cs typeface="Verdana"/>
                </a:rPr>
                <a:t>of</a:t>
              </a:r>
              <a:r>
                <a:rPr sz="1400" spc="-95" dirty="0">
                  <a:latin typeface="Aptos" panose="020B0004020202020204" pitchFamily="34" charset="0"/>
                  <a:cs typeface="Verdana"/>
                </a:rPr>
                <a:t> </a:t>
              </a:r>
              <a:r>
                <a:rPr sz="1400" spc="-25" dirty="0">
                  <a:latin typeface="Aptos" panose="020B0004020202020204" pitchFamily="34" charset="0"/>
                  <a:cs typeface="Verdana"/>
                </a:rPr>
                <a:t>the </a:t>
              </a:r>
              <a:r>
                <a:rPr sz="1400" dirty="0">
                  <a:latin typeface="Aptos" panose="020B0004020202020204" pitchFamily="34" charset="0"/>
                  <a:cs typeface="Verdana"/>
                </a:rPr>
                <a:t>applicant</a:t>
              </a:r>
              <a:r>
                <a:rPr sz="1400" spc="-75" dirty="0">
                  <a:latin typeface="Aptos" panose="020B0004020202020204" pitchFamily="34" charset="0"/>
                  <a:cs typeface="Verdana"/>
                </a:rPr>
                <a:t> </a:t>
              </a:r>
              <a:r>
                <a:rPr sz="1400" spc="-10" dirty="0">
                  <a:latin typeface="Aptos" panose="020B0004020202020204" pitchFamily="34" charset="0"/>
                  <a:cs typeface="Verdana"/>
                </a:rPr>
                <a:t>agency,</a:t>
              </a:r>
              <a:r>
                <a:rPr sz="1400" spc="-70" dirty="0">
                  <a:latin typeface="Aptos" panose="020B0004020202020204" pitchFamily="34" charset="0"/>
                  <a:cs typeface="Verdana"/>
                </a:rPr>
                <a:t> </a:t>
              </a:r>
              <a:r>
                <a:rPr sz="1400" dirty="0">
                  <a:latin typeface="Aptos" panose="020B0004020202020204" pitchFamily="34" charset="0"/>
                  <a:cs typeface="Verdana"/>
                </a:rPr>
                <a:t>not</a:t>
              </a:r>
              <a:r>
                <a:rPr sz="1400" spc="-100" dirty="0">
                  <a:latin typeface="Aptos" panose="020B0004020202020204" pitchFamily="34" charset="0"/>
                  <a:cs typeface="Verdana"/>
                </a:rPr>
                <a:t> </a:t>
              </a:r>
              <a:r>
                <a:rPr sz="1400" dirty="0">
                  <a:latin typeface="Aptos" panose="020B0004020202020204" pitchFamily="34" charset="0"/>
                  <a:cs typeface="Verdana"/>
                </a:rPr>
                <a:t>contractors</a:t>
              </a:r>
              <a:r>
                <a:rPr sz="1400" spc="-60" dirty="0">
                  <a:latin typeface="Aptos" panose="020B0004020202020204" pitchFamily="34" charset="0"/>
                  <a:cs typeface="Verdana"/>
                </a:rPr>
                <a:t> </a:t>
              </a:r>
              <a:r>
                <a:rPr sz="1400" spc="-25" dirty="0">
                  <a:latin typeface="Aptos" panose="020B0004020202020204" pitchFamily="34" charset="0"/>
                  <a:cs typeface="Verdana"/>
                </a:rPr>
                <a:t>or </a:t>
              </a:r>
              <a:r>
                <a:rPr sz="1400" dirty="0">
                  <a:latin typeface="Aptos" panose="020B0004020202020204" pitchFamily="34" charset="0"/>
                  <a:cs typeface="Verdana"/>
                </a:rPr>
                <a:t>positions</a:t>
              </a:r>
              <a:r>
                <a:rPr sz="1400" spc="-40" dirty="0">
                  <a:latin typeface="Aptos" panose="020B0004020202020204" pitchFamily="34" charset="0"/>
                  <a:cs typeface="Verdana"/>
                </a:rPr>
                <a:t> </a:t>
              </a:r>
              <a:r>
                <a:rPr sz="1400" dirty="0">
                  <a:latin typeface="Aptos" panose="020B0004020202020204" pitchFamily="34" charset="0"/>
                  <a:cs typeface="Verdana"/>
                </a:rPr>
                <a:t>within</a:t>
              </a:r>
              <a:r>
                <a:rPr sz="1400" spc="-55" dirty="0">
                  <a:latin typeface="Aptos" panose="020B0004020202020204" pitchFamily="34" charset="0"/>
                  <a:cs typeface="Verdana"/>
                </a:rPr>
                <a:t> </a:t>
              </a:r>
              <a:r>
                <a:rPr sz="1400" dirty="0">
                  <a:latin typeface="Aptos" panose="020B0004020202020204" pitchFamily="34" charset="0"/>
                  <a:cs typeface="Verdana"/>
                </a:rPr>
                <a:t>another</a:t>
              </a:r>
              <a:r>
                <a:rPr sz="1400" spc="-65" dirty="0">
                  <a:latin typeface="Aptos" panose="020B0004020202020204" pitchFamily="34" charset="0"/>
                  <a:cs typeface="Verdana"/>
                </a:rPr>
                <a:t> </a:t>
              </a:r>
              <a:r>
                <a:rPr sz="1400" spc="-10" dirty="0">
                  <a:latin typeface="Aptos" panose="020B0004020202020204" pitchFamily="34" charset="0"/>
                  <a:cs typeface="Verdana"/>
                </a:rPr>
                <a:t>organization.</a:t>
              </a:r>
              <a:endParaRPr sz="1400" dirty="0">
                <a:latin typeface="Aptos" panose="020B0004020202020204" pitchFamily="34" charset="0"/>
                <a:cs typeface="Verdana"/>
              </a:endParaRPr>
            </a:p>
            <a:p>
              <a:pPr marL="12700" marR="826135">
                <a:lnSpc>
                  <a:spcPct val="100000"/>
                </a:lnSpc>
                <a:spcBef>
                  <a:spcPts val="1200"/>
                </a:spcBef>
              </a:pPr>
              <a:r>
                <a:rPr lang="en-US" sz="1400" b="1" dirty="0">
                  <a:latin typeface="Aptos" panose="020B0004020202020204" pitchFamily="34" charset="0"/>
                  <a:cs typeface="Verdana"/>
                </a:rPr>
                <a:t>Line-Item</a:t>
              </a:r>
              <a:r>
                <a:rPr sz="1400" b="1" spc="-65" dirty="0">
                  <a:latin typeface="Aptos" panose="020B0004020202020204" pitchFamily="34" charset="0"/>
                  <a:cs typeface="Verdana"/>
                </a:rPr>
                <a:t> </a:t>
              </a:r>
              <a:r>
                <a:rPr sz="1400" b="1" dirty="0">
                  <a:latin typeface="Aptos" panose="020B0004020202020204" pitchFamily="34" charset="0"/>
                  <a:cs typeface="Verdana"/>
                </a:rPr>
                <a:t>Descriptions</a:t>
              </a:r>
              <a:r>
                <a:rPr sz="1400" b="1" spc="-25" dirty="0">
                  <a:latin typeface="Aptos" panose="020B0004020202020204" pitchFamily="34" charset="0"/>
                  <a:cs typeface="Verdana"/>
                </a:rPr>
                <a:t> </a:t>
              </a:r>
              <a:r>
                <a:rPr sz="1400" b="1" spc="-20" dirty="0">
                  <a:latin typeface="Aptos" panose="020B0004020202020204" pitchFamily="34" charset="0"/>
                  <a:cs typeface="Verdana"/>
                </a:rPr>
                <a:t>must </a:t>
              </a:r>
              <a:r>
                <a:rPr sz="1400" b="1" spc="-10" dirty="0">
                  <a:latin typeface="Aptos" panose="020B0004020202020204" pitchFamily="34" charset="0"/>
                  <a:cs typeface="Verdana"/>
                </a:rPr>
                <a:t>include:</a:t>
              </a:r>
              <a:endParaRPr sz="1400" dirty="0">
                <a:latin typeface="Aptos" panose="020B0004020202020204" pitchFamily="34" charset="0"/>
                <a:cs typeface="Verdana"/>
              </a:endParaRPr>
            </a:p>
            <a:p>
              <a:pPr marL="298450" indent="-285750">
                <a:lnSpc>
                  <a:spcPct val="100000"/>
                </a:lnSpc>
                <a:buSzPct val="70000"/>
                <a:buFont typeface="Arial" panose="020B0604020202020204" pitchFamily="34" charset="0"/>
                <a:buChar char="•"/>
                <a:tabLst>
                  <a:tab pos="298450" algn="l"/>
                </a:tabLst>
              </a:pPr>
              <a:r>
                <a:rPr sz="1400" dirty="0">
                  <a:latin typeface="Aptos" panose="020B0004020202020204" pitchFamily="34" charset="0"/>
                  <a:cs typeface="Verdana"/>
                </a:rPr>
                <a:t>Position</a:t>
              </a:r>
              <a:r>
                <a:rPr sz="1400" spc="-90" dirty="0">
                  <a:latin typeface="Aptos" panose="020B0004020202020204" pitchFamily="34" charset="0"/>
                  <a:cs typeface="Verdana"/>
                </a:rPr>
                <a:t> </a:t>
              </a:r>
              <a:r>
                <a:rPr sz="1400" spc="-20" dirty="0">
                  <a:latin typeface="Aptos" panose="020B0004020202020204" pitchFamily="34" charset="0"/>
                  <a:cs typeface="Verdana"/>
                </a:rPr>
                <a:t>Title</a:t>
              </a:r>
              <a:endParaRPr lang="en-US" sz="1400" spc="-20" dirty="0">
                <a:latin typeface="Aptos" panose="020B0004020202020204" pitchFamily="34" charset="0"/>
                <a:cs typeface="Verdana"/>
              </a:endParaRPr>
            </a:p>
            <a:p>
              <a:pPr marL="298450" indent="-285750">
                <a:lnSpc>
                  <a:spcPct val="100000"/>
                </a:lnSpc>
                <a:buSzPct val="70000"/>
                <a:buFont typeface="Arial" panose="020B0604020202020204" pitchFamily="34" charset="0"/>
                <a:buChar char="•"/>
                <a:tabLst>
                  <a:tab pos="298450" algn="l"/>
                </a:tabLst>
              </a:pPr>
              <a:r>
                <a:rPr lang="en-US" sz="1400" spc="-20" dirty="0">
                  <a:latin typeface="Aptos" panose="020B0004020202020204" pitchFamily="34" charset="0"/>
                  <a:cs typeface="Verdana"/>
                </a:rPr>
                <a:t>Name or Initials of Employee</a:t>
              </a:r>
              <a:endParaRPr sz="1400" dirty="0">
                <a:latin typeface="Aptos" panose="020B0004020202020204" pitchFamily="34" charset="0"/>
                <a:cs typeface="Verdana"/>
              </a:endParaRPr>
            </a:p>
            <a:p>
              <a:pPr marL="298450" indent="-285750">
                <a:lnSpc>
                  <a:spcPct val="100000"/>
                </a:lnSpc>
                <a:buSzPct val="70000"/>
                <a:buFont typeface="Arial" panose="020B0604020202020204" pitchFamily="34" charset="0"/>
                <a:buChar char="•"/>
                <a:tabLst>
                  <a:tab pos="298450" algn="l"/>
                </a:tabLst>
              </a:pPr>
              <a:r>
                <a:rPr sz="1400" spc="-20" dirty="0">
                  <a:latin typeface="Aptos" panose="020B0004020202020204" pitchFamily="34" charset="0"/>
                  <a:cs typeface="Verdana"/>
                </a:rPr>
                <a:t>Full-time/part-</a:t>
              </a:r>
              <a:r>
                <a:rPr sz="1400" dirty="0">
                  <a:latin typeface="Aptos" panose="020B0004020202020204" pitchFamily="34" charset="0"/>
                  <a:cs typeface="Verdana"/>
                </a:rPr>
                <a:t>time</a:t>
              </a:r>
              <a:r>
                <a:rPr sz="1400" spc="140" dirty="0">
                  <a:latin typeface="Aptos" panose="020B0004020202020204" pitchFamily="34" charset="0"/>
                  <a:cs typeface="Verdana"/>
                </a:rPr>
                <a:t> </a:t>
              </a:r>
              <a:r>
                <a:rPr sz="1400" spc="-10" dirty="0">
                  <a:latin typeface="Aptos" panose="020B0004020202020204" pitchFamily="34" charset="0"/>
                  <a:cs typeface="Verdana"/>
                </a:rPr>
                <a:t>status</a:t>
              </a:r>
              <a:endParaRPr sz="1400" dirty="0">
                <a:latin typeface="Aptos" panose="020B0004020202020204" pitchFamily="34" charset="0"/>
                <a:cs typeface="Verdana"/>
              </a:endParaRPr>
            </a:p>
            <a:p>
              <a:pPr marL="298450" indent="-285750">
                <a:lnSpc>
                  <a:spcPct val="100000"/>
                </a:lnSpc>
                <a:buSzPct val="70000"/>
                <a:buFont typeface="Arial" panose="020B0604020202020204" pitchFamily="34" charset="0"/>
                <a:buChar char="•"/>
                <a:tabLst>
                  <a:tab pos="298450" algn="l"/>
                </a:tabLst>
              </a:pPr>
              <a:r>
                <a:rPr sz="1400" dirty="0">
                  <a:latin typeface="Aptos" panose="020B0004020202020204" pitchFamily="34" charset="0"/>
                  <a:cs typeface="Verdana"/>
                </a:rPr>
                <a:t>Time</a:t>
              </a:r>
              <a:r>
                <a:rPr sz="1400" spc="-55" dirty="0">
                  <a:latin typeface="Aptos" panose="020B0004020202020204" pitchFamily="34" charset="0"/>
                  <a:cs typeface="Verdana"/>
                </a:rPr>
                <a:t> </a:t>
              </a:r>
              <a:r>
                <a:rPr sz="1400" dirty="0">
                  <a:latin typeface="Aptos" panose="020B0004020202020204" pitchFamily="34" charset="0"/>
                  <a:cs typeface="Verdana"/>
                </a:rPr>
                <a:t>period/date</a:t>
              </a:r>
              <a:r>
                <a:rPr sz="1400" spc="-40" dirty="0">
                  <a:latin typeface="Aptos" panose="020B0004020202020204" pitchFamily="34" charset="0"/>
                  <a:cs typeface="Verdana"/>
                </a:rPr>
                <a:t> </a:t>
              </a:r>
              <a:r>
                <a:rPr sz="1400" spc="-20" dirty="0">
                  <a:latin typeface="Aptos" panose="020B0004020202020204" pitchFamily="34" charset="0"/>
                  <a:cs typeface="Verdana"/>
                </a:rPr>
                <a:t>range</a:t>
              </a:r>
              <a:endParaRPr sz="1400" dirty="0">
                <a:latin typeface="Aptos" panose="020B0004020202020204" pitchFamily="34" charset="0"/>
                <a:cs typeface="Verdana"/>
              </a:endParaRPr>
            </a:p>
            <a:p>
              <a:pPr marL="297815" marR="5080" indent="-285750">
                <a:lnSpc>
                  <a:spcPct val="100000"/>
                </a:lnSpc>
                <a:buSzPct val="70000"/>
                <a:buFont typeface="Arial" panose="020B0604020202020204" pitchFamily="34" charset="0"/>
                <a:buChar char="•"/>
                <a:tabLst>
                  <a:tab pos="299085" algn="l"/>
                </a:tabLst>
              </a:pPr>
              <a:r>
                <a:rPr sz="1400" dirty="0">
                  <a:latin typeface="Aptos" panose="020B0004020202020204" pitchFamily="34" charset="0"/>
                  <a:cs typeface="Verdana"/>
                </a:rPr>
                <a:t>Description</a:t>
              </a:r>
              <a:r>
                <a:rPr sz="1400" spc="-5" dirty="0">
                  <a:latin typeface="Aptos" panose="020B0004020202020204" pitchFamily="34" charset="0"/>
                  <a:cs typeface="Verdana"/>
                </a:rPr>
                <a:t> </a:t>
              </a:r>
              <a:r>
                <a:rPr sz="1400" dirty="0">
                  <a:latin typeface="Aptos" panose="020B0004020202020204" pitchFamily="34" charset="0"/>
                  <a:cs typeface="Verdana"/>
                </a:rPr>
                <a:t>of</a:t>
              </a:r>
              <a:r>
                <a:rPr sz="1400" spc="-50" dirty="0">
                  <a:latin typeface="Aptos" panose="020B0004020202020204" pitchFamily="34" charset="0"/>
                  <a:cs typeface="Verdana"/>
                </a:rPr>
                <a:t> </a:t>
              </a:r>
              <a:r>
                <a:rPr sz="1400" dirty="0">
                  <a:latin typeface="Aptos" panose="020B0004020202020204" pitchFamily="34" charset="0"/>
                  <a:cs typeface="Verdana"/>
                </a:rPr>
                <a:t>duties</a:t>
              </a:r>
              <a:r>
                <a:rPr sz="1400" spc="-35" dirty="0">
                  <a:latin typeface="Aptos" panose="020B0004020202020204" pitchFamily="34" charset="0"/>
                  <a:cs typeface="Verdana"/>
                </a:rPr>
                <a:t> </a:t>
              </a:r>
              <a:r>
                <a:rPr sz="1400" dirty="0">
                  <a:latin typeface="Aptos" panose="020B0004020202020204" pitchFamily="34" charset="0"/>
                  <a:cs typeface="Verdana"/>
                </a:rPr>
                <a:t>or</a:t>
              </a:r>
              <a:r>
                <a:rPr sz="1400" spc="-35" dirty="0">
                  <a:latin typeface="Aptos" panose="020B0004020202020204" pitchFamily="34" charset="0"/>
                  <a:cs typeface="Verdana"/>
                </a:rPr>
                <a:t> </a:t>
              </a:r>
              <a:r>
                <a:rPr sz="1400" dirty="0">
                  <a:latin typeface="Aptos" panose="020B0004020202020204" pitchFamily="34" charset="0"/>
                  <a:cs typeface="Verdana"/>
                </a:rPr>
                <a:t>tasks</a:t>
              </a:r>
              <a:r>
                <a:rPr sz="1400" spc="-45" dirty="0">
                  <a:latin typeface="Aptos" panose="020B0004020202020204" pitchFamily="34" charset="0"/>
                  <a:cs typeface="Verdana"/>
                </a:rPr>
                <a:t> </a:t>
              </a:r>
              <a:r>
                <a:rPr sz="1400" spc="-10" dirty="0">
                  <a:latin typeface="Aptos" panose="020B0004020202020204" pitchFamily="34" charset="0"/>
                  <a:cs typeface="Verdana"/>
                </a:rPr>
                <a:t>related 	</a:t>
              </a:r>
              <a:r>
                <a:rPr sz="1400" dirty="0">
                  <a:latin typeface="Aptos" panose="020B0004020202020204" pitchFamily="34" charset="0"/>
                  <a:cs typeface="Verdana"/>
                </a:rPr>
                <a:t>to</a:t>
              </a:r>
              <a:r>
                <a:rPr sz="1400" spc="-20" dirty="0">
                  <a:latin typeface="Aptos" panose="020B0004020202020204" pitchFamily="34" charset="0"/>
                  <a:cs typeface="Verdana"/>
                </a:rPr>
                <a:t> </a:t>
              </a:r>
              <a:r>
                <a:rPr sz="1400" dirty="0">
                  <a:latin typeface="Aptos" panose="020B0004020202020204" pitchFamily="34" charset="0"/>
                  <a:cs typeface="Verdana"/>
                </a:rPr>
                <a:t>the</a:t>
              </a:r>
              <a:r>
                <a:rPr sz="1400" spc="-5" dirty="0">
                  <a:latin typeface="Aptos" panose="020B0004020202020204" pitchFamily="34" charset="0"/>
                  <a:cs typeface="Verdana"/>
                </a:rPr>
                <a:t> </a:t>
              </a:r>
              <a:r>
                <a:rPr sz="1400" spc="-20" dirty="0">
                  <a:latin typeface="Aptos" panose="020B0004020202020204" pitchFamily="34" charset="0"/>
                  <a:cs typeface="Verdana"/>
                </a:rPr>
                <a:t>grant</a:t>
              </a:r>
              <a:endParaRPr lang="en-US" sz="1400" spc="-20" dirty="0">
                <a:latin typeface="Aptos" panose="020B0004020202020204" pitchFamily="34" charset="0"/>
                <a:cs typeface="Verdana"/>
              </a:endParaRPr>
            </a:p>
            <a:p>
              <a:pPr marL="297815" marR="5080" indent="-285750">
                <a:lnSpc>
                  <a:spcPct val="100000"/>
                </a:lnSpc>
                <a:buSzPct val="70000"/>
                <a:buFont typeface="Arial" panose="020B0604020202020204" pitchFamily="34" charset="0"/>
                <a:buChar char="•"/>
                <a:tabLst>
                  <a:tab pos="299085" algn="l"/>
                </a:tabLst>
              </a:pPr>
              <a:r>
                <a:rPr lang="en-US" sz="1400" spc="-20" dirty="0">
                  <a:latin typeface="Aptos" panose="020B0004020202020204" pitchFamily="34" charset="0"/>
                  <a:cs typeface="Verdana"/>
                </a:rPr>
                <a:t>Breakdown of Cost (Salary and Fringe)</a:t>
              </a:r>
            </a:p>
          </p:txBody>
        </p:sp>
        <p:pic>
          <p:nvPicPr>
            <p:cNvPr id="27" name="Picture 26">
              <a:extLst>
                <a:ext uri="{FF2B5EF4-FFF2-40B4-BE49-F238E27FC236}">
                  <a16:creationId xmlns:a16="http://schemas.microsoft.com/office/drawing/2014/main" id="{6E27E8F5-9254-C2DD-F7C7-7F59F9819EE5}"/>
                </a:ext>
              </a:extLst>
            </p:cNvPr>
            <p:cNvPicPr>
              <a:picLocks noChangeAspect="1"/>
            </p:cNvPicPr>
            <p:nvPr/>
          </p:nvPicPr>
          <p:blipFill>
            <a:blip r:embed="rId3"/>
            <a:stretch>
              <a:fillRect/>
            </a:stretch>
          </p:blipFill>
          <p:spPr>
            <a:xfrm>
              <a:off x="1137005" y="1684927"/>
              <a:ext cx="6279846" cy="2248751"/>
            </a:xfrm>
            <a:prstGeom prst="rect">
              <a:avLst/>
            </a:prstGeom>
          </p:spPr>
        </p:pic>
      </p:grpSp>
      <p:sp>
        <p:nvSpPr>
          <p:cNvPr id="23" name="object 8">
            <a:extLst>
              <a:ext uri="{FF2B5EF4-FFF2-40B4-BE49-F238E27FC236}">
                <a16:creationId xmlns:a16="http://schemas.microsoft.com/office/drawing/2014/main" id="{EE415696-654F-3ABA-C253-F212D72D4D95}"/>
              </a:ext>
            </a:extLst>
          </p:cNvPr>
          <p:cNvSpPr txBox="1"/>
          <p:nvPr/>
        </p:nvSpPr>
        <p:spPr>
          <a:xfrm>
            <a:off x="2597327" y="3504950"/>
            <a:ext cx="3359202" cy="195303"/>
          </a:xfrm>
          <a:prstGeom prst="rect">
            <a:avLst/>
          </a:prstGeom>
          <a:ln w="38100">
            <a:solidFill>
              <a:srgbClr val="FF0000"/>
            </a:solidFill>
          </a:ln>
        </p:spPr>
        <p:txBody>
          <a:bodyPr vert="horz" wrap="square" lIns="0" tIns="39370" rIns="0" bIns="0" rtlCol="0">
            <a:spAutoFit/>
          </a:bodyPr>
          <a:lstStyle/>
          <a:p>
            <a:pPr marL="90805" algn="ctr">
              <a:lnSpc>
                <a:spcPct val="100000"/>
              </a:lnSpc>
              <a:spcBef>
                <a:spcPts val="310"/>
              </a:spcBef>
            </a:pPr>
            <a:r>
              <a:rPr sz="1000" b="1" dirty="0">
                <a:latin typeface="Aptos" panose="020B0004020202020204" pitchFamily="34" charset="0"/>
                <a:cs typeface="Arial"/>
              </a:rPr>
              <a:t>(OOG</a:t>
            </a:r>
            <a:r>
              <a:rPr sz="1000" b="1" spc="-15" dirty="0">
                <a:latin typeface="Aptos" panose="020B0004020202020204" pitchFamily="34" charset="0"/>
                <a:cs typeface="Arial"/>
              </a:rPr>
              <a:t> </a:t>
            </a:r>
            <a:r>
              <a:rPr sz="1000" b="1" dirty="0">
                <a:latin typeface="Aptos" panose="020B0004020202020204" pitchFamily="34" charset="0"/>
                <a:cs typeface="Arial"/>
              </a:rPr>
              <a:t>Funds)</a:t>
            </a:r>
            <a:r>
              <a:rPr sz="1000" b="1" spc="-30" dirty="0">
                <a:latin typeface="Aptos" panose="020B0004020202020204" pitchFamily="34" charset="0"/>
                <a:cs typeface="Arial"/>
              </a:rPr>
              <a:t> </a:t>
            </a:r>
            <a:r>
              <a:rPr sz="1000" b="1" dirty="0">
                <a:latin typeface="Aptos" panose="020B0004020202020204" pitchFamily="34" charset="0"/>
                <a:cs typeface="Arial"/>
              </a:rPr>
              <a:t>/</a:t>
            </a:r>
            <a:r>
              <a:rPr sz="1000" b="1" spc="-10" dirty="0">
                <a:latin typeface="Aptos" panose="020B0004020202020204" pitchFamily="34" charset="0"/>
                <a:cs typeface="Arial"/>
              </a:rPr>
              <a:t> </a:t>
            </a:r>
            <a:r>
              <a:rPr sz="1000" b="1" dirty="0">
                <a:latin typeface="Aptos" panose="020B0004020202020204" pitchFamily="34" charset="0"/>
                <a:cs typeface="Arial"/>
              </a:rPr>
              <a:t>(Annual</a:t>
            </a:r>
            <a:r>
              <a:rPr sz="1000" b="1" spc="20" dirty="0">
                <a:latin typeface="Aptos" panose="020B0004020202020204" pitchFamily="34" charset="0"/>
                <a:cs typeface="Arial"/>
              </a:rPr>
              <a:t> </a:t>
            </a:r>
            <a:r>
              <a:rPr sz="1000" b="1" dirty="0">
                <a:latin typeface="Aptos" panose="020B0004020202020204" pitchFamily="34" charset="0"/>
                <a:cs typeface="Arial"/>
              </a:rPr>
              <a:t>Salary</a:t>
            </a:r>
            <a:r>
              <a:rPr sz="1000" b="1" spc="-55" dirty="0">
                <a:latin typeface="Aptos" panose="020B0004020202020204" pitchFamily="34" charset="0"/>
                <a:cs typeface="Arial"/>
              </a:rPr>
              <a:t> </a:t>
            </a:r>
            <a:r>
              <a:rPr sz="1000" b="1" dirty="0">
                <a:latin typeface="Aptos" panose="020B0004020202020204" pitchFamily="34" charset="0"/>
                <a:cs typeface="Arial"/>
              </a:rPr>
              <a:t>+</a:t>
            </a:r>
            <a:r>
              <a:rPr sz="1000" b="1" spc="-30" dirty="0">
                <a:latin typeface="Aptos" panose="020B0004020202020204" pitchFamily="34" charset="0"/>
                <a:cs typeface="Arial"/>
              </a:rPr>
              <a:t> </a:t>
            </a:r>
            <a:r>
              <a:rPr sz="1000" b="1" dirty="0">
                <a:latin typeface="Aptos" panose="020B0004020202020204" pitchFamily="34" charset="0"/>
                <a:cs typeface="Arial"/>
              </a:rPr>
              <a:t>Fringe)</a:t>
            </a:r>
            <a:r>
              <a:rPr sz="1000" b="1" spc="-15" dirty="0">
                <a:latin typeface="Aptos" panose="020B0004020202020204" pitchFamily="34" charset="0"/>
                <a:cs typeface="Arial"/>
              </a:rPr>
              <a:t> </a:t>
            </a:r>
            <a:r>
              <a:rPr sz="1000" b="1" dirty="0">
                <a:latin typeface="Aptos" panose="020B0004020202020204" pitchFamily="34" charset="0"/>
                <a:cs typeface="Arial"/>
              </a:rPr>
              <a:t>=</a:t>
            </a:r>
            <a:r>
              <a:rPr sz="1000" b="1" spc="-30" dirty="0">
                <a:latin typeface="Aptos" panose="020B0004020202020204" pitchFamily="34" charset="0"/>
                <a:cs typeface="Arial"/>
              </a:rPr>
              <a:t> </a:t>
            </a:r>
            <a:r>
              <a:rPr sz="1000" b="1" dirty="0">
                <a:latin typeface="Aptos" panose="020B0004020202020204" pitchFamily="34" charset="0"/>
                <a:cs typeface="Arial"/>
              </a:rPr>
              <a:t>%</a:t>
            </a:r>
            <a:r>
              <a:rPr sz="1000" b="1" spc="-25" dirty="0">
                <a:latin typeface="Aptos" panose="020B0004020202020204" pitchFamily="34" charset="0"/>
                <a:cs typeface="Arial"/>
              </a:rPr>
              <a:t> </a:t>
            </a:r>
            <a:r>
              <a:rPr sz="1000" b="1" dirty="0">
                <a:latin typeface="Aptos" panose="020B0004020202020204" pitchFamily="34" charset="0"/>
                <a:cs typeface="Arial"/>
              </a:rPr>
              <a:t>of</a:t>
            </a:r>
            <a:r>
              <a:rPr sz="1000" b="1" spc="-20" dirty="0">
                <a:latin typeface="Aptos" panose="020B0004020202020204" pitchFamily="34" charset="0"/>
                <a:cs typeface="Arial"/>
              </a:rPr>
              <a:t> </a:t>
            </a:r>
            <a:r>
              <a:rPr sz="1000" b="1" spc="-10" dirty="0">
                <a:latin typeface="Aptos" panose="020B0004020202020204" pitchFamily="34" charset="0"/>
                <a:cs typeface="Arial"/>
              </a:rPr>
              <a:t>Salary</a:t>
            </a:r>
            <a:endParaRPr sz="1000" dirty="0">
              <a:latin typeface="Aptos" panose="020B0004020202020204" pitchFamily="34" charset="0"/>
              <a:cs typeface="Arial"/>
            </a:endParaRPr>
          </a:p>
        </p:txBody>
      </p:sp>
      <p:pic>
        <p:nvPicPr>
          <p:cNvPr id="4" name="Picture 3">
            <a:extLst>
              <a:ext uri="{FF2B5EF4-FFF2-40B4-BE49-F238E27FC236}">
                <a16:creationId xmlns:a16="http://schemas.microsoft.com/office/drawing/2014/main" id="{B53AB74C-1EF0-340F-5392-D079C1D0FAF2}"/>
              </a:ext>
            </a:extLst>
          </p:cNvPr>
          <p:cNvPicPr>
            <a:picLocks noChangeAspect="1"/>
          </p:cNvPicPr>
          <p:nvPr/>
        </p:nvPicPr>
        <p:blipFill rotWithShape="1">
          <a:blip r:embed="rId4"/>
          <a:srcRect l="353" t="5709" r="773" b="9268"/>
          <a:stretch/>
        </p:blipFill>
        <p:spPr>
          <a:xfrm>
            <a:off x="968025" y="329697"/>
            <a:ext cx="10277856" cy="313156"/>
          </a:xfrm>
          <a:prstGeom prst="rect">
            <a:avLst/>
          </a:prstGeom>
        </p:spPr>
      </p:pic>
      <p:sp>
        <p:nvSpPr>
          <p:cNvPr id="6" name="Title 1">
            <a:extLst>
              <a:ext uri="{FF2B5EF4-FFF2-40B4-BE49-F238E27FC236}">
                <a16:creationId xmlns:a16="http://schemas.microsoft.com/office/drawing/2014/main" id="{ABA4E0E7-5877-3E65-B664-0D8B4C982AAC}"/>
              </a:ext>
            </a:extLst>
          </p:cNvPr>
          <p:cNvSpPr>
            <a:spLocks noGrp="1"/>
          </p:cNvSpPr>
          <p:nvPr>
            <p:ph type="title"/>
          </p:nvPr>
        </p:nvSpPr>
        <p:spPr>
          <a:xfrm>
            <a:off x="968025" y="960109"/>
            <a:ext cx="10277857" cy="780605"/>
          </a:xfrm>
        </p:spPr>
        <p:txBody>
          <a:bodyPr vert="horz" lIns="91440" tIns="45720" rIns="91440" bIns="45720" rtlCol="0" anchor="ctr">
            <a:normAutofit/>
          </a:bodyPr>
          <a:lstStyle/>
          <a:p>
            <a:pPr defTabSz="914400"/>
            <a:r>
              <a:rPr lang="en-US" sz="2800" b="1" dirty="0">
                <a:latin typeface="Aptos" panose="020B0004020202020204" pitchFamily="34" charset="0"/>
              </a:rPr>
              <a:t>Budget / Details Tab: </a:t>
            </a:r>
            <a:r>
              <a:rPr lang="en-US" sz="2800" dirty="0">
                <a:latin typeface="Aptos" panose="020B0004020202020204" pitchFamily="34" charset="0"/>
              </a:rPr>
              <a:t>Personnel</a:t>
            </a:r>
            <a:endParaRPr lang="en-US" sz="2800" i="1" dirty="0">
              <a:latin typeface="Aptos" panose="020B0004020202020204" pitchFamily="34" charset="0"/>
            </a:endParaRPr>
          </a:p>
        </p:txBody>
      </p:sp>
      <p:graphicFrame>
        <p:nvGraphicFramePr>
          <p:cNvPr id="8" name="Table 7">
            <a:extLst>
              <a:ext uri="{FF2B5EF4-FFF2-40B4-BE49-F238E27FC236}">
                <a16:creationId xmlns:a16="http://schemas.microsoft.com/office/drawing/2014/main" id="{7B5C5D43-3DEF-6CBA-DFCE-77A1FC021EA7}"/>
              </a:ext>
            </a:extLst>
          </p:cNvPr>
          <p:cNvGraphicFramePr>
            <a:graphicFrameLocks noGrp="1"/>
          </p:cNvGraphicFramePr>
          <p:nvPr>
            <p:extLst>
              <p:ext uri="{D42A27DB-BD31-4B8C-83A1-F6EECF244321}">
                <p14:modId xmlns:p14="http://schemas.microsoft.com/office/powerpoint/2010/main" val="2185209802"/>
              </p:ext>
            </p:extLst>
          </p:nvPr>
        </p:nvGraphicFramePr>
        <p:xfrm>
          <a:off x="1137005" y="4173787"/>
          <a:ext cx="6279846" cy="1524127"/>
        </p:xfrm>
        <a:graphic>
          <a:graphicData uri="http://schemas.openxmlformats.org/drawingml/2006/table">
            <a:tbl>
              <a:tblPr firstRow="1" bandRow="1">
                <a:tableStyleId>{F2DE63D5-997A-4646-A377-4702673A728D}</a:tableStyleId>
              </a:tblPr>
              <a:tblGrid>
                <a:gridCol w="6279846">
                  <a:extLst>
                    <a:ext uri="{9D8B030D-6E8A-4147-A177-3AD203B41FA5}">
                      <a16:colId xmlns:a16="http://schemas.microsoft.com/office/drawing/2014/main" val="778927854"/>
                    </a:ext>
                  </a:extLst>
                </a:gridCol>
              </a:tblGrid>
              <a:tr h="344951">
                <a:tc>
                  <a:txBody>
                    <a:bodyPr/>
                    <a:lstStyle/>
                    <a:p>
                      <a:r>
                        <a:rPr lang="en-US" dirty="0">
                          <a:latin typeface="Aptos" panose="020B0004020202020204" pitchFamily="34" charset="0"/>
                        </a:rPr>
                        <a:t>Overtime</a:t>
                      </a:r>
                    </a:p>
                  </a:txBody>
                  <a:tcPr/>
                </a:tc>
                <a:extLst>
                  <a:ext uri="{0D108BD9-81ED-4DB2-BD59-A6C34878D82A}">
                    <a16:rowId xmlns:a16="http://schemas.microsoft.com/office/drawing/2014/main" val="3462729032"/>
                  </a:ext>
                </a:extLst>
              </a:tr>
              <a:tr h="417962">
                <a:tc>
                  <a:txBody>
                    <a:bodyPr/>
                    <a:lstStyle/>
                    <a:p>
                      <a:r>
                        <a:rPr lang="en-US" sz="1000" b="1" dirty="0">
                          <a:effectLst/>
                          <a:latin typeface="Aptos" panose="020B0004020202020204" pitchFamily="34" charset="0"/>
                          <a:ea typeface="Calibri" panose="020F0502020204030204" pitchFamily="34" charset="0"/>
                          <a:cs typeface="Times New Roman" panose="02020603050405020304" pitchFamily="18" charset="0"/>
                        </a:rPr>
                        <a:t>Overtime costs </a:t>
                      </a:r>
                      <a:r>
                        <a:rPr lang="en-US" sz="1000" dirty="0">
                          <a:effectLst/>
                          <a:latin typeface="Aptos" panose="020B0004020202020204" pitchFamily="34" charset="0"/>
                          <a:ea typeface="Calibri" panose="020F0502020204030204" pitchFamily="34" charset="0"/>
                          <a:cs typeface="Times New Roman" panose="02020603050405020304" pitchFamily="18" charset="0"/>
                        </a:rPr>
                        <a:t>for personnel, such as certified public safety officers and law enforcement direct support personnel (i.e., Communication Officers/Dispatchers, non-sworn law enforcement personnel), must be listed on a separate line item by type of work performed. All OT should use a standard description for the type of position and include the estimated hours, average OT rate for that position, and total budgeted. The “Qty/% of Salary” for overtime is always 100%. </a:t>
                      </a:r>
                      <a:r>
                        <a:rPr lang="en-US" sz="1000" i="1" dirty="0">
                          <a:effectLst/>
                          <a:latin typeface="Aptos" panose="020B0004020202020204" pitchFamily="34" charset="0"/>
                          <a:ea typeface="Calibri" panose="020F0502020204030204" pitchFamily="34" charset="0"/>
                          <a:cs typeface="Times New Roman" panose="02020603050405020304" pitchFamily="18" charset="0"/>
                        </a:rPr>
                        <a:t>Note: although % of salary for OT personnel is always 100%, grant-funded personnel working overtime MUST maintain time </a:t>
                      </a:r>
                      <a:r>
                        <a:rPr lang="en-US" sz="1000" b="1" i="1" dirty="0">
                          <a:effectLst/>
                          <a:latin typeface="Aptos" panose="020B0004020202020204" pitchFamily="34" charset="0"/>
                          <a:ea typeface="Calibri" panose="020F0502020204030204" pitchFamily="34" charset="0"/>
                          <a:cs typeface="Times New Roman" panose="02020603050405020304" pitchFamily="18" charset="0"/>
                        </a:rPr>
                        <a:t>and</a:t>
                      </a:r>
                      <a:r>
                        <a:rPr lang="en-US" sz="1000" i="1" dirty="0">
                          <a:effectLst/>
                          <a:latin typeface="Aptos" panose="020B0004020202020204" pitchFamily="34" charset="0"/>
                          <a:ea typeface="Calibri" panose="020F0502020204030204" pitchFamily="34" charset="0"/>
                          <a:cs typeface="Times New Roman" panose="02020603050405020304" pitchFamily="18" charset="0"/>
                        </a:rPr>
                        <a:t> activity reports, periodic certifications would not be sufficient in place of activity reports.</a:t>
                      </a:r>
                      <a:endParaRPr lang="en-US" sz="1000" dirty="0">
                        <a:latin typeface="Aptos" panose="020B0004020202020204" pitchFamily="34" charset="0"/>
                      </a:endParaRPr>
                    </a:p>
                  </a:txBody>
                  <a:tcPr>
                    <a:solidFill>
                      <a:schemeClr val="bg1"/>
                    </a:solidFill>
                  </a:tcPr>
                </a:tc>
                <a:extLst>
                  <a:ext uri="{0D108BD9-81ED-4DB2-BD59-A6C34878D82A}">
                    <a16:rowId xmlns:a16="http://schemas.microsoft.com/office/drawing/2014/main" val="3149019832"/>
                  </a:ext>
                </a:extLst>
              </a:tr>
            </a:tbl>
          </a:graphicData>
        </a:graphic>
      </p:graphicFrame>
    </p:spTree>
    <p:extLst>
      <p:ext uri="{BB962C8B-B14F-4D97-AF65-F5344CB8AC3E}">
        <p14:creationId xmlns:p14="http://schemas.microsoft.com/office/powerpoint/2010/main" val="24349707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6" name="Group 5">
            <a:extLst>
              <a:ext uri="{FF2B5EF4-FFF2-40B4-BE49-F238E27FC236}">
                <a16:creationId xmlns:a16="http://schemas.microsoft.com/office/drawing/2014/main" id="{94C281F2-E13D-B0A7-C7D1-84BA84128875}"/>
              </a:ext>
            </a:extLst>
          </p:cNvPr>
          <p:cNvGrpSpPr/>
          <p:nvPr/>
        </p:nvGrpSpPr>
        <p:grpSpPr>
          <a:xfrm>
            <a:off x="1240235" y="1997747"/>
            <a:ext cx="9733435" cy="3453538"/>
            <a:chOff x="1490540" y="1816591"/>
            <a:chExt cx="9733435" cy="3453538"/>
          </a:xfrm>
        </p:grpSpPr>
        <p:sp>
          <p:nvSpPr>
            <p:cNvPr id="16" name="TextBox 15">
              <a:extLst>
                <a:ext uri="{FF2B5EF4-FFF2-40B4-BE49-F238E27FC236}">
                  <a16:creationId xmlns:a16="http://schemas.microsoft.com/office/drawing/2014/main" id="{090B14B3-0B47-A16A-5D22-B7F8B29F1558}"/>
                </a:ext>
              </a:extLst>
            </p:cNvPr>
            <p:cNvSpPr txBox="1"/>
            <p:nvPr/>
          </p:nvSpPr>
          <p:spPr>
            <a:xfrm>
              <a:off x="1490540" y="1816591"/>
              <a:ext cx="9148028" cy="1015663"/>
            </a:xfrm>
            <a:prstGeom prst="rect">
              <a:avLst/>
            </a:prstGeom>
            <a:noFill/>
            <a:ln w="28575">
              <a:noFill/>
            </a:ln>
          </p:spPr>
          <p:txBody>
            <a:bodyPr wrap="square">
              <a:spAutoFit/>
            </a:bodyPr>
            <a:lstStyle/>
            <a:p>
              <a:r>
                <a:rPr lang="en-US" sz="1200" b="1" dirty="0">
                  <a:effectLst/>
                  <a:latin typeface="Aptos" panose="020B0004020202020204" pitchFamily="34" charset="0"/>
                  <a:ea typeface="Calibri" panose="020F0502020204030204" pitchFamily="34" charset="0"/>
                  <a:cs typeface="Times New Roman" panose="02020603050405020304" pitchFamily="18" charset="0"/>
                </a:rPr>
                <a:t>Overtime costs </a:t>
              </a:r>
              <a:r>
                <a:rPr lang="en-US" sz="1200" dirty="0">
                  <a:effectLst/>
                  <a:latin typeface="Aptos" panose="020B0004020202020204" pitchFamily="34" charset="0"/>
                  <a:ea typeface="Calibri" panose="020F0502020204030204" pitchFamily="34" charset="0"/>
                  <a:cs typeface="Times New Roman" panose="02020603050405020304" pitchFamily="18" charset="0"/>
                </a:rPr>
                <a:t>for personnel, such as certified public safety officers and law enforcement direct support personnel (i.e., Communication Officers/Dispatchers, non-sworn law enforcement personnel), must be listed on a separate line item by type of work performed. All OT should use a standard description for the type of position and include the estimated hours, average OT rate for that position, and total budgeted. The “Qty/% of Salary” for overtime is always 100%. </a:t>
              </a:r>
              <a:r>
                <a:rPr lang="en-US" sz="1200" i="1" dirty="0">
                  <a:effectLst/>
                  <a:latin typeface="Aptos" panose="020B0004020202020204" pitchFamily="34" charset="0"/>
                  <a:ea typeface="Calibri" panose="020F0502020204030204" pitchFamily="34" charset="0"/>
                  <a:cs typeface="Times New Roman" panose="02020603050405020304" pitchFamily="18" charset="0"/>
                </a:rPr>
                <a:t>Note: although % of salary for OT personnel is always 100%, grant-funded personnel working overtime MUST maintain time </a:t>
              </a:r>
              <a:r>
                <a:rPr lang="en-US" sz="1200" b="1" i="1" dirty="0">
                  <a:effectLst/>
                  <a:latin typeface="Aptos" panose="020B0004020202020204" pitchFamily="34" charset="0"/>
                  <a:ea typeface="Calibri" panose="020F0502020204030204" pitchFamily="34" charset="0"/>
                  <a:cs typeface="Times New Roman" panose="02020603050405020304" pitchFamily="18" charset="0"/>
                </a:rPr>
                <a:t>and</a:t>
              </a:r>
              <a:r>
                <a:rPr lang="en-US" sz="1200" i="1" dirty="0">
                  <a:effectLst/>
                  <a:latin typeface="Aptos" panose="020B0004020202020204" pitchFamily="34" charset="0"/>
                  <a:ea typeface="Calibri" panose="020F0502020204030204" pitchFamily="34" charset="0"/>
                  <a:cs typeface="Times New Roman" panose="02020603050405020304" pitchFamily="18" charset="0"/>
                </a:rPr>
                <a:t> activity reports, periodic certifications would not be sufficient.</a:t>
              </a:r>
              <a:endParaRPr lang="en-US" sz="1200" dirty="0">
                <a:latin typeface="Aptos" panose="020B0004020202020204" pitchFamily="34" charset="0"/>
              </a:endParaRPr>
            </a:p>
          </p:txBody>
        </p:sp>
        <p:sp>
          <p:nvSpPr>
            <p:cNvPr id="10" name="TextBox 9">
              <a:extLst>
                <a:ext uri="{FF2B5EF4-FFF2-40B4-BE49-F238E27FC236}">
                  <a16:creationId xmlns:a16="http://schemas.microsoft.com/office/drawing/2014/main" id="{1B4C95CA-700F-B577-4A57-1349BDBB7D44}"/>
                </a:ext>
              </a:extLst>
            </p:cNvPr>
            <p:cNvSpPr txBox="1"/>
            <p:nvPr/>
          </p:nvSpPr>
          <p:spPr>
            <a:xfrm>
              <a:off x="4796702" y="3149510"/>
              <a:ext cx="6427273" cy="1980029"/>
            </a:xfrm>
            <a:prstGeom prst="rect">
              <a:avLst/>
            </a:prstGeom>
            <a:noFill/>
          </p:spPr>
          <p:txBody>
            <a:bodyPr wrap="square">
              <a:spAutoFit/>
            </a:bodyPr>
            <a:lstStyle/>
            <a:p>
              <a:pPr marR="0">
                <a:spcBef>
                  <a:spcPts val="0"/>
                </a:spcBef>
                <a:spcAft>
                  <a:spcPts val="800"/>
                </a:spcAft>
              </a:pPr>
              <a:r>
                <a:rPr lang="en-US" sz="1200" b="1" kern="100" dirty="0">
                  <a:solidFill>
                    <a:srgbClr val="1B1B1B"/>
                  </a:solidFill>
                  <a:effectLst/>
                  <a:latin typeface="Aptos" panose="020B0004020202020204" pitchFamily="34" charset="0"/>
                  <a:ea typeface="Calibri" panose="020F0502020204030204" pitchFamily="34" charset="0"/>
                  <a:cs typeface="Times New Roman" panose="02020603050405020304" pitchFamily="18" charset="0"/>
                </a:rPr>
                <a:t>Allowable Overtime &amp; Backfill Purposes:</a:t>
              </a:r>
            </a:p>
            <a:p>
              <a:pPr marL="285750" marR="0" indent="-285750">
                <a:spcBef>
                  <a:spcPts val="0"/>
                </a:spcBef>
                <a:spcAft>
                  <a:spcPts val="800"/>
                </a:spcAft>
                <a:buSzPct val="70000"/>
                <a:buFont typeface="Arial" panose="020B0604020202020204" pitchFamily="34" charset="0"/>
                <a:buChar char="•"/>
              </a:pPr>
              <a:r>
                <a:rPr lang="en-US" sz="1200" kern="100" dirty="0">
                  <a:solidFill>
                    <a:srgbClr val="1B1B1B"/>
                  </a:solidFill>
                  <a:effectLst/>
                  <a:latin typeface="Aptos" panose="020B0004020202020204" pitchFamily="34" charset="0"/>
                  <a:ea typeface="Calibri" panose="020F0502020204030204" pitchFamily="34" charset="0"/>
                  <a:cs typeface="Times New Roman" panose="02020603050405020304" pitchFamily="18" charset="0"/>
                </a:rPr>
                <a:t>Overtime for information, investigative, and intelligence sharing activities (up to 50% of the allocation).</a:t>
              </a:r>
              <a:endParaRPr lang="en-US" sz="1200" kern="100" dirty="0">
                <a:effectLst/>
                <a:latin typeface="Aptos" panose="020B0004020202020204" pitchFamily="34" charset="0"/>
                <a:ea typeface="Calibri" panose="020F0502020204030204" pitchFamily="34" charset="0"/>
                <a:cs typeface="Times New Roman" panose="02020603050405020304" pitchFamily="18" charset="0"/>
              </a:endParaRPr>
            </a:p>
            <a:p>
              <a:pPr marL="285750" marR="0" indent="-285750">
                <a:spcBef>
                  <a:spcPts val="0"/>
                </a:spcBef>
                <a:spcAft>
                  <a:spcPts val="800"/>
                </a:spcAft>
                <a:buSzPct val="70000"/>
                <a:buFont typeface="Arial" panose="020B0604020202020204" pitchFamily="34" charset="0"/>
                <a:buChar char="•"/>
              </a:pPr>
              <a:r>
                <a:rPr lang="en-US" sz="1200" kern="100" dirty="0">
                  <a:solidFill>
                    <a:srgbClr val="1B1B1B"/>
                  </a:solidFill>
                  <a:effectLst/>
                  <a:latin typeface="Aptos" panose="020B0004020202020204" pitchFamily="34" charset="0"/>
                  <a:ea typeface="Calibri" panose="020F0502020204030204" pitchFamily="34" charset="0"/>
                  <a:cs typeface="Times New Roman" panose="02020603050405020304" pitchFamily="18" charset="0"/>
                </a:rPr>
                <a:t>Overtime and backfill for emergency preparedness and response personnel attending DHS/FEMA-sponsored and approved training classes.</a:t>
              </a:r>
              <a:endParaRPr lang="en-US" sz="1200" kern="100" dirty="0">
                <a:effectLst/>
                <a:latin typeface="Aptos" panose="020B0004020202020204" pitchFamily="34" charset="0"/>
                <a:ea typeface="Calibri" panose="020F0502020204030204" pitchFamily="34" charset="0"/>
                <a:cs typeface="Times New Roman" panose="02020603050405020304" pitchFamily="18" charset="0"/>
              </a:endParaRPr>
            </a:p>
            <a:p>
              <a:pPr marL="285750" marR="0" indent="-285750">
                <a:spcBef>
                  <a:spcPts val="0"/>
                </a:spcBef>
                <a:spcAft>
                  <a:spcPts val="800"/>
                </a:spcAft>
                <a:buSzPct val="70000"/>
                <a:buFont typeface="Arial" panose="020B0604020202020204" pitchFamily="34" charset="0"/>
                <a:buChar char="•"/>
              </a:pPr>
              <a:r>
                <a:rPr lang="en-US" sz="1200" kern="100" dirty="0">
                  <a:solidFill>
                    <a:srgbClr val="1B1B1B"/>
                  </a:solidFill>
                  <a:effectLst/>
                  <a:latin typeface="Aptos" panose="020B0004020202020204" pitchFamily="34" charset="0"/>
                  <a:ea typeface="Calibri" panose="020F0502020204030204" pitchFamily="34" charset="0"/>
                  <a:cs typeface="Times New Roman" panose="02020603050405020304" pitchFamily="18" charset="0"/>
                </a:rPr>
                <a:t>Overtime and backfill expenses for part-time and volunteer emergency response.</a:t>
              </a:r>
              <a:endParaRPr lang="en-US" sz="1200" kern="100" dirty="0">
                <a:effectLst/>
                <a:latin typeface="Aptos" panose="020B0004020202020204" pitchFamily="34" charset="0"/>
                <a:ea typeface="Calibri" panose="020F0502020204030204" pitchFamily="34" charset="0"/>
                <a:cs typeface="Times New Roman" panose="02020603050405020304" pitchFamily="18" charset="0"/>
              </a:endParaRPr>
            </a:p>
            <a:p>
              <a:pPr marL="285750" marR="0" indent="-285750">
                <a:spcBef>
                  <a:spcPts val="0"/>
                </a:spcBef>
                <a:spcAft>
                  <a:spcPts val="800"/>
                </a:spcAft>
                <a:buSzPct val="70000"/>
                <a:buFont typeface="Arial" panose="020B0604020202020204" pitchFamily="34" charset="0"/>
                <a:buChar char="•"/>
              </a:pPr>
              <a:r>
                <a:rPr lang="en-US" sz="1200" kern="100" dirty="0">
                  <a:solidFill>
                    <a:srgbClr val="1B1B1B"/>
                  </a:solidFill>
                  <a:effectLst/>
                  <a:latin typeface="Aptos" panose="020B0004020202020204" pitchFamily="34" charset="0"/>
                  <a:ea typeface="Calibri" panose="020F0502020204030204" pitchFamily="34" charset="0"/>
                  <a:cs typeface="Times New Roman" panose="02020603050405020304" pitchFamily="18" charset="0"/>
                </a:rPr>
                <a:t>Overtime and backfill costs, including expenses for part-time and volunteer emergency response personnel participating in DHS/FEMA exercises.</a:t>
              </a:r>
              <a:endParaRPr lang="en-US" sz="1200" kern="100"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9621816F-8BD4-30A7-3ADA-D2051A618151}"/>
                </a:ext>
              </a:extLst>
            </p:cNvPr>
            <p:cNvSpPr txBox="1"/>
            <p:nvPr/>
          </p:nvSpPr>
          <p:spPr>
            <a:xfrm>
              <a:off x="1490540" y="2992582"/>
              <a:ext cx="3132615" cy="2277547"/>
            </a:xfrm>
            <a:prstGeom prst="rect">
              <a:avLst/>
            </a:prstGeom>
            <a:solidFill>
              <a:schemeClr val="bg1"/>
            </a:solidFill>
            <a:ln w="28575">
              <a:solidFill>
                <a:schemeClr val="tx1"/>
              </a:solidFill>
            </a:ln>
          </p:spPr>
          <p:txBody>
            <a:bodyPr wrap="square">
              <a:spAutoFit/>
            </a:bodyPr>
            <a:lstStyle/>
            <a:p>
              <a:r>
                <a:rPr lang="en-US" sz="1200" b="1" dirty="0"/>
                <a:t>Backfill VS Overtime</a:t>
              </a:r>
            </a:p>
            <a:p>
              <a:endParaRPr lang="en-US" sz="1000" dirty="0"/>
            </a:p>
            <a:p>
              <a:r>
                <a:rPr lang="en-US" sz="1000" b="1" dirty="0"/>
                <a:t>Backfill</a:t>
              </a:r>
            </a:p>
            <a:p>
              <a:r>
                <a:rPr lang="en-US" sz="1000" dirty="0"/>
                <a:t>A backfill employee is when the Applicant temporarily replaces an employee who is responding to an incident, training, or exercise. Overtime costs for the backfill employee may be eligible even if the backfill employee is not performing eligible work as long as the employee that he/she is replacing is performing eligible Emergency Work.</a:t>
              </a:r>
            </a:p>
            <a:p>
              <a:endParaRPr lang="en-US" sz="1000" dirty="0"/>
            </a:p>
            <a:p>
              <a:r>
                <a:rPr lang="en-US" sz="1000" b="1" dirty="0"/>
                <a:t>Overtime</a:t>
              </a:r>
            </a:p>
            <a:p>
              <a:r>
                <a:rPr lang="en-US" sz="1000" dirty="0"/>
                <a:t>Overtime Employee refers to a current employee who works extra hours beyond their regular work schedule. </a:t>
              </a:r>
            </a:p>
          </p:txBody>
        </p:sp>
      </p:grpSp>
      <p:pic>
        <p:nvPicPr>
          <p:cNvPr id="4" name="Picture 3">
            <a:extLst>
              <a:ext uri="{FF2B5EF4-FFF2-40B4-BE49-F238E27FC236}">
                <a16:creationId xmlns:a16="http://schemas.microsoft.com/office/drawing/2014/main" id="{C2164958-0101-5A2F-125D-3C36D698DEDE}"/>
              </a:ext>
            </a:extLst>
          </p:cNvPr>
          <p:cNvPicPr>
            <a:picLocks noChangeAspect="1"/>
          </p:cNvPicPr>
          <p:nvPr/>
        </p:nvPicPr>
        <p:blipFill rotWithShape="1">
          <a:blip r:embed="rId3"/>
          <a:srcRect l="353" t="5709" r="773" b="9268"/>
          <a:stretch/>
        </p:blipFill>
        <p:spPr>
          <a:xfrm>
            <a:off x="968025" y="329697"/>
            <a:ext cx="10277856" cy="313156"/>
          </a:xfrm>
          <a:prstGeom prst="rect">
            <a:avLst/>
          </a:prstGeom>
        </p:spPr>
      </p:pic>
      <p:sp>
        <p:nvSpPr>
          <p:cNvPr id="5" name="Title 1">
            <a:extLst>
              <a:ext uri="{FF2B5EF4-FFF2-40B4-BE49-F238E27FC236}">
                <a16:creationId xmlns:a16="http://schemas.microsoft.com/office/drawing/2014/main" id="{4D9AD670-6422-0F58-2F10-062606284651}"/>
              </a:ext>
            </a:extLst>
          </p:cNvPr>
          <p:cNvSpPr>
            <a:spLocks noGrp="1"/>
          </p:cNvSpPr>
          <p:nvPr>
            <p:ph type="title"/>
          </p:nvPr>
        </p:nvSpPr>
        <p:spPr>
          <a:xfrm>
            <a:off x="968025" y="965165"/>
            <a:ext cx="10277857" cy="780605"/>
          </a:xfrm>
        </p:spPr>
        <p:txBody>
          <a:bodyPr vert="horz" lIns="91440" tIns="45720" rIns="91440" bIns="45720" rtlCol="0" anchor="ctr">
            <a:normAutofit/>
          </a:bodyPr>
          <a:lstStyle/>
          <a:p>
            <a:pPr defTabSz="914400"/>
            <a:r>
              <a:rPr lang="en-US" sz="2800" b="1" dirty="0">
                <a:latin typeface="Aptos" panose="020B0004020202020204" pitchFamily="34" charset="0"/>
              </a:rPr>
              <a:t>Budget / Details Tab: </a:t>
            </a:r>
            <a:r>
              <a:rPr lang="en-US" sz="2800" dirty="0">
                <a:latin typeface="Aptos" panose="020B0004020202020204" pitchFamily="34" charset="0"/>
              </a:rPr>
              <a:t>Personnel – </a:t>
            </a:r>
            <a:r>
              <a:rPr lang="en-US" sz="2800" i="1" dirty="0">
                <a:latin typeface="Aptos" panose="020B0004020202020204" pitchFamily="34" charset="0"/>
              </a:rPr>
              <a:t>Overtime &amp; Backfill</a:t>
            </a:r>
          </a:p>
        </p:txBody>
      </p:sp>
    </p:spTree>
    <p:extLst>
      <p:ext uri="{BB962C8B-B14F-4D97-AF65-F5344CB8AC3E}">
        <p14:creationId xmlns:p14="http://schemas.microsoft.com/office/powerpoint/2010/main" val="30384969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0" name="TextBox 9">
            <a:extLst>
              <a:ext uri="{FF2B5EF4-FFF2-40B4-BE49-F238E27FC236}">
                <a16:creationId xmlns:a16="http://schemas.microsoft.com/office/drawing/2014/main" id="{B07B1B2F-90BC-6B12-EB93-03B5E1461914}"/>
              </a:ext>
            </a:extLst>
          </p:cNvPr>
          <p:cNvSpPr txBox="1"/>
          <p:nvPr/>
        </p:nvSpPr>
        <p:spPr>
          <a:xfrm>
            <a:off x="968024" y="1834479"/>
            <a:ext cx="10277856" cy="3847207"/>
          </a:xfrm>
          <a:prstGeom prst="rect">
            <a:avLst/>
          </a:prstGeom>
          <a:noFill/>
        </p:spPr>
        <p:txBody>
          <a:bodyPr wrap="square" rtlCol="0">
            <a:spAutoFit/>
          </a:bodyPr>
          <a:lstStyle/>
          <a:p>
            <a:r>
              <a:rPr lang="en-US" sz="1400" b="1" dirty="0">
                <a:latin typeface="Aptos" panose="020B0004020202020204" pitchFamily="34" charset="0"/>
              </a:rPr>
              <a:t>Fusion Analyst</a:t>
            </a:r>
          </a:p>
          <a:p>
            <a:r>
              <a:rPr lang="en-US" sz="1100" b="1" dirty="0">
                <a:latin typeface="Aptos" panose="020B0004020202020204" pitchFamily="34" charset="0"/>
              </a:rPr>
              <a:t>Budget Code: </a:t>
            </a:r>
            <a:r>
              <a:rPr lang="en-US" sz="1100" i="1" dirty="0">
                <a:latin typeface="Aptos" panose="020B0004020202020204" pitchFamily="34" charset="0"/>
              </a:rPr>
              <a:t>Analyst (Organization)</a:t>
            </a:r>
          </a:p>
          <a:p>
            <a:r>
              <a:rPr lang="en-US" sz="1000" i="1" dirty="0">
                <a:latin typeface="Aptos" panose="020B0004020202020204" pitchFamily="34" charset="0"/>
              </a:rPr>
              <a:t>Fusion Center Analyst (Jane Doe) Full-Time - Provides specialized analytical support and expertise to the Fusion Center in the collection, ongoing evaluation, and creation of intelligence and information reports. </a:t>
            </a:r>
            <a:r>
              <a:rPr lang="en-US" sz="1000" i="1" dirty="0">
                <a:effectLst/>
                <a:latin typeface="Aptos" panose="020B0004020202020204" pitchFamily="34" charset="0"/>
                <a:ea typeface="Calibri" panose="020F0502020204030204" pitchFamily="34" charset="0"/>
              </a:rPr>
              <a:t>Total Salary = $60,000. Salary = $40,000</a:t>
            </a:r>
            <a:r>
              <a:rPr lang="en-US" sz="1000" i="1" dirty="0">
                <a:latin typeface="Aptos" panose="020B0004020202020204" pitchFamily="34" charset="0"/>
                <a:ea typeface="Calibri" panose="020F0502020204030204" pitchFamily="34" charset="0"/>
              </a:rPr>
              <a:t> plus </a:t>
            </a:r>
            <a:r>
              <a:rPr lang="en-US" sz="1000" i="1" dirty="0">
                <a:effectLst/>
                <a:latin typeface="Aptos" panose="020B0004020202020204" pitchFamily="34" charset="0"/>
                <a:ea typeface="Calibri" panose="020F0502020204030204" pitchFamily="34" charset="0"/>
              </a:rPr>
              <a:t>Fringe = $20,000. </a:t>
            </a:r>
            <a:r>
              <a:rPr lang="en-US" sz="1000" i="1" dirty="0">
                <a:latin typeface="Aptos" panose="020B0004020202020204" pitchFamily="34" charset="0"/>
              </a:rPr>
              <a:t>Salary period September 1, 2024, to August 31, 2025.</a:t>
            </a:r>
          </a:p>
          <a:p>
            <a:endParaRPr lang="en-US" sz="1000" b="1" dirty="0">
              <a:latin typeface="Aptos" panose="020B0004020202020204" pitchFamily="34" charset="0"/>
            </a:endParaRPr>
          </a:p>
          <a:p>
            <a:r>
              <a:rPr lang="en-US" sz="1400" b="1" dirty="0">
                <a:latin typeface="Aptos" panose="020B0004020202020204" pitchFamily="34" charset="0"/>
              </a:rPr>
              <a:t>Planner</a:t>
            </a:r>
          </a:p>
          <a:p>
            <a:r>
              <a:rPr lang="en-US" sz="1100" b="1" dirty="0">
                <a:latin typeface="Aptos" panose="020B0004020202020204" pitchFamily="34" charset="0"/>
              </a:rPr>
              <a:t>Budget Code: </a:t>
            </a:r>
            <a:r>
              <a:rPr lang="en-US" sz="1100" i="1" dirty="0">
                <a:latin typeface="Aptos" panose="020B0004020202020204" pitchFamily="34" charset="0"/>
              </a:rPr>
              <a:t>Planner (Planning)</a:t>
            </a:r>
          </a:p>
          <a:p>
            <a:r>
              <a:rPr lang="en-US" sz="1000" i="1" dirty="0">
                <a:latin typeface="Aptos" panose="020B0004020202020204" pitchFamily="34" charset="0"/>
              </a:rPr>
              <a:t>Planner (Bill Billson) Full-Time -- Assists in the creation of plans including THIRA, SPR, Implementation Plans; coordinates annual regional emergency alerting network exercise; assists local jurisdictions with Emergency Operations Plans annex updates upon requests; coordinates other emergency regional planning needs as they arise; assists and coordinates events and meetings that align with homeland security initiatives. Total Salary is $115,092.56 ($73,121.07 Salary + $41,971.49 Fringe). Salary period is 09.01.2024 - 08.31.2025. </a:t>
            </a:r>
          </a:p>
          <a:p>
            <a:endParaRPr lang="en-US" sz="1000" dirty="0">
              <a:latin typeface="Aptos" panose="020B0004020202020204" pitchFamily="34" charset="0"/>
            </a:endParaRPr>
          </a:p>
          <a:p>
            <a:r>
              <a:rPr lang="en-US" sz="1400" b="1" dirty="0">
                <a:latin typeface="Aptos" panose="020B0004020202020204" pitchFamily="34" charset="0"/>
              </a:rPr>
              <a:t>Training Coordinator</a:t>
            </a:r>
          </a:p>
          <a:p>
            <a:r>
              <a:rPr lang="en-US" sz="1100" b="1" dirty="0">
                <a:latin typeface="Aptos" panose="020B0004020202020204" pitchFamily="34" charset="0"/>
              </a:rPr>
              <a:t>Budget Code: </a:t>
            </a:r>
            <a:r>
              <a:rPr lang="en-US" sz="1100" i="1" dirty="0">
                <a:latin typeface="Aptos" panose="020B0004020202020204" pitchFamily="34" charset="0"/>
              </a:rPr>
              <a:t>Specialist (Training)</a:t>
            </a:r>
            <a:endParaRPr lang="en-US" sz="1100" b="1" dirty="0">
              <a:latin typeface="Aptos" panose="020B0004020202020204" pitchFamily="34" charset="0"/>
            </a:endParaRPr>
          </a:p>
          <a:p>
            <a:r>
              <a:rPr lang="en-US" sz="1000" b="0" i="1" dirty="0">
                <a:solidFill>
                  <a:srgbClr val="000000"/>
                </a:solidFill>
                <a:effectLst/>
                <a:latin typeface="Aptos" panose="020B0004020202020204" pitchFamily="34" charset="0"/>
              </a:rPr>
              <a:t>Training Specialist (Kathy Smith) FULL TIME: Performs entry-level Training Assistance work. Work involves assisting with the preparation of educational and training programs. Complies reports on training programs and maintains training records,. Organizes and prepares materials and supplies for training such as notebooks, handouts, flip-charts, projectors, laptops, and other resources. Enters data into the Training Database (www.preparingLonestar.org), generates students transcripts, class roster, and reports Salary: $34,127.25 &amp; Benefits: $10,538.49 = $44,665.7 Salary Period 09/01/2025- 08/31/2026</a:t>
            </a:r>
            <a:endParaRPr lang="en-US" sz="1000" i="1" dirty="0">
              <a:latin typeface="Aptos" panose="020B0004020202020204" pitchFamily="34" charset="0"/>
            </a:endParaRPr>
          </a:p>
          <a:p>
            <a:endParaRPr lang="en-US" sz="1000" dirty="0">
              <a:latin typeface="Aptos" panose="020B0004020202020204" pitchFamily="34" charset="0"/>
            </a:endParaRPr>
          </a:p>
          <a:p>
            <a:r>
              <a:rPr lang="en-US" sz="1400" b="1" dirty="0">
                <a:latin typeface="Aptos" panose="020B0004020202020204" pitchFamily="34" charset="0"/>
              </a:rPr>
              <a:t>Overtime</a:t>
            </a:r>
          </a:p>
          <a:p>
            <a:r>
              <a:rPr lang="en-US" sz="1100" b="1" dirty="0">
                <a:latin typeface="Aptos" panose="020B0004020202020204" pitchFamily="34" charset="0"/>
              </a:rPr>
              <a:t>Budget Code: </a:t>
            </a:r>
            <a:r>
              <a:rPr lang="en-US" sz="1100" i="1" dirty="0">
                <a:latin typeface="Aptos" panose="020B0004020202020204" pitchFamily="34" charset="0"/>
              </a:rPr>
              <a:t>Overtime and Backfill for Employees Attending Training (Training)</a:t>
            </a:r>
          </a:p>
          <a:p>
            <a:r>
              <a:rPr lang="en-US" sz="1000" dirty="0">
                <a:solidFill>
                  <a:srgbClr val="000000"/>
                </a:solidFill>
                <a:latin typeface="Aptos" panose="020B0004020202020204" pitchFamily="34" charset="0"/>
              </a:rPr>
              <a:t>Overtime </a:t>
            </a:r>
            <a:r>
              <a:rPr lang="en-US" sz="1000" b="0" i="0" dirty="0">
                <a:solidFill>
                  <a:srgbClr val="000000"/>
                </a:solidFill>
                <a:effectLst/>
                <a:latin typeface="Aptos" panose="020B0004020202020204" pitchFamily="34" charset="0"/>
              </a:rPr>
              <a:t>for 20 Masonville Fire Department personnel to attend the Vehicle Rescue Operations course held at the Texas County College training facility. BLI will be updated with training dates once known.</a:t>
            </a:r>
            <a:r>
              <a:rPr lang="en-US" sz="1000" dirty="0">
                <a:effectLst/>
                <a:latin typeface="Aptos" panose="020B0004020202020204" pitchFamily="34" charset="0"/>
                <a:ea typeface="Calibri" panose="020F0502020204030204" pitchFamily="34" charset="0"/>
                <a:cs typeface="Times New Roman" panose="02020603050405020304" pitchFamily="18" charset="0"/>
              </a:rPr>
              <a:t> Overtime according to local OT policy - estimate of 2,535 hours at an average OT rate, including fringe benefits, of $53.27/hr - up to the amount of $135,000.</a:t>
            </a:r>
          </a:p>
        </p:txBody>
      </p:sp>
      <p:pic>
        <p:nvPicPr>
          <p:cNvPr id="2" name="Picture 1">
            <a:extLst>
              <a:ext uri="{FF2B5EF4-FFF2-40B4-BE49-F238E27FC236}">
                <a16:creationId xmlns:a16="http://schemas.microsoft.com/office/drawing/2014/main" id="{0617991B-AE85-1248-3B0C-1176F96F8E17}"/>
              </a:ext>
            </a:extLst>
          </p:cNvPr>
          <p:cNvPicPr>
            <a:picLocks noChangeAspect="1"/>
          </p:cNvPicPr>
          <p:nvPr/>
        </p:nvPicPr>
        <p:blipFill rotWithShape="1">
          <a:blip r:embed="rId3"/>
          <a:srcRect l="353" t="5709" r="773" b="9268"/>
          <a:stretch/>
        </p:blipFill>
        <p:spPr>
          <a:xfrm>
            <a:off x="968025" y="329697"/>
            <a:ext cx="10277856" cy="313156"/>
          </a:xfrm>
          <a:prstGeom prst="rect">
            <a:avLst/>
          </a:prstGeom>
        </p:spPr>
      </p:pic>
      <p:sp>
        <p:nvSpPr>
          <p:cNvPr id="6" name="Title 1">
            <a:extLst>
              <a:ext uri="{FF2B5EF4-FFF2-40B4-BE49-F238E27FC236}">
                <a16:creationId xmlns:a16="http://schemas.microsoft.com/office/drawing/2014/main" id="{BD68F107-D903-AB54-489B-8A77A1EE7298}"/>
              </a:ext>
            </a:extLst>
          </p:cNvPr>
          <p:cNvSpPr>
            <a:spLocks noGrp="1"/>
          </p:cNvSpPr>
          <p:nvPr>
            <p:ph type="title"/>
          </p:nvPr>
        </p:nvSpPr>
        <p:spPr>
          <a:xfrm>
            <a:off x="968025" y="965165"/>
            <a:ext cx="10277857" cy="780605"/>
          </a:xfrm>
        </p:spPr>
        <p:txBody>
          <a:bodyPr vert="horz" lIns="91440" tIns="45720" rIns="91440" bIns="45720" rtlCol="0" anchor="ctr">
            <a:normAutofit/>
          </a:bodyPr>
          <a:lstStyle/>
          <a:p>
            <a:pPr defTabSz="914400"/>
            <a:r>
              <a:rPr lang="en-US" sz="2800" b="1" dirty="0">
                <a:latin typeface="Aptos" panose="020B0004020202020204" pitchFamily="34" charset="0"/>
              </a:rPr>
              <a:t>Budget / Details Tab: </a:t>
            </a:r>
            <a:r>
              <a:rPr lang="en-US" sz="2800" dirty="0">
                <a:latin typeface="Aptos" panose="020B0004020202020204" pitchFamily="34" charset="0"/>
              </a:rPr>
              <a:t>Personnel Budget Line-Item Examples</a:t>
            </a:r>
          </a:p>
        </p:txBody>
      </p:sp>
    </p:spTree>
    <p:extLst>
      <p:ext uri="{BB962C8B-B14F-4D97-AF65-F5344CB8AC3E}">
        <p14:creationId xmlns:p14="http://schemas.microsoft.com/office/powerpoint/2010/main" val="35543601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7" name="Group 6">
            <a:extLst>
              <a:ext uri="{FF2B5EF4-FFF2-40B4-BE49-F238E27FC236}">
                <a16:creationId xmlns:a16="http://schemas.microsoft.com/office/drawing/2014/main" id="{837B1298-800D-CEEC-140A-121794439AF4}"/>
              </a:ext>
            </a:extLst>
          </p:cNvPr>
          <p:cNvGrpSpPr/>
          <p:nvPr/>
        </p:nvGrpSpPr>
        <p:grpSpPr>
          <a:xfrm>
            <a:off x="1163257" y="1932099"/>
            <a:ext cx="9964530" cy="2548669"/>
            <a:chOff x="1163257" y="1932099"/>
            <a:chExt cx="9964530" cy="2548669"/>
          </a:xfrm>
        </p:grpSpPr>
        <p:sp>
          <p:nvSpPr>
            <p:cNvPr id="17" name="object 4">
              <a:extLst>
                <a:ext uri="{FF2B5EF4-FFF2-40B4-BE49-F238E27FC236}">
                  <a16:creationId xmlns:a16="http://schemas.microsoft.com/office/drawing/2014/main" id="{FB7B3222-955F-BC2B-7E8F-0B8EE3C88D54}"/>
                </a:ext>
              </a:extLst>
            </p:cNvPr>
            <p:cNvSpPr txBox="1"/>
            <p:nvPr/>
          </p:nvSpPr>
          <p:spPr>
            <a:xfrm>
              <a:off x="7429838" y="1932099"/>
              <a:ext cx="3697949" cy="2505686"/>
            </a:xfrm>
            <a:prstGeom prst="rect">
              <a:avLst/>
            </a:prstGeom>
          </p:spPr>
          <p:txBody>
            <a:bodyPr vert="horz" wrap="square" lIns="0" tIns="12065" rIns="0" bIns="0" rtlCol="0">
              <a:spAutoFit/>
            </a:bodyPr>
            <a:lstStyle/>
            <a:p>
              <a:pPr marL="0" marR="0">
                <a:lnSpc>
                  <a:spcPct val="107000"/>
                </a:lnSpc>
                <a:spcBef>
                  <a:spcPts val="0"/>
                </a:spcBef>
                <a:spcAft>
                  <a:spcPts val="800"/>
                </a:spcAft>
              </a:pPr>
              <a:r>
                <a:rPr lang="en-US" sz="1200" kern="100" dirty="0">
                  <a:effectLst/>
                  <a:latin typeface="Aptos" panose="020B0004020202020204" pitchFamily="34" charset="0"/>
                  <a:ea typeface="Verdana" panose="020B0604030504040204" pitchFamily="34" charset="0"/>
                  <a:cs typeface="Times New Roman" panose="02020603050405020304" pitchFamily="18" charset="0"/>
                </a:rPr>
                <a:t>Contractual and Professional Services include services and assistance obtained from other organizations to support the project scope of work.</a:t>
              </a:r>
            </a:p>
            <a:p>
              <a:pPr marL="0" marR="0">
                <a:lnSpc>
                  <a:spcPct val="107000"/>
                </a:lnSpc>
                <a:spcBef>
                  <a:spcPts val="0"/>
                </a:spcBef>
                <a:spcAft>
                  <a:spcPts val="800"/>
                </a:spcAft>
              </a:pPr>
              <a:r>
                <a:rPr lang="en-US" sz="1200" b="1" kern="100" dirty="0">
                  <a:effectLst/>
                  <a:latin typeface="Aptos" panose="020B0004020202020204" pitchFamily="34" charset="0"/>
                  <a:ea typeface="Verdana" panose="020B0604030504040204" pitchFamily="34" charset="0"/>
                  <a:cs typeface="Times New Roman" panose="02020603050405020304" pitchFamily="18" charset="0"/>
                </a:rPr>
                <a:t>Line-Item Descriptions must include:</a:t>
              </a:r>
            </a:p>
            <a:p>
              <a:pPr marL="342900" marR="0" indent="-342900">
                <a:spcBef>
                  <a:spcPts val="0"/>
                </a:spcBef>
                <a:spcAft>
                  <a:spcPts val="800"/>
                </a:spcAft>
                <a:buSzPct val="70000"/>
                <a:buFont typeface="+mj-lt"/>
                <a:buAutoNum type="arabicPeriod"/>
              </a:pPr>
              <a:r>
                <a:rPr lang="en-US" sz="1200" kern="100" dirty="0">
                  <a:effectLst/>
                  <a:latin typeface="Aptos" panose="020B0004020202020204" pitchFamily="34" charset="0"/>
                  <a:ea typeface="Verdana" panose="020B0604030504040204" pitchFamily="34" charset="0"/>
                  <a:cs typeface="Times New Roman" panose="02020603050405020304" pitchFamily="18" charset="0"/>
                </a:rPr>
                <a:t>A detailed description of services to link the service being provided to the grant activity.</a:t>
              </a:r>
            </a:p>
            <a:p>
              <a:pPr marL="342900" marR="0" indent="-342900">
                <a:spcBef>
                  <a:spcPts val="0"/>
                </a:spcBef>
                <a:spcAft>
                  <a:spcPts val="800"/>
                </a:spcAft>
                <a:buSzPct val="70000"/>
                <a:buFont typeface="+mj-lt"/>
                <a:buAutoNum type="arabicPeriod"/>
              </a:pPr>
              <a:r>
                <a:rPr lang="en-US" sz="1200" kern="100" dirty="0">
                  <a:effectLst/>
                  <a:latin typeface="Aptos" panose="020B0004020202020204" pitchFamily="34" charset="0"/>
                  <a:ea typeface="Verdana" panose="020B0604030504040204" pitchFamily="34" charset="0"/>
                  <a:cs typeface="Times New Roman" panose="02020603050405020304" pitchFamily="18" charset="0"/>
                </a:rPr>
                <a:t>How the payment for services is calculated (</a:t>
              </a:r>
              <a:r>
                <a:rPr lang="en-US" sz="1200" i="1" u="sng" kern="100" dirty="0">
                  <a:effectLst/>
                  <a:latin typeface="Aptos" panose="020B0004020202020204" pitchFamily="34" charset="0"/>
                  <a:ea typeface="Verdana" panose="020B0604030504040204" pitchFamily="34" charset="0"/>
                  <a:cs typeface="Times New Roman" panose="02020603050405020304" pitchFamily="18" charset="0"/>
                </a:rPr>
                <a:t>NOTE</a:t>
              </a:r>
              <a:r>
                <a:rPr lang="en-US" sz="1200" i="1" kern="100" dirty="0">
                  <a:effectLst/>
                  <a:latin typeface="Aptos" panose="020B0004020202020204" pitchFamily="34" charset="0"/>
                  <a:ea typeface="Verdana" panose="020B0604030504040204" pitchFamily="34" charset="0"/>
                  <a:cs typeface="Times New Roman" panose="02020603050405020304" pitchFamily="18" charset="0"/>
                </a:rPr>
                <a:t>: contract costs should be pro-rated to fit within the grant period</a:t>
              </a:r>
              <a:r>
                <a:rPr lang="en-US" sz="1200" kern="100" dirty="0">
                  <a:effectLst/>
                  <a:latin typeface="Aptos" panose="020B0004020202020204" pitchFamily="34" charset="0"/>
                  <a:ea typeface="Verdana" panose="020B0604030504040204" pitchFamily="34" charset="0"/>
                  <a:cs typeface="Times New Roman" panose="02020603050405020304" pitchFamily="18" charset="0"/>
                </a:rPr>
                <a:t>).</a:t>
              </a:r>
            </a:p>
            <a:p>
              <a:pPr marL="342900" marR="0" indent="-342900">
                <a:spcBef>
                  <a:spcPts val="0"/>
                </a:spcBef>
                <a:spcAft>
                  <a:spcPts val="800"/>
                </a:spcAft>
                <a:buSzPct val="70000"/>
                <a:buFont typeface="+mj-lt"/>
                <a:buAutoNum type="arabicPeriod"/>
              </a:pPr>
              <a:r>
                <a:rPr lang="en-US" sz="1200" kern="100" dirty="0">
                  <a:effectLst/>
                  <a:latin typeface="Aptos" panose="020B0004020202020204" pitchFamily="34" charset="0"/>
                  <a:ea typeface="Verdana" panose="020B0604030504040204" pitchFamily="34" charset="0"/>
                  <a:cs typeface="Times New Roman" panose="02020603050405020304" pitchFamily="18" charset="0"/>
                </a:rPr>
                <a:t>Line items must be separated by vendor or contract/service</a:t>
              </a:r>
            </a:p>
          </p:txBody>
        </p:sp>
        <p:pic>
          <p:nvPicPr>
            <p:cNvPr id="16" name="Picture 15">
              <a:extLst>
                <a:ext uri="{FF2B5EF4-FFF2-40B4-BE49-F238E27FC236}">
                  <a16:creationId xmlns:a16="http://schemas.microsoft.com/office/drawing/2014/main" id="{BB4EF740-812E-EFAA-1B9E-E241B6D3AEA5}"/>
                </a:ext>
              </a:extLst>
            </p:cNvPr>
            <p:cNvPicPr>
              <a:picLocks noChangeAspect="1"/>
            </p:cNvPicPr>
            <p:nvPr/>
          </p:nvPicPr>
          <p:blipFill>
            <a:blip r:embed="rId3"/>
            <a:stretch>
              <a:fillRect/>
            </a:stretch>
          </p:blipFill>
          <p:spPr>
            <a:xfrm>
              <a:off x="1163257" y="1944904"/>
              <a:ext cx="6148487" cy="2535864"/>
            </a:xfrm>
            <a:prstGeom prst="rect">
              <a:avLst/>
            </a:prstGeom>
          </p:spPr>
        </p:pic>
      </p:grpSp>
      <p:sp>
        <p:nvSpPr>
          <p:cNvPr id="4" name="Title 1">
            <a:extLst>
              <a:ext uri="{FF2B5EF4-FFF2-40B4-BE49-F238E27FC236}">
                <a16:creationId xmlns:a16="http://schemas.microsoft.com/office/drawing/2014/main" id="{B65A33BB-5519-DE9D-12A6-498932291284}"/>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Budget / Details Tab: </a:t>
            </a:r>
            <a:r>
              <a:rPr lang="en-US" sz="2800" i="1" dirty="0">
                <a:latin typeface="Aptos" panose="020B0004020202020204" pitchFamily="34" charset="0"/>
              </a:rPr>
              <a:t>Contractual &amp; Professional Services</a:t>
            </a:r>
          </a:p>
        </p:txBody>
      </p:sp>
      <p:pic>
        <p:nvPicPr>
          <p:cNvPr id="5" name="Picture 4">
            <a:extLst>
              <a:ext uri="{FF2B5EF4-FFF2-40B4-BE49-F238E27FC236}">
                <a16:creationId xmlns:a16="http://schemas.microsoft.com/office/drawing/2014/main" id="{82219427-DA01-CAC3-A4D6-4DC9304B9942}"/>
              </a:ext>
            </a:extLst>
          </p:cNvPr>
          <p:cNvPicPr>
            <a:picLocks noChangeAspect="1"/>
          </p:cNvPicPr>
          <p:nvPr/>
        </p:nvPicPr>
        <p:blipFill rotWithShape="1">
          <a:blip r:embed="rId4"/>
          <a:srcRect l="353" t="5709" r="773" b="9268"/>
          <a:stretch/>
        </p:blipFill>
        <p:spPr>
          <a:xfrm>
            <a:off x="968025" y="329697"/>
            <a:ext cx="10277856" cy="313156"/>
          </a:xfrm>
          <a:prstGeom prst="rect">
            <a:avLst/>
          </a:prstGeom>
        </p:spPr>
      </p:pic>
      <p:graphicFrame>
        <p:nvGraphicFramePr>
          <p:cNvPr id="6" name="Table 5">
            <a:extLst>
              <a:ext uri="{FF2B5EF4-FFF2-40B4-BE49-F238E27FC236}">
                <a16:creationId xmlns:a16="http://schemas.microsoft.com/office/drawing/2014/main" id="{B14353B6-BEF0-30CE-4203-EE595C316C76}"/>
              </a:ext>
            </a:extLst>
          </p:cNvPr>
          <p:cNvGraphicFramePr>
            <a:graphicFrameLocks noGrp="1"/>
          </p:cNvGraphicFramePr>
          <p:nvPr>
            <p:extLst>
              <p:ext uri="{D42A27DB-BD31-4B8C-83A1-F6EECF244321}">
                <p14:modId xmlns:p14="http://schemas.microsoft.com/office/powerpoint/2010/main" val="1579314324"/>
              </p:ext>
            </p:extLst>
          </p:nvPr>
        </p:nvGraphicFramePr>
        <p:xfrm>
          <a:off x="1163257" y="4802701"/>
          <a:ext cx="9964529" cy="914527"/>
        </p:xfrm>
        <a:graphic>
          <a:graphicData uri="http://schemas.openxmlformats.org/drawingml/2006/table">
            <a:tbl>
              <a:tblPr firstRow="1" bandRow="1">
                <a:tableStyleId>{F2DE63D5-997A-4646-A377-4702673A728D}</a:tableStyleId>
              </a:tblPr>
              <a:tblGrid>
                <a:gridCol w="9964529">
                  <a:extLst>
                    <a:ext uri="{9D8B030D-6E8A-4147-A177-3AD203B41FA5}">
                      <a16:colId xmlns:a16="http://schemas.microsoft.com/office/drawing/2014/main" val="778927854"/>
                    </a:ext>
                  </a:extLst>
                </a:gridCol>
              </a:tblGrid>
              <a:tr h="0">
                <a:tc>
                  <a:txBody>
                    <a:bodyPr/>
                    <a:lstStyle/>
                    <a:p>
                      <a:pPr algn="ctr"/>
                      <a:r>
                        <a:rPr lang="en-US" dirty="0">
                          <a:latin typeface="Aptos" panose="020B0004020202020204" pitchFamily="34" charset="0"/>
                        </a:rPr>
                        <a:t>Common Issues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462729032"/>
                  </a:ext>
                </a:extLst>
              </a:tr>
              <a:tr h="417962">
                <a:tc>
                  <a:txBody>
                    <a:bodyPr/>
                    <a:lstStyle/>
                    <a:p>
                      <a:pPr marL="377825" indent="-286385">
                        <a:lnSpc>
                          <a:spcPct val="100000"/>
                        </a:lnSpc>
                        <a:spcBef>
                          <a:spcPts val="710"/>
                        </a:spcBef>
                        <a:buFont typeface="Wingdings"/>
                        <a:buChar char=""/>
                        <a:tabLst>
                          <a:tab pos="377825" algn="l"/>
                        </a:tabLst>
                      </a:pPr>
                      <a:r>
                        <a:rPr lang="en-US" sz="1000" b="1" dirty="0">
                          <a:solidFill>
                            <a:srgbClr val="404040"/>
                          </a:solidFill>
                          <a:latin typeface="Aptos" panose="020B0004020202020204" pitchFamily="34" charset="0"/>
                          <a:cs typeface="Verdana"/>
                        </a:rPr>
                        <a:t>Not</a:t>
                      </a:r>
                      <a:r>
                        <a:rPr lang="en-US" sz="1000" b="1" spc="-20"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enough</a:t>
                      </a:r>
                      <a:r>
                        <a:rPr lang="en-US" sz="1000" b="1" spc="-30"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information</a:t>
                      </a:r>
                      <a:r>
                        <a:rPr lang="en-US" sz="1000" b="1" spc="-45"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on</a:t>
                      </a:r>
                      <a:r>
                        <a:rPr lang="en-US" sz="1000" b="1" spc="-35"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the</a:t>
                      </a:r>
                      <a:r>
                        <a:rPr lang="en-US" sz="1000" b="1" spc="-20"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purpose</a:t>
                      </a:r>
                      <a:r>
                        <a:rPr lang="en-US" sz="1000" b="1" spc="-10"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of</a:t>
                      </a:r>
                      <a:r>
                        <a:rPr lang="en-US" sz="1000" b="1" spc="-35"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the</a:t>
                      </a:r>
                      <a:r>
                        <a:rPr lang="en-US" sz="1000" b="1" spc="-20" dirty="0">
                          <a:solidFill>
                            <a:srgbClr val="404040"/>
                          </a:solidFill>
                          <a:latin typeface="Aptos" panose="020B0004020202020204" pitchFamily="34" charset="0"/>
                          <a:cs typeface="Verdana"/>
                        </a:rPr>
                        <a:t> </a:t>
                      </a:r>
                      <a:r>
                        <a:rPr lang="en-US" sz="1000" b="1" spc="-10" dirty="0">
                          <a:solidFill>
                            <a:srgbClr val="404040"/>
                          </a:solidFill>
                          <a:latin typeface="Aptos" panose="020B0004020202020204" pitchFamily="34" charset="0"/>
                          <a:cs typeface="Verdana"/>
                        </a:rPr>
                        <a:t>contract</a:t>
                      </a:r>
                      <a:endParaRPr lang="en-US" sz="1000" b="1" dirty="0">
                        <a:latin typeface="Aptos" panose="020B0004020202020204" pitchFamily="34" charset="0"/>
                        <a:cs typeface="Verdana"/>
                      </a:endParaRPr>
                    </a:p>
                    <a:p>
                      <a:pPr marL="377825" indent="-286385">
                        <a:lnSpc>
                          <a:spcPct val="100000"/>
                        </a:lnSpc>
                        <a:buFont typeface="Wingdings"/>
                        <a:buChar char=""/>
                        <a:tabLst>
                          <a:tab pos="377825" algn="l"/>
                        </a:tabLst>
                      </a:pPr>
                      <a:r>
                        <a:rPr lang="en-US" sz="1000" b="1" dirty="0">
                          <a:solidFill>
                            <a:srgbClr val="404040"/>
                          </a:solidFill>
                          <a:latin typeface="Aptos" panose="020B0004020202020204" pitchFamily="34" charset="0"/>
                          <a:cs typeface="Verdana"/>
                        </a:rPr>
                        <a:t>Direct</a:t>
                      </a:r>
                      <a:r>
                        <a:rPr lang="en-US" sz="1000" b="1" spc="-55"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Operating</a:t>
                      </a:r>
                      <a:r>
                        <a:rPr lang="en-US" sz="1000" b="1" spc="-45"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Expenses</a:t>
                      </a:r>
                      <a:r>
                        <a:rPr lang="en-US" sz="1000" b="1" spc="-25"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placed</a:t>
                      </a:r>
                      <a:r>
                        <a:rPr lang="en-US" sz="1000" b="1" spc="-45"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in</a:t>
                      </a:r>
                      <a:r>
                        <a:rPr lang="en-US" sz="1000" b="1" spc="-50"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this</a:t>
                      </a:r>
                      <a:r>
                        <a:rPr lang="en-US" sz="1000" b="1" spc="-55" dirty="0">
                          <a:solidFill>
                            <a:srgbClr val="404040"/>
                          </a:solidFill>
                          <a:latin typeface="Aptos" panose="020B0004020202020204" pitchFamily="34" charset="0"/>
                          <a:cs typeface="Verdana"/>
                        </a:rPr>
                        <a:t> </a:t>
                      </a:r>
                      <a:r>
                        <a:rPr lang="en-US" sz="1000" b="1" spc="-20" dirty="0">
                          <a:solidFill>
                            <a:srgbClr val="404040"/>
                          </a:solidFill>
                          <a:latin typeface="Aptos" panose="020B0004020202020204" pitchFamily="34" charset="0"/>
                          <a:cs typeface="Verdana"/>
                        </a:rPr>
                        <a:t>area</a:t>
                      </a:r>
                      <a:endParaRPr lang="en-US" sz="1000" b="1" dirty="0">
                        <a:latin typeface="Aptos" panose="020B0004020202020204" pitchFamily="34" charset="0"/>
                        <a:cs typeface="Verdana"/>
                      </a:endParaRPr>
                    </a:p>
                    <a:p>
                      <a:pPr marL="377825" indent="-286385">
                        <a:lnSpc>
                          <a:spcPct val="100000"/>
                        </a:lnSpc>
                        <a:buFont typeface="Wingdings"/>
                        <a:buChar char=""/>
                        <a:tabLst>
                          <a:tab pos="377825" algn="l"/>
                        </a:tabLst>
                      </a:pPr>
                      <a:r>
                        <a:rPr lang="en-US" sz="1000" b="1" spc="-10" dirty="0">
                          <a:solidFill>
                            <a:srgbClr val="404040"/>
                          </a:solidFill>
                          <a:latin typeface="Aptos" panose="020B0004020202020204" pitchFamily="34" charset="0"/>
                          <a:cs typeface="Verdana"/>
                        </a:rPr>
                        <a:t>Personnel/employees</a:t>
                      </a:r>
                      <a:r>
                        <a:rPr lang="en-US" sz="1000" b="1" spc="-30"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of</a:t>
                      </a:r>
                      <a:r>
                        <a:rPr lang="en-US" sz="1000" b="1" spc="-35"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the</a:t>
                      </a:r>
                      <a:r>
                        <a:rPr lang="en-US" sz="1000" b="1" spc="-30"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Grantee</a:t>
                      </a:r>
                      <a:r>
                        <a:rPr lang="en-US" sz="1000" b="1" spc="-20"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placed</a:t>
                      </a:r>
                      <a:r>
                        <a:rPr lang="en-US" sz="1000" b="1" spc="-35"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in</a:t>
                      </a:r>
                      <a:r>
                        <a:rPr lang="en-US" sz="1000" b="1" spc="-40"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this</a:t>
                      </a:r>
                      <a:r>
                        <a:rPr lang="en-US" sz="1000" b="1" spc="-35"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budget</a:t>
                      </a:r>
                      <a:r>
                        <a:rPr lang="en-US" sz="1000" b="1" spc="-10" dirty="0">
                          <a:solidFill>
                            <a:srgbClr val="404040"/>
                          </a:solidFill>
                          <a:latin typeface="Aptos" panose="020B0004020202020204" pitchFamily="34" charset="0"/>
                          <a:cs typeface="Verdana"/>
                        </a:rPr>
                        <a:t> category</a:t>
                      </a:r>
                      <a:endParaRPr lang="en-US" sz="1000" b="1" dirty="0">
                        <a:latin typeface="Aptos" panose="020B0004020202020204" pitchFamily="34" charset="0"/>
                        <a:cs typeface="Verdan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9019832"/>
                  </a:ext>
                </a:extLst>
              </a:tr>
            </a:tbl>
          </a:graphicData>
        </a:graphic>
      </p:graphicFrame>
    </p:spTree>
    <p:extLst>
      <p:ext uri="{BB962C8B-B14F-4D97-AF65-F5344CB8AC3E}">
        <p14:creationId xmlns:p14="http://schemas.microsoft.com/office/powerpoint/2010/main" val="40681967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5647</TotalTime>
  <Words>23433</Words>
  <Application>Microsoft Office PowerPoint</Application>
  <PresentationFormat>Widescreen</PresentationFormat>
  <Paragraphs>1605</Paragraphs>
  <Slides>134</Slides>
  <Notes>132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134</vt:i4>
      </vt:variant>
    </vt:vector>
  </HeadingPairs>
  <TitlesOfParts>
    <vt:vector size="142" baseType="lpstr">
      <vt:lpstr>Aptos</vt:lpstr>
      <vt:lpstr>Arial</vt:lpstr>
      <vt:lpstr>Calibri</vt:lpstr>
      <vt:lpstr>Calibri Light</vt:lpstr>
      <vt:lpstr>Source Sans Pro</vt:lpstr>
      <vt:lpstr>Verdana</vt:lpstr>
      <vt:lpstr>Wingdings</vt:lpstr>
      <vt:lpstr>Office Theme</vt:lpstr>
      <vt:lpstr>Application Development Workshop</vt:lpstr>
      <vt:lpstr>Table of Contents</vt:lpstr>
      <vt:lpstr>The State Homeland Security Grant Program</vt:lpstr>
      <vt:lpstr>Application Walkthrough Is there any way someone can walk me through the application?</vt:lpstr>
      <vt:lpstr>Program Overview</vt:lpstr>
      <vt:lpstr>(1) What is the State Homeland Security Grant Program?</vt:lpstr>
      <vt:lpstr>Key Concepts</vt:lpstr>
      <vt:lpstr>2.(A) The National Preparedness Goal, Mission Areas and Core Capabilities</vt:lpstr>
      <vt:lpstr>2.(A) The National Preparedness Goal, Mission Areas and Core Capabilities</vt:lpstr>
      <vt:lpstr>2.(A) The National Preparedness Goal, Mission Areas and Core Capabilities</vt:lpstr>
      <vt:lpstr>2.(A) The National Preparedness Goal, Mission Areas and Core Capabilities</vt:lpstr>
      <vt:lpstr>2.(A) The National Preparedness Goal, Mission Areas and Core Capabilities</vt:lpstr>
      <vt:lpstr>2.(A) The National Preparedness Goal, Mission Areas and Core Capabilities</vt:lpstr>
      <vt:lpstr>2.(A) The National Preparedness Goal, Mission Areas and Core Capabilities</vt:lpstr>
      <vt:lpstr>2.(B) - The Threat and Hazard Identification and Risk Assessment (THIRA) and the Stakeholder Preparedness Review (SPR)</vt:lpstr>
      <vt:lpstr>2.(C) - Texas Homeland Security Strategic Plan</vt:lpstr>
      <vt:lpstr>Agency Roles</vt:lpstr>
      <vt:lpstr>(3) – What are the roles and responsibilities of the agencies that administer and manage the SHSP Program?</vt:lpstr>
      <vt:lpstr>Eligibility</vt:lpstr>
      <vt:lpstr>(4) – Who is eligible to apply?</vt:lpstr>
      <vt:lpstr>(4) – Who is eligible to apply?</vt:lpstr>
      <vt:lpstr>(4) – Who is eligible to apply?</vt:lpstr>
      <vt:lpstr>Timeline</vt:lpstr>
      <vt:lpstr>(5) – When can I apply and what are some other dates I should know?</vt:lpstr>
      <vt:lpstr>Request for Application (RFA)</vt:lpstr>
      <vt:lpstr>(6) - What is the Request for Application (RFA), and which application should I choose?</vt:lpstr>
      <vt:lpstr>(6) - What is the Request for Application (RFA), and which application should I choose?</vt:lpstr>
      <vt:lpstr>(6) - What is the Request for Application (RFA), and which application should I choose?</vt:lpstr>
      <vt:lpstr>(6) - What is the Request for Application (RFA), and which application should I choose?</vt:lpstr>
      <vt:lpstr>(6) - What is the Request for Application (RFA), and which application should I choose?</vt:lpstr>
      <vt:lpstr>LETPA</vt:lpstr>
      <vt:lpstr>(7) - What is Law Enforcement Terrorism Prevention Activities (LETPA)?</vt:lpstr>
      <vt:lpstr>(7) - What is Law Enforcement Terrorism Prevention Activities (LETPA)?</vt:lpstr>
      <vt:lpstr>(7) - What is Law Enforcement Terrorism Prevention Activities (LETPA)?</vt:lpstr>
      <vt:lpstr>(7) - What is Law Enforcement Terrorism Prevention Activities (LETPA)?</vt:lpstr>
      <vt:lpstr>(7) - What is Law Enforcement Terrorism Prevention Activities (LETPA)?</vt:lpstr>
      <vt:lpstr>(7) - What is Law Enforcement Terrorism Prevention Activities (LETPA)?</vt:lpstr>
      <vt:lpstr>NPA</vt:lpstr>
      <vt:lpstr>(8) - What are the National Priority Areas and why are they important?</vt:lpstr>
      <vt:lpstr>(8) - What are the National Priority Areas and why are they important?</vt:lpstr>
      <vt:lpstr>(8) - What are the National Priority Areas and why are they important?</vt:lpstr>
      <vt:lpstr>(8) - What are the National Priority Areas and why are they important?</vt:lpstr>
      <vt:lpstr>(8) - What are the National Priority Areas and why are they important?</vt:lpstr>
      <vt:lpstr>(8) - What are the National Priority Areas and why are they important?</vt:lpstr>
      <vt:lpstr>How to Apply</vt:lpstr>
      <vt:lpstr>PowerPoint Presentation</vt:lpstr>
      <vt:lpstr>Funding Announcements – Request for Applications (RFA)</vt:lpstr>
      <vt:lpstr>Application Process – eGrants User Account Registration</vt:lpstr>
      <vt:lpstr>Navigating eGrants</vt:lpstr>
      <vt:lpstr>Create an Application</vt:lpstr>
      <vt:lpstr>Create an Application</vt:lpstr>
      <vt:lpstr>Navigating eGrants</vt:lpstr>
      <vt:lpstr>Profile Details Tab</vt:lpstr>
      <vt:lpstr>Profile / Details Tab</vt:lpstr>
      <vt:lpstr>Profile / Details Tab</vt:lpstr>
      <vt:lpstr>PowerPoint Presentation</vt:lpstr>
      <vt:lpstr>PowerPoint Presentation</vt:lpstr>
      <vt:lpstr>PowerPoint Presentation</vt:lpstr>
      <vt:lpstr>PowerPoint Presentation</vt:lpstr>
      <vt:lpstr>PowerPoint Presentation</vt:lpstr>
      <vt:lpstr> Grant.Vendor Tab</vt:lpstr>
      <vt:lpstr>PowerPoint Presentation</vt:lpstr>
      <vt:lpstr>PowerPoint Presentation</vt:lpstr>
      <vt:lpstr>PowerPoint Presentation</vt:lpstr>
      <vt:lpstr>Narrative Tab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Narrative 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Activities Tab</vt:lpstr>
      <vt:lpstr>PowerPoint Presentation</vt:lpstr>
      <vt:lpstr>PowerPoint Presentation</vt:lpstr>
      <vt:lpstr>Measures Tab</vt:lpstr>
      <vt:lpstr>PowerPoint Presentation</vt:lpstr>
      <vt:lpstr>PowerPoint Presentation</vt:lpstr>
      <vt:lpstr>PowerPoint Presentation</vt:lpstr>
      <vt:lpstr>Budget Tab</vt:lpstr>
      <vt:lpstr>PowerPoint Presentation</vt:lpstr>
      <vt:lpstr>PowerPoint Presentation</vt:lpstr>
      <vt:lpstr>PowerPoint Presentation</vt:lpstr>
      <vt:lpstr>Budget / Details Tab: Personnel</vt:lpstr>
      <vt:lpstr>Budget / Details Tab: Personnel – Overtime &amp; Backfill</vt:lpstr>
      <vt:lpstr>Budget / Details Tab: Personnel Budget Line-Item 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Documents Tab</vt:lpstr>
      <vt:lpstr>PowerPoint Presentation</vt:lpstr>
      <vt:lpstr>PowerPoint Presentation</vt:lpstr>
      <vt:lpstr>PowerPoint Presentation</vt:lpstr>
      <vt:lpstr>PowerPoint Presentation</vt:lpstr>
      <vt:lpstr>Homeland Security Tab</vt:lpstr>
      <vt:lpstr>PowerPoint Presentation</vt:lpstr>
      <vt:lpstr>PowerPoint Presentation</vt:lpstr>
      <vt:lpstr>PowerPoint Presentation</vt:lpstr>
      <vt:lpstr>PowerPoint Presentation</vt:lpstr>
      <vt:lpstr>Upload Files Tab</vt:lpstr>
      <vt:lpstr>PowerPoint Presentation</vt:lpstr>
      <vt:lpstr>Conditions of Funding Tab</vt:lpstr>
      <vt:lpstr>PowerPoint Presentation</vt:lpstr>
      <vt:lpstr>Submitting the Application</vt:lpstr>
      <vt:lpstr>PowerPoint Presentation</vt:lpstr>
      <vt:lpstr>PowerPoint Presentation</vt:lpstr>
      <vt:lpstr>PowerPoint Presentation</vt:lpstr>
      <vt:lpstr>Helpful Links and Contact Information</vt:lpstr>
      <vt:lpstr>HELPFUL LINKS</vt:lpstr>
      <vt:lpstr>How do I find which COG I’m located in?</vt:lpstr>
      <vt:lpstr>CONTACT US</vt:lpstr>
      <vt:lpstr>CONTACT US</vt:lpstr>
      <vt:lpstr>CONTACT US</vt:lpstr>
      <vt:lpstr>PowerPoint Presentation</vt:lpstr>
    </vt:vector>
  </TitlesOfParts>
  <Company>Office of the Governor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Application Development Workshop</dc:title>
  <dc:creator>Will Ogletree</dc:creator>
  <cp:lastModifiedBy>Robert Gamez</cp:lastModifiedBy>
  <cp:revision>354</cp:revision>
  <dcterms:created xsi:type="dcterms:W3CDTF">2024-08-19T14:59:01Z</dcterms:created>
  <dcterms:modified xsi:type="dcterms:W3CDTF">2024-12-05T14:52:29Z</dcterms:modified>
</cp:coreProperties>
</file>